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</p:sldMasterIdLst>
  <p:notesMasterIdLst>
    <p:notesMasterId r:id="rId14"/>
  </p:notesMasterIdLst>
  <p:sldIdLst>
    <p:sldId id="302" r:id="rId8"/>
    <p:sldId id="3877" r:id="rId9"/>
    <p:sldId id="330" r:id="rId10"/>
    <p:sldId id="267" r:id="rId11"/>
    <p:sldId id="2147197535" r:id="rId12"/>
    <p:sldId id="2147197536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A497A155-6CF2-4E11-B359-8AEF57CCD465}">
          <p14:sldIdLst>
            <p14:sldId id="302"/>
          </p14:sldIdLst>
        </p14:section>
        <p14:section name="Peter" id="{26259AEA-7C66-4745-A11E-9801F1AEB047}">
          <p14:sldIdLst>
            <p14:sldId id="3877"/>
          </p14:sldIdLst>
        </p14:section>
        <p14:section name="Christian" id="{33E72FD5-A8B2-4F68-9620-0A4B71D18696}">
          <p14:sldIdLst>
            <p14:sldId id="330"/>
          </p14:sldIdLst>
        </p14:section>
        <p14:section name="Peter" id="{30068AC0-7F2D-4400-B5A5-2D8EF3ACBC08}">
          <p14:sldIdLst>
            <p14:sldId id="267"/>
            <p14:sldId id="2147197535"/>
          </p14:sldIdLst>
        </p14:section>
        <p14:section name="Christian" id="{16CDE229-2CEF-4960-A756-FF7D614BA04B}">
          <p14:sldIdLst>
            <p14:sldId id="21471975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BD2995-F23A-463B-BAAA-C943843F7091}" v="194" dt="2021-03-08T14:07:03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ys stil 2 – uthevin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BBB1F-3878-4930-A9A6-18BCF7A91A52}" type="datetimeFigureOut">
              <a:rPr lang="nb-NO" smtClean="0"/>
              <a:t>16.03.2021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67B54-BA77-49E4-8AFF-16DFE8DA78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230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6826971" y="1155344"/>
            <a:ext cx="5365031" cy="5702657"/>
          </a:xfrm>
          <a:custGeom>
            <a:avLst/>
            <a:gdLst>
              <a:gd name="connsiteX0" fmla="*/ 2492019 w 4023773"/>
              <a:gd name="connsiteY0" fmla="*/ 0 h 4278313"/>
              <a:gd name="connsiteX1" fmla="*/ 4023773 w 4023773"/>
              <a:gd name="connsiteY1" fmla="*/ 0 h 4278313"/>
              <a:gd name="connsiteX2" fmla="*/ 4023773 w 4023773"/>
              <a:gd name="connsiteY2" fmla="*/ 4278313 h 4278313"/>
              <a:gd name="connsiteX3" fmla="*/ 0 w 4023773"/>
              <a:gd name="connsiteY3" fmla="*/ 4278313 h 4278313"/>
              <a:gd name="connsiteX4" fmla="*/ 2342611 w 4023773"/>
              <a:gd name="connsiteY4" fmla="*/ 273050 h 4278313"/>
              <a:gd name="connsiteX5" fmla="*/ 2339380 w 4023773"/>
              <a:gd name="connsiteY5" fmla="*/ 267601 h 4278313"/>
              <a:gd name="connsiteX6" fmla="*/ 2496593 w 4023773"/>
              <a:gd name="connsiteY6" fmla="*/ 2714 h 42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773" h="4278313">
                <a:moveTo>
                  <a:pt x="2492019" y="0"/>
                </a:moveTo>
                <a:lnTo>
                  <a:pt x="4023773" y="0"/>
                </a:lnTo>
                <a:lnTo>
                  <a:pt x="4023773" y="4278313"/>
                </a:lnTo>
                <a:lnTo>
                  <a:pt x="0" y="4278313"/>
                </a:lnTo>
                <a:lnTo>
                  <a:pt x="2342611" y="273050"/>
                </a:lnTo>
                <a:lnTo>
                  <a:pt x="2339380" y="267601"/>
                </a:lnTo>
                <a:lnTo>
                  <a:pt x="2496593" y="27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9" name="f1"/>
          <p:cNvSpPr>
            <a:spLocks/>
          </p:cNvSpPr>
          <p:nvPr userDrawn="1"/>
        </p:nvSpPr>
        <p:spPr bwMode="auto">
          <a:xfrm>
            <a:off x="0" y="1155344"/>
            <a:ext cx="9950451" cy="5711121"/>
          </a:xfrm>
          <a:custGeom>
            <a:avLst/>
            <a:gdLst>
              <a:gd name="T0" fmla="*/ 0 w 4701"/>
              <a:gd name="T1" fmla="*/ 0 h 2699"/>
              <a:gd name="T2" fmla="*/ 0 w 4701"/>
              <a:gd name="T3" fmla="*/ 2699 h 2699"/>
              <a:gd name="T4" fmla="*/ 3223 w 4701"/>
              <a:gd name="T5" fmla="*/ 2699 h 2699"/>
              <a:gd name="T6" fmla="*/ 4701 w 4701"/>
              <a:gd name="T7" fmla="*/ 172 h 2699"/>
              <a:gd name="T8" fmla="*/ 4599 w 4701"/>
              <a:gd name="T9" fmla="*/ 0 h 2699"/>
              <a:gd name="T10" fmla="*/ 0 w 4701"/>
              <a:gd name="T11" fmla="*/ 0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1" h="2699">
                <a:moveTo>
                  <a:pt x="0" y="0"/>
                </a:moveTo>
                <a:lnTo>
                  <a:pt x="0" y="2699"/>
                </a:lnTo>
                <a:lnTo>
                  <a:pt x="3223" y="2699"/>
                </a:lnTo>
                <a:lnTo>
                  <a:pt x="4701" y="172"/>
                </a:lnTo>
                <a:lnTo>
                  <a:pt x="4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BCE"/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00000" y="1566996"/>
            <a:ext cx="7243520" cy="3176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5998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00000" y="5720756"/>
            <a:ext cx="6226971" cy="273496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599" baseline="0">
                <a:solidFill>
                  <a:schemeClr val="bg1"/>
                </a:solidFill>
                <a:latin typeface="+mn-lt"/>
              </a:defRPr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599947" y="600693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3" name="f2"/>
          <p:cNvSpPr>
            <a:spLocks/>
          </p:cNvSpPr>
          <p:nvPr userDrawn="1"/>
        </p:nvSpPr>
        <p:spPr bwMode="auto">
          <a:xfrm>
            <a:off x="9942043" y="1155343"/>
            <a:ext cx="2260600" cy="4198171"/>
          </a:xfrm>
          <a:custGeom>
            <a:avLst/>
            <a:gdLst>
              <a:gd name="T0" fmla="*/ 1068 w 1068"/>
              <a:gd name="T1" fmla="*/ 0 h 1984"/>
              <a:gd name="T2" fmla="*/ 101 w 1068"/>
              <a:gd name="T3" fmla="*/ 0 h 1984"/>
              <a:gd name="T4" fmla="*/ 0 w 1068"/>
              <a:gd name="T5" fmla="*/ 172 h 1984"/>
              <a:gd name="T6" fmla="*/ 1068 w 1068"/>
              <a:gd name="T7" fmla="*/ 1984 h 1984"/>
              <a:gd name="T8" fmla="*/ 1068 w 1068"/>
              <a:gd name="T9" fmla="*/ 0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8" h="1984">
                <a:moveTo>
                  <a:pt x="1068" y="0"/>
                </a:moveTo>
                <a:lnTo>
                  <a:pt x="101" y="0"/>
                </a:lnTo>
                <a:lnTo>
                  <a:pt x="0" y="172"/>
                </a:lnTo>
                <a:lnTo>
                  <a:pt x="1068" y="1984"/>
                </a:lnTo>
                <a:lnTo>
                  <a:pt x="1068" y="0"/>
                </a:lnTo>
                <a:close/>
              </a:path>
            </a:pathLst>
          </a:custGeom>
          <a:solidFill>
            <a:srgbClr val="9CDBD9">
              <a:alpha val="50000"/>
            </a:srgbClr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7829974" y="457496"/>
            <a:ext cx="4235589" cy="3651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599"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5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" y="479912"/>
            <a:ext cx="1219203" cy="28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1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6096000" y="917"/>
            <a:ext cx="6096000" cy="6857083"/>
          </a:xfrm>
          <a:solidFill>
            <a:srgbClr val="CCCCCC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5DC95F-CC9E-42B9-BFE4-A015B12872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1" y="457496"/>
            <a:ext cx="5086185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00002" y="1527405"/>
            <a:ext cx="4126103" cy="3803191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5" name="SmartArt Placeholder 2"/>
          <p:cNvSpPr>
            <a:spLocks noGrp="1"/>
          </p:cNvSpPr>
          <p:nvPr>
            <p:ph type="dgm" sz="quarter" idx="16" hasCustomPrompt="1"/>
          </p:nvPr>
        </p:nvSpPr>
        <p:spPr>
          <a:xfrm>
            <a:off x="10402900" y="479912"/>
            <a:ext cx="1223267" cy="28845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nb-NO"/>
              <a:t> </a:t>
            </a:r>
          </a:p>
        </p:txBody>
      </p:sp>
      <p:pic>
        <p:nvPicPr>
          <p:cNvPr id="26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  <p:pic>
        <p:nvPicPr>
          <p:cNvPr id="27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3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på farge +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8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FAFAF"/>
                </a:solidFill>
              </a:defRPr>
            </a:lvl1pPr>
          </a:lstStyle>
          <a:p>
            <a:fld id="{CB5DC95F-CC9E-42B9-BFE4-A015B12872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6533882" y="1509593"/>
            <a:ext cx="5058117" cy="3838815"/>
          </a:xfrm>
        </p:spPr>
        <p:txBody>
          <a:bodyPr anchor="ctr">
            <a:normAutofit/>
          </a:bodyPr>
          <a:lstStyle>
            <a:lvl1pPr>
              <a:defRPr sz="2932"/>
            </a:lvl1pPr>
            <a:lvl2pPr>
              <a:defRPr sz="2399"/>
            </a:lvl2pPr>
            <a:lvl3pPr>
              <a:defRPr sz="2133"/>
            </a:lvl3pPr>
            <a:lvl4pPr>
              <a:defRPr sz="1866"/>
            </a:lvl4pPr>
            <a:lvl5pPr>
              <a:defRPr sz="1599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0" y="457496"/>
            <a:ext cx="4922259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00002" y="1102936"/>
            <a:ext cx="4126103" cy="465212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20817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3524" cy="6857940"/>
          </a:xfrm>
          <a:solidFill>
            <a:srgbClr val="CCCCCC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5DC95F-CC9E-42B9-BFE4-A015B12872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0" y="457496"/>
            <a:ext cx="7920989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sp>
        <p:nvSpPr>
          <p:cNvPr id="24" name="SmartArt Placeholder 2"/>
          <p:cNvSpPr>
            <a:spLocks noGrp="1"/>
          </p:cNvSpPr>
          <p:nvPr>
            <p:ph type="dgm" sz="quarter" idx="16" hasCustomPrompt="1"/>
          </p:nvPr>
        </p:nvSpPr>
        <p:spPr>
          <a:xfrm>
            <a:off x="10402900" y="479912"/>
            <a:ext cx="1223267" cy="28845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nb-NO"/>
              <a:t> </a:t>
            </a:r>
          </a:p>
        </p:txBody>
      </p:sp>
      <p:pic>
        <p:nvPicPr>
          <p:cNvPr id="25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  <p:pic>
        <p:nvPicPr>
          <p:cNvPr id="26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8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</a:t>
            </a:r>
            <a:br>
              <a:rPr lang="nb-NO"/>
            </a:br>
            <a:r>
              <a:rPr lang="nb-NO"/>
              <a:t>en tittel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0" y="457496"/>
            <a:ext cx="7920989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3817430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0" y="457496"/>
            <a:ext cx="7920989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32090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2"/>
          <p:cNvSpPr>
            <a:spLocks/>
          </p:cNvSpPr>
          <p:nvPr userDrawn="1"/>
        </p:nvSpPr>
        <p:spPr bwMode="auto">
          <a:xfrm>
            <a:off x="-4233" y="4572706"/>
            <a:ext cx="757767" cy="1563733"/>
          </a:xfrm>
          <a:custGeom>
            <a:avLst/>
            <a:gdLst>
              <a:gd name="T0" fmla="*/ 0 w 358"/>
              <a:gd name="T1" fmla="*/ 0 h 739"/>
              <a:gd name="T2" fmla="*/ 0 w 358"/>
              <a:gd name="T3" fmla="*/ 739 h 739"/>
              <a:gd name="T4" fmla="*/ 358 w 358"/>
              <a:gd name="T5" fmla="*/ 132 h 739"/>
              <a:gd name="T6" fmla="*/ 278 w 358"/>
              <a:gd name="T7" fmla="*/ 0 h 739"/>
              <a:gd name="T8" fmla="*/ 0 w 358"/>
              <a:gd name="T9" fmla="*/ 0 h 739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6134 w 10000"/>
              <a:gd name="connsiteY2" fmla="*/ 4822 h 10000"/>
              <a:gd name="connsiteX3" fmla="*/ 10000 w 10000"/>
              <a:gd name="connsiteY3" fmla="*/ 1786 h 10000"/>
              <a:gd name="connsiteX4" fmla="*/ 7765 w 10000"/>
              <a:gd name="connsiteY4" fmla="*/ 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8994 w 10000"/>
              <a:gd name="connsiteY2" fmla="*/ 7767 h 10000"/>
              <a:gd name="connsiteX3" fmla="*/ 10000 w 10000"/>
              <a:gd name="connsiteY3" fmla="*/ 1786 h 10000"/>
              <a:gd name="connsiteX4" fmla="*/ 7765 w 10000"/>
              <a:gd name="connsiteY4" fmla="*/ 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10000"/>
                </a:lnTo>
                <a:lnTo>
                  <a:pt x="8994" y="7767"/>
                </a:lnTo>
                <a:lnTo>
                  <a:pt x="10000" y="1786"/>
                </a:lnTo>
                <a:lnTo>
                  <a:pt x="7765" y="0"/>
                </a:lnTo>
                <a:lnTo>
                  <a:pt x="0" y="0"/>
                </a:lnTo>
                <a:close/>
              </a:path>
            </a:pathLst>
          </a:custGeom>
          <a:solidFill>
            <a:srgbClr val="2B9ED6"/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16" name="f1"/>
          <p:cNvSpPr>
            <a:spLocks/>
          </p:cNvSpPr>
          <p:nvPr userDrawn="1"/>
        </p:nvSpPr>
        <p:spPr bwMode="auto">
          <a:xfrm>
            <a:off x="0" y="4576938"/>
            <a:ext cx="12202584" cy="2300106"/>
          </a:xfrm>
          <a:custGeom>
            <a:avLst/>
            <a:gdLst>
              <a:gd name="T0" fmla="*/ 426 w 5765"/>
              <a:gd name="T1" fmla="*/ 0 h 1087"/>
              <a:gd name="T2" fmla="*/ 350 w 5765"/>
              <a:gd name="T3" fmla="*/ 131 h 1087"/>
              <a:gd name="T4" fmla="*/ 0 w 5765"/>
              <a:gd name="T5" fmla="*/ 731 h 1087"/>
              <a:gd name="T6" fmla="*/ 0 w 5765"/>
              <a:gd name="T7" fmla="*/ 1087 h 1087"/>
              <a:gd name="T8" fmla="*/ 5765 w 5765"/>
              <a:gd name="T9" fmla="*/ 1087 h 1087"/>
              <a:gd name="T10" fmla="*/ 5765 w 5765"/>
              <a:gd name="T11" fmla="*/ 0 h 1087"/>
              <a:gd name="T12" fmla="*/ 426 w 5765"/>
              <a:gd name="T13" fmla="*/ 0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5" h="1087">
                <a:moveTo>
                  <a:pt x="426" y="0"/>
                </a:moveTo>
                <a:lnTo>
                  <a:pt x="350" y="131"/>
                </a:lnTo>
                <a:lnTo>
                  <a:pt x="0" y="731"/>
                </a:lnTo>
                <a:lnTo>
                  <a:pt x="0" y="1087"/>
                </a:lnTo>
                <a:lnTo>
                  <a:pt x="5765" y="1087"/>
                </a:lnTo>
                <a:lnTo>
                  <a:pt x="5765" y="0"/>
                </a:lnTo>
                <a:lnTo>
                  <a:pt x="426" y="0"/>
                </a:lnTo>
                <a:close/>
              </a:path>
            </a:pathLst>
          </a:custGeom>
          <a:solidFill>
            <a:srgbClr val="008B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39029" y="5006101"/>
            <a:ext cx="7027103" cy="1456638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474193" y="5059611"/>
            <a:ext cx="3117808" cy="589818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599" baseline="0">
                <a:solidFill>
                  <a:schemeClr val="bg1"/>
                </a:solidFill>
                <a:latin typeface="+mn-lt"/>
              </a:defRPr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nb-NO" noProof="0"/>
              <a:t>Navn Etternavn</a:t>
            </a:r>
            <a:br>
              <a:rPr lang="nb-NO" noProof="0"/>
            </a:br>
            <a:r>
              <a:rPr lang="nb-NO" noProof="0"/>
              <a:t>Tittel 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4842353"/>
          </a:xfrm>
          <a:custGeom>
            <a:avLst/>
            <a:gdLst>
              <a:gd name="connsiteX0" fmla="*/ 0 w 9144000"/>
              <a:gd name="connsiteY0" fmla="*/ 0 h 3632886"/>
              <a:gd name="connsiteX1" fmla="*/ 9144000 w 9144000"/>
              <a:gd name="connsiteY1" fmla="*/ 0 h 3632886"/>
              <a:gd name="connsiteX2" fmla="*/ 9144000 w 9144000"/>
              <a:gd name="connsiteY2" fmla="*/ 3433764 h 3632886"/>
              <a:gd name="connsiteX3" fmla="*/ 676275 w 9144000"/>
              <a:gd name="connsiteY3" fmla="*/ 3433764 h 3632886"/>
              <a:gd name="connsiteX4" fmla="*/ 560754 w 9144000"/>
              <a:gd name="connsiteY4" fmla="*/ 3632886 h 3632886"/>
              <a:gd name="connsiteX5" fmla="*/ 438150 w 9144000"/>
              <a:gd name="connsiteY5" fmla="*/ 3430589 h 3632886"/>
              <a:gd name="connsiteX6" fmla="*/ 0 w 9144000"/>
              <a:gd name="connsiteY6" fmla="*/ 3430589 h 363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32886">
                <a:moveTo>
                  <a:pt x="0" y="0"/>
                </a:moveTo>
                <a:lnTo>
                  <a:pt x="9144000" y="0"/>
                </a:lnTo>
                <a:lnTo>
                  <a:pt x="9144000" y="3433764"/>
                </a:lnTo>
                <a:lnTo>
                  <a:pt x="676275" y="3433764"/>
                </a:lnTo>
                <a:lnTo>
                  <a:pt x="560754" y="3632886"/>
                </a:lnTo>
                <a:lnTo>
                  <a:pt x="438150" y="3430589"/>
                </a:lnTo>
                <a:lnTo>
                  <a:pt x="0" y="343058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>
          <a:xfrm>
            <a:off x="8474193" y="5692080"/>
            <a:ext cx="3117808" cy="589818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ma"/>
          <p:cNvSpPr>
            <a:spLocks noGrp="1"/>
          </p:cNvSpPr>
          <p:nvPr>
            <p:ph type="body" sz="quarter" idx="19" hasCustomPrompt="1"/>
          </p:nvPr>
        </p:nvSpPr>
        <p:spPr>
          <a:xfrm>
            <a:off x="600001" y="457496"/>
            <a:ext cx="7874193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sp>
        <p:nvSpPr>
          <p:cNvPr id="31" name="SmartArt Placeholder 2"/>
          <p:cNvSpPr>
            <a:spLocks noGrp="1"/>
          </p:cNvSpPr>
          <p:nvPr>
            <p:ph type="dgm" sz="quarter" idx="16" hasCustomPrompt="1"/>
          </p:nvPr>
        </p:nvSpPr>
        <p:spPr>
          <a:xfrm>
            <a:off x="10402900" y="479912"/>
            <a:ext cx="1223267" cy="28845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nb-NO"/>
              <a:t> </a:t>
            </a:r>
          </a:p>
        </p:txBody>
      </p:sp>
      <p:pic>
        <p:nvPicPr>
          <p:cNvPr id="32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  <p:pic>
        <p:nvPicPr>
          <p:cNvPr id="33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5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2"/>
          <p:cNvSpPr>
            <a:spLocks noChangeAspect="1"/>
          </p:cNvSpPr>
          <p:nvPr userDrawn="1"/>
        </p:nvSpPr>
        <p:spPr bwMode="auto">
          <a:xfrm>
            <a:off x="-9524" y="5141913"/>
            <a:ext cx="748800" cy="1568566"/>
          </a:xfrm>
          <a:custGeom>
            <a:avLst/>
            <a:gdLst>
              <a:gd name="T0" fmla="*/ 0 w 362"/>
              <a:gd name="T1" fmla="*/ 0 h 751"/>
              <a:gd name="T2" fmla="*/ 0 w 362"/>
              <a:gd name="T3" fmla="*/ 751 h 751"/>
              <a:gd name="T4" fmla="*/ 362 w 362"/>
              <a:gd name="T5" fmla="*/ 136 h 751"/>
              <a:gd name="T6" fmla="*/ 281 w 362"/>
              <a:gd name="T7" fmla="*/ 0 h 751"/>
              <a:gd name="T8" fmla="*/ 0 w 362"/>
              <a:gd name="T9" fmla="*/ 0 h 751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6126 w 10000"/>
              <a:gd name="connsiteY2" fmla="*/ 4912 h 10000"/>
              <a:gd name="connsiteX3" fmla="*/ 10000 w 10000"/>
              <a:gd name="connsiteY3" fmla="*/ 1811 h 10000"/>
              <a:gd name="connsiteX4" fmla="*/ 7762 w 10000"/>
              <a:gd name="connsiteY4" fmla="*/ 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7983 w 10000"/>
              <a:gd name="connsiteY2" fmla="*/ 6275 h 10000"/>
              <a:gd name="connsiteX3" fmla="*/ 10000 w 10000"/>
              <a:gd name="connsiteY3" fmla="*/ 1811 h 10000"/>
              <a:gd name="connsiteX4" fmla="*/ 7762 w 10000"/>
              <a:gd name="connsiteY4" fmla="*/ 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10000"/>
                </a:lnTo>
                <a:lnTo>
                  <a:pt x="7983" y="6275"/>
                </a:lnTo>
                <a:lnTo>
                  <a:pt x="10000" y="1811"/>
                </a:lnTo>
                <a:lnTo>
                  <a:pt x="7762" y="0"/>
                </a:lnTo>
                <a:lnTo>
                  <a:pt x="0" y="0"/>
                </a:lnTo>
                <a:close/>
              </a:path>
            </a:pathLst>
          </a:custGeom>
          <a:solidFill>
            <a:srgbClr val="2B9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12192000" cy="5422074"/>
          </a:xfrm>
          <a:custGeom>
            <a:avLst/>
            <a:gdLst>
              <a:gd name="connsiteX0" fmla="*/ 0 w 9144000"/>
              <a:gd name="connsiteY0" fmla="*/ 0 h 4067811"/>
              <a:gd name="connsiteX1" fmla="*/ 9144000 w 9144000"/>
              <a:gd name="connsiteY1" fmla="*/ 0 h 4067811"/>
              <a:gd name="connsiteX2" fmla="*/ 9144000 w 9144000"/>
              <a:gd name="connsiteY2" fmla="*/ 3857625 h 4067811"/>
              <a:gd name="connsiteX3" fmla="*/ 671513 w 9144000"/>
              <a:gd name="connsiteY3" fmla="*/ 3857625 h 4067811"/>
              <a:gd name="connsiteX4" fmla="*/ 552303 w 9144000"/>
              <a:gd name="connsiteY4" fmla="*/ 4067811 h 4067811"/>
              <a:gd name="connsiteX5" fmla="*/ 428363 w 9144000"/>
              <a:gd name="connsiteY5" fmla="*/ 3857625 h 4067811"/>
              <a:gd name="connsiteX6" fmla="*/ 0 w 9144000"/>
              <a:gd name="connsiteY6" fmla="*/ 3857625 h 406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067811">
                <a:moveTo>
                  <a:pt x="0" y="0"/>
                </a:moveTo>
                <a:lnTo>
                  <a:pt x="9144000" y="0"/>
                </a:lnTo>
                <a:lnTo>
                  <a:pt x="9144000" y="3857625"/>
                </a:lnTo>
                <a:lnTo>
                  <a:pt x="671513" y="3857625"/>
                </a:lnTo>
                <a:lnTo>
                  <a:pt x="552303" y="4067811"/>
                </a:lnTo>
                <a:lnTo>
                  <a:pt x="428363" y="3857625"/>
                </a:lnTo>
                <a:lnTo>
                  <a:pt x="0" y="385762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3" name="f1"/>
          <p:cNvSpPr>
            <a:spLocks/>
          </p:cNvSpPr>
          <p:nvPr userDrawn="1"/>
        </p:nvSpPr>
        <p:spPr bwMode="auto">
          <a:xfrm>
            <a:off x="-8466" y="5141913"/>
            <a:ext cx="12234333" cy="1733016"/>
          </a:xfrm>
          <a:custGeom>
            <a:avLst/>
            <a:gdLst>
              <a:gd name="T0" fmla="*/ 427 w 5780"/>
              <a:gd name="T1" fmla="*/ 0 h 819"/>
              <a:gd name="T2" fmla="*/ 351 w 5780"/>
              <a:gd name="T3" fmla="*/ 134 h 819"/>
              <a:gd name="T4" fmla="*/ 0 w 5780"/>
              <a:gd name="T5" fmla="*/ 736 h 819"/>
              <a:gd name="T6" fmla="*/ 0 w 5780"/>
              <a:gd name="T7" fmla="*/ 819 h 819"/>
              <a:gd name="T8" fmla="*/ 5780 w 5780"/>
              <a:gd name="T9" fmla="*/ 819 h 819"/>
              <a:gd name="T10" fmla="*/ 5780 w 5780"/>
              <a:gd name="T11" fmla="*/ 0 h 819"/>
              <a:gd name="T12" fmla="*/ 427 w 5780"/>
              <a:gd name="T13" fmla="*/ 0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80" h="819">
                <a:moveTo>
                  <a:pt x="427" y="0"/>
                </a:moveTo>
                <a:lnTo>
                  <a:pt x="351" y="134"/>
                </a:lnTo>
                <a:lnTo>
                  <a:pt x="0" y="736"/>
                </a:lnTo>
                <a:lnTo>
                  <a:pt x="0" y="819"/>
                </a:lnTo>
                <a:lnTo>
                  <a:pt x="5780" y="819"/>
                </a:lnTo>
                <a:lnTo>
                  <a:pt x="5780" y="0"/>
                </a:lnTo>
                <a:lnTo>
                  <a:pt x="427" y="0"/>
                </a:lnTo>
                <a:close/>
              </a:path>
            </a:pathLst>
          </a:custGeom>
          <a:solidFill>
            <a:srgbClr val="008B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endParaRPr lang="nb-NO" sz="2399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39292" y="5624500"/>
            <a:ext cx="7200000" cy="800623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481720" y="5624499"/>
            <a:ext cx="3110281" cy="340920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599" baseline="0">
                <a:solidFill>
                  <a:schemeClr val="bg1"/>
                </a:solidFill>
                <a:latin typeface="+mn-lt"/>
              </a:defRPr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nb-NO" noProof="0"/>
              <a:t>Navn Etternavn, Tittel </a:t>
            </a:r>
          </a:p>
        </p:txBody>
      </p:sp>
      <p:sp>
        <p:nvSpPr>
          <p:cNvPr id="17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8481720" y="5978106"/>
            <a:ext cx="3110281" cy="44701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1" y="457496"/>
            <a:ext cx="7881719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sp>
        <p:nvSpPr>
          <p:cNvPr id="32" name="SmartArt Placeholder 2"/>
          <p:cNvSpPr>
            <a:spLocks noGrp="1"/>
          </p:cNvSpPr>
          <p:nvPr>
            <p:ph type="dgm" sz="quarter" idx="16" hasCustomPrompt="1"/>
          </p:nvPr>
        </p:nvSpPr>
        <p:spPr>
          <a:xfrm>
            <a:off x="10402900" y="479912"/>
            <a:ext cx="1223267" cy="28845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nb-NO"/>
              <a:t> </a:t>
            </a:r>
          </a:p>
        </p:txBody>
      </p:sp>
      <p:pic>
        <p:nvPicPr>
          <p:cNvPr id="33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  <p:pic>
        <p:nvPicPr>
          <p:cNvPr id="34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00" y="479912"/>
            <a:ext cx="1223267" cy="28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8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_rekt"/>
          <p:cNvSpPr/>
          <p:nvPr userDrawn="1"/>
        </p:nvSpPr>
        <p:spPr>
          <a:xfrm>
            <a:off x="1" y="5151930"/>
            <a:ext cx="12192000" cy="292564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399"/>
          </a:p>
        </p:txBody>
      </p:sp>
      <p:sp>
        <p:nvSpPr>
          <p:cNvPr id="17" name="f1"/>
          <p:cNvSpPr/>
          <p:nvPr userDrawn="1"/>
        </p:nvSpPr>
        <p:spPr>
          <a:xfrm>
            <a:off x="0" y="2"/>
            <a:ext cx="12192000" cy="5431807"/>
          </a:xfrm>
          <a:custGeom>
            <a:avLst/>
            <a:gdLst>
              <a:gd name="connsiteX0" fmla="*/ 0 w 9144000"/>
              <a:gd name="connsiteY0" fmla="*/ 0 h 4075113"/>
              <a:gd name="connsiteX1" fmla="*/ 9144000 w 9144000"/>
              <a:gd name="connsiteY1" fmla="*/ 0 h 4075113"/>
              <a:gd name="connsiteX2" fmla="*/ 9144000 w 9144000"/>
              <a:gd name="connsiteY2" fmla="*/ 3867150 h 4075113"/>
              <a:gd name="connsiteX3" fmla="*/ 677863 w 9144000"/>
              <a:gd name="connsiteY3" fmla="*/ 3867150 h 4075113"/>
              <a:gd name="connsiteX4" fmla="*/ 555625 w 9144000"/>
              <a:gd name="connsiteY4" fmla="*/ 4075113 h 4075113"/>
              <a:gd name="connsiteX5" fmla="*/ 552450 w 9144000"/>
              <a:gd name="connsiteY5" fmla="*/ 4075113 h 4075113"/>
              <a:gd name="connsiteX6" fmla="*/ 431800 w 9144000"/>
              <a:gd name="connsiteY6" fmla="*/ 3867150 h 4075113"/>
              <a:gd name="connsiteX7" fmla="*/ 0 w 9144000"/>
              <a:gd name="connsiteY7" fmla="*/ 3867150 h 40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075113">
                <a:moveTo>
                  <a:pt x="0" y="0"/>
                </a:moveTo>
                <a:lnTo>
                  <a:pt x="9144000" y="0"/>
                </a:lnTo>
                <a:lnTo>
                  <a:pt x="9144000" y="3867150"/>
                </a:lnTo>
                <a:lnTo>
                  <a:pt x="677863" y="3867150"/>
                </a:lnTo>
                <a:lnTo>
                  <a:pt x="555625" y="4075113"/>
                </a:lnTo>
                <a:lnTo>
                  <a:pt x="552450" y="4075113"/>
                </a:lnTo>
                <a:lnTo>
                  <a:pt x="431800" y="3867150"/>
                </a:lnTo>
                <a:lnTo>
                  <a:pt x="0" y="3867150"/>
                </a:lnTo>
                <a:close/>
              </a:path>
            </a:pathLst>
          </a:custGeom>
          <a:solidFill>
            <a:srgbClr val="008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399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99999" y="959557"/>
            <a:ext cx="7917229" cy="3246244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5998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37870" y="5720756"/>
            <a:ext cx="7779359" cy="273496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599" baseline="0">
                <a:solidFill>
                  <a:srgbClr val="333333"/>
                </a:solidFill>
                <a:latin typeface="+mn-lt"/>
              </a:defRPr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1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737817" y="6006937"/>
            <a:ext cx="7779359" cy="365125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1" y="457496"/>
            <a:ext cx="7917175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0402900" y="479852"/>
            <a:ext cx="1223267" cy="28845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846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k_rekt"/>
          <p:cNvSpPr/>
          <p:nvPr userDrawn="1"/>
        </p:nvSpPr>
        <p:spPr>
          <a:xfrm>
            <a:off x="1" y="5709014"/>
            <a:ext cx="12192000" cy="292564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399"/>
          </a:p>
        </p:txBody>
      </p:sp>
      <p:sp>
        <p:nvSpPr>
          <p:cNvPr id="11" name="f1"/>
          <p:cNvSpPr/>
          <p:nvPr userDrawn="1"/>
        </p:nvSpPr>
        <p:spPr>
          <a:xfrm>
            <a:off x="0" y="0"/>
            <a:ext cx="12192000" cy="5992550"/>
          </a:xfrm>
          <a:custGeom>
            <a:avLst/>
            <a:gdLst>
              <a:gd name="connsiteX0" fmla="*/ 0 w 9144000"/>
              <a:gd name="connsiteY0" fmla="*/ 0 h 4495800"/>
              <a:gd name="connsiteX1" fmla="*/ 9144000 w 9144000"/>
              <a:gd name="connsiteY1" fmla="*/ 0 h 4495800"/>
              <a:gd name="connsiteX2" fmla="*/ 9144000 w 9144000"/>
              <a:gd name="connsiteY2" fmla="*/ 4286250 h 4495800"/>
              <a:gd name="connsiteX3" fmla="*/ 677863 w 9144000"/>
              <a:gd name="connsiteY3" fmla="*/ 4286250 h 4495800"/>
              <a:gd name="connsiteX4" fmla="*/ 555625 w 9144000"/>
              <a:gd name="connsiteY4" fmla="*/ 4495800 h 4495800"/>
              <a:gd name="connsiteX5" fmla="*/ 552450 w 9144000"/>
              <a:gd name="connsiteY5" fmla="*/ 4495800 h 4495800"/>
              <a:gd name="connsiteX6" fmla="*/ 431800 w 9144000"/>
              <a:gd name="connsiteY6" fmla="*/ 4286250 h 4495800"/>
              <a:gd name="connsiteX7" fmla="*/ 0 w 9144000"/>
              <a:gd name="connsiteY7" fmla="*/ 428625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495800">
                <a:moveTo>
                  <a:pt x="0" y="0"/>
                </a:moveTo>
                <a:lnTo>
                  <a:pt x="9144000" y="0"/>
                </a:lnTo>
                <a:lnTo>
                  <a:pt x="9144000" y="4286250"/>
                </a:lnTo>
                <a:lnTo>
                  <a:pt x="677863" y="4286250"/>
                </a:lnTo>
                <a:lnTo>
                  <a:pt x="555625" y="4495800"/>
                </a:lnTo>
                <a:lnTo>
                  <a:pt x="552450" y="4495800"/>
                </a:lnTo>
                <a:lnTo>
                  <a:pt x="431800" y="4286250"/>
                </a:lnTo>
                <a:lnTo>
                  <a:pt x="0" y="4286250"/>
                </a:lnTo>
                <a:close/>
              </a:path>
            </a:pathLst>
          </a:custGeom>
          <a:solidFill>
            <a:srgbClr val="008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399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99999" y="959557"/>
            <a:ext cx="7917229" cy="3246244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5998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39293" y="6100026"/>
            <a:ext cx="7917228" cy="43046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133" baseline="0">
                <a:solidFill>
                  <a:srgbClr val="333333"/>
                </a:solidFill>
                <a:latin typeface="+mj-lt"/>
              </a:defRPr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nb-NO"/>
              <a:t>Tekst</a:t>
            </a:r>
            <a:endParaRPr lang="en-GB"/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1" y="457496"/>
            <a:ext cx="7917228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0402900" y="479852"/>
            <a:ext cx="1223267" cy="28845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527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99999" y="1035915"/>
            <a:ext cx="10992052" cy="1127497"/>
          </a:xfrm>
        </p:spPr>
        <p:txBody>
          <a:bodyPr anchor="t"/>
          <a:lstStyle>
            <a:lvl1pPr>
              <a:defRPr/>
            </a:lvl1pPr>
          </a:lstStyle>
          <a:p>
            <a:r>
              <a:rPr lang="nb-NO" noProof="0"/>
              <a:t>Klikk for å legge til</a:t>
            </a:r>
            <a:br>
              <a:rPr lang="nb-NO" noProof="0"/>
            </a:br>
            <a:r>
              <a:rPr lang="nb-NO" noProof="0"/>
              <a:t>en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9947" y="2488432"/>
            <a:ext cx="10992052" cy="3389967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0" y="457496"/>
            <a:ext cx="7920989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82609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på én linj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99999" y="1035916"/>
            <a:ext cx="10992052" cy="625296"/>
          </a:xfrm>
        </p:spPr>
        <p:txBody>
          <a:bodyPr anchor="t"/>
          <a:lstStyle>
            <a:lvl1pPr>
              <a:defRPr/>
            </a:lvl1pPr>
          </a:lstStyle>
          <a:p>
            <a:r>
              <a:rPr lang="nb-NO" noProof="0"/>
              <a:t>Klikk for å legge til en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9947" y="1941091"/>
            <a:ext cx="10992052" cy="3937308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0" y="457496"/>
            <a:ext cx="7920989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420947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legge til</a:t>
            </a:r>
            <a:br>
              <a:rPr lang="nb-NO"/>
            </a:br>
            <a:r>
              <a:rPr lang="nb-NO"/>
              <a:t>en tittel</a:t>
            </a:r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99947" y="2490743"/>
            <a:ext cx="4968000" cy="338817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6623999" y="2490743"/>
            <a:ext cx="4968000" cy="338817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0" y="457496"/>
            <a:ext cx="7920989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1578181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6623999" y="2039584"/>
            <a:ext cx="4968000" cy="383881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99947" y="3030131"/>
            <a:ext cx="4968000" cy="28482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361832" indent="0">
              <a:buNone/>
              <a:defRPr/>
            </a:lvl2pPr>
            <a:lvl3pPr marL="715201" indent="0">
              <a:buNone/>
              <a:defRPr/>
            </a:lvl3pPr>
            <a:lvl4pPr marL="1074917" indent="0">
              <a:buNone/>
              <a:defRPr/>
            </a:lvl4pPr>
            <a:lvl5pPr marL="1436749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599999" y="1035915"/>
            <a:ext cx="4967948" cy="1824935"/>
          </a:xfrm>
        </p:spPr>
        <p:txBody>
          <a:bodyPr anchor="t"/>
          <a:lstStyle>
            <a:lvl1pPr>
              <a:defRPr/>
            </a:lvl1pPr>
          </a:lstStyle>
          <a:p>
            <a:r>
              <a:rPr lang="nb-NO" noProof="0"/>
              <a:t>Klikk for å legge til</a:t>
            </a:r>
            <a:br>
              <a:rPr lang="nb-NO" noProof="0"/>
            </a:br>
            <a:r>
              <a:rPr lang="nb-NO" noProof="0"/>
              <a:t>en tittel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600000" y="457496"/>
            <a:ext cx="7920989" cy="365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9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327340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99999" y="1036609"/>
            <a:ext cx="10992052" cy="112779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9947" y="2490743"/>
            <a:ext cx="10992052" cy="3388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99947" y="6185290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599">
                <a:solidFill>
                  <a:srgbClr val="AFAFAF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00002" y="457496"/>
            <a:ext cx="7923005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599">
                <a:solidFill>
                  <a:srgbClr val="AFAFAF"/>
                </a:solidFill>
                <a:latin typeface="+mj-lt"/>
              </a:defRPr>
            </a:lvl1pPr>
          </a:lstStyle>
          <a:p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876844" y="6183054"/>
            <a:ext cx="715155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333" b="0">
                <a:solidFill>
                  <a:srgbClr val="AFAFAF"/>
                </a:solidFill>
              </a:defRPr>
            </a:lvl1pPr>
          </a:lstStyle>
          <a:p>
            <a:fld id="{CB5DC95F-CC9E-42B9-BFE4-A015B12872C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300" y="479912"/>
            <a:ext cx="1219203" cy="28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6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/>
  <p:txStyles>
    <p:titleStyle>
      <a:lvl1pPr algn="l" defTabSz="1218804" rtl="0" eaLnBrk="1" latinLnBrk="0" hangingPunct="1">
        <a:lnSpc>
          <a:spcPct val="90000"/>
        </a:lnSpc>
        <a:spcBef>
          <a:spcPct val="0"/>
        </a:spcBef>
        <a:buNone/>
        <a:defRPr sz="3999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335891" indent="-335891" algn="l" defTabSz="1218804" rtl="0" eaLnBrk="1" latinLnBrk="0" hangingPunct="1">
        <a:lnSpc>
          <a:spcPct val="114000"/>
        </a:lnSpc>
        <a:spcBef>
          <a:spcPts val="1333"/>
        </a:spcBef>
        <a:buFont typeface="Arial" panose="020B0604020202020204" pitchFamily="34" charset="0"/>
        <a:buChar char="•"/>
        <a:defRPr sz="2932" strike="noStrike" kern="1200">
          <a:solidFill>
            <a:srgbClr val="333333"/>
          </a:solidFill>
          <a:latin typeface="+mn-lt"/>
          <a:ea typeface="+mn-ea"/>
          <a:cs typeface="+mn-cs"/>
        </a:defRPr>
      </a:lvl1pPr>
      <a:lvl2pPr marL="715201" indent="-353369" algn="l" defTabSz="1218804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399" kern="1200">
          <a:solidFill>
            <a:srgbClr val="333333"/>
          </a:solidFill>
          <a:latin typeface="+mn-lt"/>
          <a:ea typeface="+mn-ea"/>
          <a:cs typeface="+mn-cs"/>
        </a:defRPr>
      </a:lvl2pPr>
      <a:lvl3pPr marL="1074917" indent="-359716" algn="l" defTabSz="1218804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133" kern="1200">
          <a:solidFill>
            <a:srgbClr val="333333"/>
          </a:solidFill>
          <a:latin typeface="+mn-lt"/>
          <a:ea typeface="+mn-ea"/>
          <a:cs typeface="+mn-cs"/>
        </a:defRPr>
      </a:lvl3pPr>
      <a:lvl4pPr marL="1436750" indent="-361833" algn="l" defTabSz="1218804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66" kern="1200">
          <a:solidFill>
            <a:srgbClr val="333333"/>
          </a:solidFill>
          <a:latin typeface="+mn-lt"/>
          <a:ea typeface="+mn-ea"/>
          <a:cs typeface="+mn-cs"/>
        </a:defRPr>
      </a:lvl4pPr>
      <a:lvl5pPr marL="1790118" indent="-353369" algn="l" defTabSz="1218804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599" kern="1200">
          <a:solidFill>
            <a:srgbClr val="333333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7B0284-BB6E-4558-AC57-1993090725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/>
              <a:t>Beredskapserfaringer fra NHO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A25A585-4C32-44F3-9F29-14FA32EAE4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FFAE82-D644-4AC6-A779-1970C8D0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03"/>
            <a:endParaRPr lang="en-GB">
              <a:latin typeface="Segoe UI Semibold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8AAC7B8-B595-46BF-A41A-ABF1742270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E284FFD-6196-4A88-92C2-5B15181C28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7093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B877A7-78A3-406E-ADDD-80B56F921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Hva skiller korona fra andre kriser?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350387-D8D4-4C2D-A154-C6C6ABBF3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999" y="1884775"/>
            <a:ext cx="6021246" cy="3937309"/>
          </a:xfrm>
        </p:spPr>
        <p:txBody>
          <a:bodyPr>
            <a:normAutofit fontScale="85000" lnSpcReduction="20000"/>
          </a:bodyPr>
          <a:lstStyle/>
          <a:p>
            <a:r>
              <a:rPr lang="nb-NO">
                <a:solidFill>
                  <a:schemeClr val="tx1"/>
                </a:solidFill>
              </a:rPr>
              <a:t>Alle er rammet og i ulik grad, men ingen er upåvirket</a:t>
            </a:r>
          </a:p>
          <a:p>
            <a:r>
              <a:rPr lang="nb-NO">
                <a:solidFill>
                  <a:schemeClr val="tx1"/>
                </a:solidFill>
              </a:rPr>
              <a:t>Alle har sin subjektive opplevelser av krisen og krisehåndteringen</a:t>
            </a:r>
          </a:p>
          <a:p>
            <a:r>
              <a:rPr lang="nb-NO">
                <a:solidFill>
                  <a:schemeClr val="tx1"/>
                </a:solidFill>
              </a:rPr>
              <a:t>Ekstremt langvarig belastning</a:t>
            </a:r>
          </a:p>
          <a:p>
            <a:r>
              <a:rPr lang="nb-NO">
                <a:solidFill>
                  <a:schemeClr val="tx1"/>
                </a:solidFill>
              </a:rPr>
              <a:t>Stadig forlengelser og stor usikkerhet på mange plan</a:t>
            </a:r>
          </a:p>
          <a:p>
            <a:r>
              <a:rPr lang="nb-NO">
                <a:solidFill>
                  <a:schemeClr val="tx1"/>
                </a:solidFill>
              </a:rPr>
              <a:t>Krisen berører alle sider av ditt lederskap </a:t>
            </a:r>
          </a:p>
          <a:p>
            <a:pPr marL="0" indent="0">
              <a:buNone/>
            </a:pPr>
            <a:endParaRPr lang="nb-NO">
              <a:solidFill>
                <a:schemeClr val="tx1"/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DCC0E2-66B3-40F1-98DC-30A1153FF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</a:t>
            </a:fld>
            <a:endParaRPr lang="nb-NO" noProof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061210B-AE12-4CC5-95E9-55956FA45F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 descr="Et bilde som inneholder person, mann, bord, kontor&#10;&#10;Automatisk generert beskrivelse">
            <a:extLst>
              <a:ext uri="{FF2B5EF4-FFF2-40B4-BE49-F238E27FC236}">
                <a16:creationId xmlns:a16="http://schemas.microsoft.com/office/drawing/2014/main" id="{782C0B3C-5B33-4A3E-B3F5-4E71F6977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42" y="1661212"/>
            <a:ext cx="4409864" cy="4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1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310615-4088-4C09-94FB-E05C1B63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Nøkkelerfaringer fra vårt beredskapsarbeid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773DED-6155-424A-80C7-6D41004B1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/>
              <a:t>Løs oppdraget – ta vare på folkene dine!</a:t>
            </a:r>
          </a:p>
          <a:p>
            <a:pPr lvl="1"/>
            <a:r>
              <a:rPr lang="nb-NO"/>
              <a:t>Tilrettelegg hverdagen så langt som mulig</a:t>
            </a:r>
          </a:p>
          <a:p>
            <a:pPr lvl="1"/>
            <a:r>
              <a:rPr lang="nb-NO"/>
              <a:t>Lederskap betyr noe!</a:t>
            </a:r>
          </a:p>
          <a:p>
            <a:pPr lvl="1"/>
            <a:r>
              <a:rPr lang="nb-NO"/>
              <a:t>Tett på – ofte på – timing </a:t>
            </a:r>
          </a:p>
          <a:p>
            <a:r>
              <a:rPr lang="nb-NO"/>
              <a:t>Du må gjøre det du kan for å være i forkant!</a:t>
            </a:r>
          </a:p>
          <a:p>
            <a:r>
              <a:rPr lang="nb-NO"/>
              <a:t>Informasjonsbehovet er enormt stort </a:t>
            </a:r>
          </a:p>
          <a:p>
            <a:r>
              <a:rPr lang="nb-NO"/>
              <a:t>Du må dokumentere det dere gjør</a:t>
            </a:r>
          </a:p>
          <a:p>
            <a:r>
              <a:rPr lang="nb-NO"/>
              <a:t>Har du ikke en kriseplan må du skaffe deg en!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BF808C6-B965-4FE9-A2C4-86633449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3</a:t>
            </a:fld>
            <a:endParaRPr lang="nb-NO" noProof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D789DF3-9003-43E4-857B-D34C78DEF3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7039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75369" y="6183054"/>
            <a:ext cx="714934" cy="365125"/>
          </a:xfrm>
        </p:spPr>
        <p:txBody>
          <a:bodyPr anchor="t">
            <a:normAutofit/>
          </a:bodyPr>
          <a:lstStyle/>
          <a:p>
            <a:pPr>
              <a:spcAft>
                <a:spcPts val="800"/>
              </a:spcAft>
            </a:pPr>
            <a:fld id="{CB5DC95F-CC9E-42B9-BFE4-A015B12872CC}" type="slidenum">
              <a:rPr lang="nb-NO" noProof="0" smtClean="0"/>
              <a:pPr>
                <a:spcAft>
                  <a:spcPts val="800"/>
                </a:spcAft>
              </a:pPr>
              <a:t>4</a:t>
            </a:fld>
            <a:endParaRPr lang="nb-NO" noProof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1B19D4C-1F52-4541-84C6-368A1A166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564" y="903383"/>
            <a:ext cx="6193629" cy="50787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94" y="1035915"/>
            <a:ext cx="5410570" cy="806276"/>
          </a:xfrm>
        </p:spPr>
        <p:txBody>
          <a:bodyPr anchor="t">
            <a:normAutofit/>
          </a:bodyPr>
          <a:lstStyle/>
          <a:p>
            <a:r>
              <a:rPr lang="nb-NO"/>
              <a:t>Internkommunikasjon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BC59BB8-474E-4D2C-BB4C-A9E1156091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1696" y="457496"/>
            <a:ext cx="79185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231916F-E5C6-472D-A6F5-CC7DD35591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1642" y="1739848"/>
            <a:ext cx="5334795" cy="4660656"/>
          </a:xfrm>
        </p:spPr>
        <p:txBody>
          <a:bodyPr>
            <a:normAutofit fontScale="92500" lnSpcReduction="20000"/>
          </a:bodyPr>
          <a:lstStyle/>
          <a:p>
            <a:pPr marL="457051" indent="-457051">
              <a:buFont typeface="Arial" panose="020B0604020202020204" pitchFamily="34" charset="0"/>
              <a:buChar char="•"/>
            </a:pPr>
            <a:r>
              <a:rPr lang="nb-NO"/>
              <a:t>«Alt» om korona blir lest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nb-NO"/>
              <a:t>Workplace er vår hovedkanal og har du ikke en må du lage deg en infokanal…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nb-NO"/>
              <a:t>Hyppige oppdateringer er avgjørende også om du ikke har noe å melde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nb-NO"/>
              <a:t>«Hva gjelder nå?» – oppsummert som en Q &amp; A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nb-NO"/>
              <a:t>Sørg for å bruke flere kanaler 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303808CB-5BB3-4BA6-B499-57599C1E83E3}"/>
              </a:ext>
            </a:extLst>
          </p:cNvPr>
          <p:cNvSpPr txBox="1">
            <a:spLocks/>
          </p:cNvSpPr>
          <p:nvPr/>
        </p:nvSpPr>
        <p:spPr>
          <a:xfrm>
            <a:off x="630623" y="4114336"/>
            <a:ext cx="5727042" cy="21846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strike="noStrike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271462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6575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80645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077912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932"/>
          </a:p>
        </p:txBody>
      </p:sp>
    </p:spTree>
    <p:extLst>
      <p:ext uri="{BB962C8B-B14F-4D97-AF65-F5344CB8AC3E}">
        <p14:creationId xmlns:p14="http://schemas.microsoft.com/office/powerpoint/2010/main" val="154446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338E5F-DE61-479A-9FCA-F616C76B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99" y="1036609"/>
            <a:ext cx="10992052" cy="1127793"/>
          </a:xfrm>
        </p:spPr>
        <p:txBody>
          <a:bodyPr anchor="t">
            <a:normAutofit/>
          </a:bodyPr>
          <a:lstStyle/>
          <a:p>
            <a:r>
              <a:rPr lang="nb-NO"/>
              <a:t>Kommunikasjon til kunder og forbindelser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6B0B62C-768B-4EFC-99A6-B7849FCF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6844" y="6183054"/>
            <a:ext cx="715155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CB5DC95F-CC9E-42B9-BFE4-A015B12872CC}" type="slidenum">
              <a:rPr lang="nb-NO" noProof="0" smtClean="0"/>
              <a:pPr>
                <a:spcAft>
                  <a:spcPts val="600"/>
                </a:spcAft>
              </a:pPr>
              <a:t>5</a:t>
            </a:fld>
            <a:endParaRPr lang="nb-NO" noProof="0"/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09B0B8EB-2190-454D-9B43-3479FD2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3" y="2490743"/>
            <a:ext cx="4788947" cy="3388178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249EF4-76CB-4D6E-8CE7-B8CFF1EAD44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08843" y="2451592"/>
            <a:ext cx="5683155" cy="3388178"/>
          </a:xfrm>
        </p:spPr>
        <p:txBody>
          <a:bodyPr>
            <a:normAutofit lnSpcReduction="10000"/>
          </a:bodyPr>
          <a:lstStyle/>
          <a:p>
            <a:r>
              <a:rPr lang="nb-NO"/>
              <a:t>Bruk de kanalene du har</a:t>
            </a:r>
          </a:p>
          <a:p>
            <a:r>
              <a:rPr lang="nb-NO"/>
              <a:t>Fakta, tall, analyser og rapporter slår alt</a:t>
            </a:r>
          </a:p>
          <a:p>
            <a:r>
              <a:rPr lang="nb-NO"/>
              <a:t>Myndighetsdialog gir trygghet</a:t>
            </a:r>
          </a:p>
          <a:p>
            <a:r>
              <a:rPr lang="nb-NO"/>
              <a:t>Krisen gir muligheter for nytt samarbeid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7999A97-A91E-4C1C-A370-56CBD759A3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0000" y="457496"/>
            <a:ext cx="7920989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19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2D272A-FF08-48DF-B51A-39756271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vår anbefaling nå?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606BAB-41DB-4821-8876-4F8AC9CF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947" y="1941091"/>
            <a:ext cx="10992052" cy="4607088"/>
          </a:xfrm>
        </p:spPr>
        <p:txBody>
          <a:bodyPr>
            <a:normAutofit fontScale="70000" lnSpcReduction="20000"/>
          </a:bodyPr>
          <a:lstStyle/>
          <a:p>
            <a:r>
              <a:rPr lang="nb-NO"/>
              <a:t>Hold fokus på internkommunikasjon og bruk tid på dette</a:t>
            </a:r>
          </a:p>
          <a:p>
            <a:r>
              <a:rPr lang="nb-NO"/>
              <a:t>Våg å snakk om det som er krevende og bygg beredskap for nye nedturer og langvarig krise</a:t>
            </a:r>
          </a:p>
          <a:p>
            <a:r>
              <a:rPr lang="nb-NO"/>
              <a:t>Sørg for å ta vare på alle dine , men se om det er grupper som er ekstra hardt presset</a:t>
            </a:r>
          </a:p>
          <a:p>
            <a:r>
              <a:rPr lang="nb-NO"/>
              <a:t>Sørg for å ha en oppdatert plan og vær forberedt på justeringer </a:t>
            </a:r>
          </a:p>
          <a:p>
            <a:r>
              <a:rPr lang="nb-NO"/>
              <a:t>Tenk scenarioer og ha en løpende dialog med andre om hva som kan være neste fase</a:t>
            </a:r>
          </a:p>
          <a:p>
            <a:r>
              <a:rPr lang="nb-NO"/>
              <a:t>Ha blikket opp og se etter andre kriser som kan ramme dere nå</a:t>
            </a:r>
          </a:p>
          <a:p>
            <a:r>
              <a:rPr lang="nb-NO"/>
              <a:t>Øv på andre kriser!</a:t>
            </a:r>
          </a:p>
          <a:p>
            <a:r>
              <a:rPr lang="nb-NO"/>
              <a:t>Gjør alt du kan for å være i forkant! Er du bakpå er alt mye vanskeligere</a:t>
            </a:r>
          </a:p>
          <a:p>
            <a:r>
              <a:rPr lang="nb-NO"/>
              <a:t>Bruk arbinn.no og NHOs digitale håndbøker. Mer krise- og beredskapsmateriell kommer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BA867EB-DB43-4535-8BED-A476B779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6</a:t>
            </a:fld>
            <a:endParaRPr lang="nb-NO" noProof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BB758A1-E8B4-4CE4-BDAF-9A194D35B0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03869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NHO - colorful">
      <a:dk1>
        <a:sysClr val="windowText" lastClr="000000"/>
      </a:dk1>
      <a:lt1>
        <a:sysClr val="window" lastClr="FFFFFF"/>
      </a:lt1>
      <a:dk2>
        <a:srgbClr val="008BCE"/>
      </a:dk2>
      <a:lt2>
        <a:srgbClr val="E7E6E6"/>
      </a:lt2>
      <a:accent1>
        <a:srgbClr val="008BCE"/>
      </a:accent1>
      <a:accent2>
        <a:srgbClr val="5BC2E7"/>
      </a:accent2>
      <a:accent3>
        <a:srgbClr val="E6A65D"/>
      </a:accent3>
      <a:accent4>
        <a:srgbClr val="FCE385"/>
      </a:accent4>
      <a:accent5>
        <a:srgbClr val="3CDBC0"/>
      </a:accent5>
      <a:accent6>
        <a:srgbClr val="009B77"/>
      </a:accent6>
      <a:hlink>
        <a:srgbClr val="0563C1"/>
      </a:hlink>
      <a:folHlink>
        <a:srgbClr val="954F72"/>
      </a:folHlink>
    </a:clrScheme>
    <a:fontScheme name="NHO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O_PPT.potx" id="{29924B4A-BF42-40A2-BD36-FAC608004FA5}" vid="{AE93CB2E-A93C-413B-ADC8-63FFAF73E3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haredContentType xmlns="Microsoft.SharePoint.Taxonomy.ContentTypeSync" SourceId="9119b49b-2cc3-444e-b755-8692f4554da6" ContentTypeId="0x01010024A2C8D6A070534B9CF4AD2589879B1E04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 - NHO Fellesskapet" ma:contentTypeID="0x01010024A2C8D6A070534B9CF4AD2589879B1E040100CA853F5156959341B151B02C0D8948E5" ma:contentTypeVersion="13" ma:contentTypeDescription="Opprett et nytt dokument." ma:contentTypeScope="" ma:versionID="3bc823153c2c467a7408f26ce9c54b1a">
  <xsd:schema xmlns:xsd="http://www.w3.org/2001/XMLSchema" xmlns:xs="http://www.w3.org/2001/XMLSchema" xmlns:p="http://schemas.microsoft.com/office/2006/metadata/properties" xmlns:ns2="f909def9-6662-4ec9-b2d2-41be86eee7c4" xmlns:ns3="749ab8b6-ff35-4a4f-9f18-9cef83ce6420" xmlns:ns4="d95b74b2-29e5-42d4-b9bc-88cab4334f34" targetNamespace="http://schemas.microsoft.com/office/2006/metadata/properties" ma:root="true" ma:fieldsID="d9c80a37834730753ee1dfb0f8fe07d4" ns2:_="" ns3:_="" ns4:_="">
    <xsd:import namespace="f909def9-6662-4ec9-b2d2-41be86eee7c4"/>
    <xsd:import namespace="749ab8b6-ff35-4a4f-9f18-9cef83ce6420"/>
    <xsd:import namespace="d95b74b2-29e5-42d4-b9bc-88cab4334f34"/>
    <xsd:element name="properties">
      <xsd:complexType>
        <xsd:sequence>
          <xsd:element name="documentManagement">
            <xsd:complexType>
              <xsd:all>
                <xsd:element ref="ns2:NHO_DocumentStatus" minOccurs="0"/>
                <xsd:element ref="ns2:NHO_DocumentProperty" minOccurs="0"/>
                <xsd:element ref="ns2:NHO_DocumentDate" minOccurs="0"/>
                <xsd:element ref="ns2:c33924c3673147c88830f2707c1978bc" minOccurs="0"/>
                <xsd:element ref="ns3:TaxCatchAll" minOccurs="0"/>
                <xsd:element ref="ns3:TaxCatchAllLabel" minOccurs="0"/>
                <xsd:element ref="ns2:p8a47c7619634ae9930087b62d76e394" minOccurs="0"/>
                <xsd:element ref="ns3:TaxKeywordTaxHTField" minOccurs="0"/>
                <xsd:element ref="ns2:ARENA_DocumentReference" minOccurs="0"/>
                <xsd:element ref="ns2:ARENA_DocumentRecipient" minOccurs="0"/>
                <xsd:element ref="ns2:ARENA_DocumentSender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9def9-6662-4ec9-b2d2-41be86eee7c4" elementFormDefault="qualified">
    <xsd:import namespace="http://schemas.microsoft.com/office/2006/documentManagement/types"/>
    <xsd:import namespace="http://schemas.microsoft.com/office/infopath/2007/PartnerControls"/>
    <xsd:element name="NHO_DocumentStatus" ma:index="8" nillable="true" ma:displayName="Status" ma:default="Under behandling" ma:description="Status" ma:format="Dropdown" ma:internalName="NHO_DocumentStatus" ma:readOnly="false">
      <xsd:simpleType>
        <xsd:restriction base="dms:Choice">
          <xsd:enumeration value="Under behandling"/>
          <xsd:enumeration value="Til fordeling"/>
          <xsd:enumeration value="Arkivert"/>
        </xsd:restriction>
      </xsd:simpleType>
    </xsd:element>
    <xsd:element name="NHO_DocumentProperty" ma:index="9" nillable="true" ma:displayName="Inn/ut/internt" ma:default="Internt" ma:description="Inn/ut/internt" ma:format="Dropdown" ma:internalName="NHO_DocumentProperty" ma:readOnly="false">
      <xsd:simpleType>
        <xsd:restriction base="dms:Choice">
          <xsd:enumeration value="Internt"/>
          <xsd:enumeration value="Ut"/>
          <xsd:enumeration value="Inn"/>
        </xsd:restriction>
      </xsd:simpleType>
    </xsd:element>
    <xsd:element name="NHO_DocumentDate" ma:index="10" nillable="true" ma:displayName="Dokumentdato" ma:description="Dokumentdato" ma:format="DateOnly" ma:internalName="NHO_DocumentDate" ma:readOnly="false">
      <xsd:simpleType>
        <xsd:restriction base="dms:DateTime"/>
      </xsd:simpleType>
    </xsd:element>
    <xsd:element name="c33924c3673147c88830f2707c1978bc" ma:index="11" nillable="true" ma:taxonomy="true" ma:internalName="c33924c3673147c88830f2707c1978bc" ma:taxonomyFieldName="NhoMmdCaseWorker" ma:displayName="Saksbehandler" ma:readOnly="false" ma:fieldId="{c33924c3-6731-47c8-8830-f2707c1978bc}" ma:sspId="9119b49b-2cc3-444e-b755-8692f4554da6" ma:termSetId="a75e361f-3881-449b-8e3a-eada1710eb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8a47c7619634ae9930087b62d76e394" ma:index="15" nillable="true" ma:taxonomy="true" ma:internalName="p8a47c7619634ae9930087b62d76e394" ma:taxonomyFieldName="NHO_OrganisationUnit" ma:displayName="Organisasjonsenhet" ma:readOnly="false" ma:fieldId="{98a47c76-1963-4ae9-9300-87b62d76e394}" ma:sspId="9119b49b-2cc3-444e-b755-8692f4554da6" ma:termSetId="4686cc46-fb62-423b-8caf-c5de8864a4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RENA_DocumentReference" ma:index="19" nillable="true" ma:displayName="Deres referanse" ma:description="Deres referanse" ma:internalName="ARENA_DocumentReference" ma:readOnly="false">
      <xsd:simpleType>
        <xsd:restriction base="dms:Text"/>
      </xsd:simpleType>
    </xsd:element>
    <xsd:element name="ARENA_DocumentRecipient" ma:index="20" nillable="true" ma:displayName="Mottaker" ma:description="Mottaker" ma:internalName="ARENA_DocumentRecipient" ma:readOnly="false">
      <xsd:simpleType>
        <xsd:restriction base="dms:Text"/>
      </xsd:simpleType>
    </xsd:element>
    <xsd:element name="ARENA_DocumentSender" ma:index="21" nillable="true" ma:displayName="Avsender" ma:description="Avsender" ma:internalName="ARENA_DocumentSende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ab8b6-ff35-4a4f-9f18-9cef83ce642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description="" ma:hidden="true" ma:list="{ba34a490-be54-4d3c-9b21-3aab90b70d04}" ma:internalName="TaxCatchAll" ma:showField="CatchAllData" ma:web="d95b74b2-29e5-42d4-b9bc-88cab4334f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ba34a490-be54-4d3c-9b21-3aab90b70d04}" ma:internalName="TaxCatchAllLabel" ma:readOnly="true" ma:showField="CatchAllDataLabel" ma:web="d95b74b2-29e5-42d4-b9bc-88cab4334f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7" nillable="true" ma:taxonomy="true" ma:internalName="TaxKeywordTaxHTField" ma:taxonomyFieldName="TaxKeyword" ma:displayName="Organisasjonsnøkkelord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5b74b2-29e5-42d4-b9bc-88cab4334f34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23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Fast ID" ma:description="Behold IDen ved tilleggin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HO_DocumentProperty xmlns="f909def9-6662-4ec9-b2d2-41be86eee7c4">Internt</NHO_DocumentProperty>
    <ARENA_DocumentReference xmlns="f909def9-6662-4ec9-b2d2-41be86eee7c4" xsi:nil="true"/>
    <NHO_DocumentDate xmlns="f909def9-6662-4ec9-b2d2-41be86eee7c4" xsi:nil="true"/>
    <p8a47c7619634ae9930087b62d76e394 xmlns="f909def9-6662-4ec9-b2d2-41be86eee7c4">
      <Terms xmlns="http://schemas.microsoft.com/office/infopath/2007/PartnerControls"/>
    </p8a47c7619634ae9930087b62d76e394>
    <TaxCatchAll xmlns="749ab8b6-ff35-4a4f-9f18-9cef83ce6420"/>
    <ARENA_DocumentRecipient xmlns="f909def9-6662-4ec9-b2d2-41be86eee7c4" xsi:nil="true"/>
    <TaxKeywordTaxHTField xmlns="749ab8b6-ff35-4a4f-9f18-9cef83ce6420">
      <Terms xmlns="http://schemas.microsoft.com/office/infopath/2007/PartnerControls"/>
    </TaxKeywordTaxHTField>
    <ARENA_DocumentSender xmlns="f909def9-6662-4ec9-b2d2-41be86eee7c4" xsi:nil="true"/>
    <NHO_DocumentStatus xmlns="f909def9-6662-4ec9-b2d2-41be86eee7c4">Under behandling</NHO_DocumentStatus>
    <c33924c3673147c88830f2707c1978bc xmlns="f909def9-6662-4ec9-b2d2-41be86eee7c4">
      <Terms xmlns="http://schemas.microsoft.com/office/infopath/2007/PartnerControls"/>
    </c33924c3673147c88830f2707c1978bc>
    <_dlc_DocId xmlns="d95b74b2-29e5-42d4-b9bc-88cab4334f34">NHO20-495626517-16712</_dlc_DocId>
    <_dlc_DocIdUrl xmlns="d95b74b2-29e5-42d4-b9bc-88cab4334f34">
      <Url>https://nhosp.sharepoint.com/sites/NHOsledergruppe/_layouts/15/DocIdRedir.aspx?ID=NHO20-495626517-16712</Url>
      <Description>NHO20-495626517-16712</Description>
    </_dlc_DocIdUrl>
  </documentManagement>
</p:properties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E0951D8-1775-419E-959D-E48587BE3D8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9CC98D83-399F-4DE9-95C1-4A65187BCB84}">
  <ds:schemaRefs>
    <ds:schemaRef ds:uri="749ab8b6-ff35-4a4f-9f18-9cef83ce6420"/>
    <ds:schemaRef ds:uri="d95b74b2-29e5-42d4-b9bc-88cab4334f34"/>
    <ds:schemaRef ds:uri="f909def9-6662-4ec9-b2d2-41be86eee7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EF6D6B2-337B-476C-AC06-AAFDF08394F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5790597-B8B9-4493-90A5-98E71FF7D3FD}">
  <ds:schemaRefs>
    <ds:schemaRef ds:uri="749ab8b6-ff35-4a4f-9f18-9cef83ce6420"/>
    <ds:schemaRef ds:uri="d95b74b2-29e5-42d4-b9bc-88cab4334f34"/>
    <ds:schemaRef ds:uri="f909def9-6662-4ec9-b2d2-41be86eee7c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F4DF4B9F-C640-4381-8865-96DA29A5DD37}">
  <ds:schemaRefs>
    <ds:schemaRef ds:uri="http://schemas.microsoft.com/office/2006/metadata/customXsn"/>
  </ds:schemaRefs>
</ds:datastoreItem>
</file>

<file path=customXml/itemProps6.xml><?xml version="1.0" encoding="utf-8"?>
<ds:datastoreItem xmlns:ds="http://schemas.openxmlformats.org/officeDocument/2006/customXml" ds:itemID="{5EB88EE3-4FB6-427D-932D-D17BC0156E7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1_Office-tema</vt:lpstr>
      <vt:lpstr>Beredskapserfaringer fra NHO</vt:lpstr>
      <vt:lpstr>Hva skiller korona fra andre kriser?</vt:lpstr>
      <vt:lpstr>Nøkkelerfaringer fra vårt beredskapsarbeid</vt:lpstr>
      <vt:lpstr>Internkommunikasjon</vt:lpstr>
      <vt:lpstr>Kommunikasjon til kunder og forbindelser</vt:lpstr>
      <vt:lpstr>Hva er vår anbefaling nå?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NHOs korona-posisjonering</dc:title>
  <dc:creator>Fredrik Wang Gierløff</dc:creator>
  <cp:lastModifiedBy>Christian Chramer</cp:lastModifiedBy>
  <cp:revision>4</cp:revision>
  <dcterms:created xsi:type="dcterms:W3CDTF">2021-02-11T10:20:25Z</dcterms:created>
  <dcterms:modified xsi:type="dcterms:W3CDTF">2021-03-16T08:51:09Z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0x01010024A2C8D6A070534B9CF4AD2589879B1E040100CA853F5156959341B151B02C0D8948E5</vt:lpwstr>
  </property>
  <property fmtid="{D5CDD505-2E9C-101B-9397-08002B2CF9AE}" pid="3" name="_dlc_DocIdItemGuid">
    <vt:lpwstr>74a3536f-4103-456d-8420-591ef746695d</vt:lpwstr>
  </property>
  <property fmtid="{D5CDD505-2E9C-101B-9397-08002B2CF9AE}" pid="4" name="TaxKeyword">
    <vt:lpwstr/>
  </property>
</Properties>
</file>