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3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8" r:id="rId12"/>
    <p:sldId id="346" r:id="rId13"/>
    <p:sldId id="359" r:id="rId14"/>
    <p:sldId id="357" r:id="rId15"/>
    <p:sldId id="356" r:id="rId16"/>
    <p:sldId id="360" r:id="rId17"/>
    <p:sldId id="361" r:id="rId18"/>
    <p:sldId id="362" r:id="rId19"/>
    <p:sldId id="261" r:id="rId20"/>
  </p:sldIdLst>
  <p:sldSz cx="9144000" cy="5143500" type="screen16x9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8ACF6A10-BF9C-4111-8906-7AFB24F1911E}">
          <p14:sldIdLst>
            <p14:sldId id="263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8"/>
            <p14:sldId id="346"/>
            <p14:sldId id="359"/>
            <p14:sldId id="357"/>
            <p14:sldId id="356"/>
            <p14:sldId id="360"/>
            <p14:sldId id="361"/>
            <p14:sldId id="362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4F46"/>
    <a:srgbClr val="E44E46"/>
    <a:srgbClr val="E65343"/>
    <a:srgbClr val="DB3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2A06E4-CA53-0C45-9498-D8A0154CC626}" v="9" dt="2021-11-23T21:57:03.1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76" autoAdjust="0"/>
    <p:restoredTop sz="94668"/>
  </p:normalViewPr>
  <p:slideViewPr>
    <p:cSldViewPr>
      <p:cViewPr varScale="1">
        <p:scale>
          <a:sx n="148" d="100"/>
          <a:sy n="148" d="100"/>
        </p:scale>
        <p:origin x="132" y="6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3504" y="1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Relationship Id="rId30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70CDE-D9CE-4354-94E4-1FD6DB967311}" type="datetimeFigureOut">
              <a:rPr lang="nb-NO" smtClean="0"/>
              <a:t>17.12.2021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25AF9-6F74-472F-B3FF-34E5DD31836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51445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DE89A-F0D7-4FF6-B2F1-98DC7792C91E}" type="datetimeFigureOut">
              <a:rPr lang="nb-NO" smtClean="0"/>
              <a:t>17.12.2021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A2AF7-2D85-4421-9B02-2B5F9CC374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84462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ørste s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15616" y="843558"/>
            <a:ext cx="6912768" cy="1912609"/>
          </a:xfrm>
        </p:spPr>
        <p:txBody>
          <a:bodyPr lIns="0" tIns="0" rIns="0" anchor="b" anchorCtr="0">
            <a:normAutofit/>
          </a:bodyPr>
          <a:lstStyle>
            <a:lvl1pPr marL="0" algn="ctr">
              <a:lnSpc>
                <a:spcPts val="5400"/>
              </a:lnSpc>
              <a:defRPr sz="4300" b="1" i="0" u="none" cap="none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15616" y="3147510"/>
            <a:ext cx="6912768" cy="936408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0" y="4212000"/>
            <a:ext cx="3312000" cy="576000"/>
          </a:xfrm>
          <a:prstGeom prst="rect">
            <a:avLst/>
          </a:prstGeom>
        </p:spPr>
      </p:pic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299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ide med bunn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72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74680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89570" y="1455950"/>
            <a:ext cx="4597350" cy="2916000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2921" y="1455950"/>
            <a:ext cx="2360241" cy="2916000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8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105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3489852"/>
            <a:ext cx="7164000" cy="425054"/>
          </a:xfrm>
        </p:spPr>
        <p:txBody>
          <a:bodyPr anchor="b">
            <a:normAutofit/>
          </a:bodyPr>
          <a:lstStyle>
            <a:lvl1pPr algn="l">
              <a:lnSpc>
                <a:spcPts val="3600"/>
              </a:lnSpc>
              <a:defRPr sz="3000" b="1" i="0">
                <a:solidFill>
                  <a:srgbClr val="E54F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022920" y="843558"/>
            <a:ext cx="7164000" cy="259822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/>
              <a:t>Dra bildet til plassholderen eller klikk ikonet for å legge 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2920" y="3975906"/>
            <a:ext cx="7164000" cy="603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166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022920" y="1455950"/>
            <a:ext cx="7149480" cy="2916000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2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291600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tel og innhold_nøytr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291600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4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, hvit med grå ramm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291600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71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839911"/>
            <a:ext cx="6584776" cy="2649941"/>
          </a:xfrm>
        </p:spPr>
        <p:txBody>
          <a:bodyPr anchor="t" anchorCtr="0">
            <a:normAutofit/>
          </a:bodyPr>
          <a:lstStyle>
            <a:lvl1pPr>
              <a:lnSpc>
                <a:spcPts val="6000"/>
              </a:lnSpc>
              <a:defRPr sz="5000" b="1" i="0" u="none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02109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ste s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030012" y="3795886"/>
            <a:ext cx="5083976" cy="21983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600" cap="all" spc="100" baseline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08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022920" y="1455626"/>
            <a:ext cx="3405064" cy="2916324"/>
          </a:xfrm>
        </p:spPr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52400" y="1455626"/>
            <a:ext cx="3420000" cy="2916324"/>
          </a:xfrm>
        </p:spPr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52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spalter med tit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2920" y="1581640"/>
            <a:ext cx="3420000" cy="432048"/>
          </a:xfrm>
        </p:spPr>
        <p:txBody>
          <a:bodyPr anchor="b">
            <a:noAutofit/>
          </a:bodyPr>
          <a:lstStyle>
            <a:lvl1pPr marL="0" indent="0">
              <a:buNone/>
              <a:defRPr sz="2000" b="1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752400" y="1581640"/>
            <a:ext cx="3420000" cy="432048"/>
          </a:xfrm>
        </p:spPr>
        <p:txBody>
          <a:bodyPr anchor="b">
            <a:noAutofit/>
          </a:bodyPr>
          <a:lstStyle>
            <a:lvl1pPr marL="0" indent="0">
              <a:buNone/>
              <a:defRPr sz="2000" b="1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sz="half" idx="13"/>
          </p:nvPr>
        </p:nvSpPr>
        <p:spPr>
          <a:xfrm>
            <a:off x="1022920" y="2092345"/>
            <a:ext cx="3420000" cy="2351613"/>
          </a:xfrm>
        </p:spPr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innhold 3"/>
          <p:cNvSpPr>
            <a:spLocks noGrp="1"/>
          </p:cNvSpPr>
          <p:nvPr>
            <p:ph sz="half" idx="2"/>
          </p:nvPr>
        </p:nvSpPr>
        <p:spPr>
          <a:xfrm>
            <a:off x="4752400" y="2092345"/>
            <a:ext cx="3420000" cy="2351613"/>
          </a:xfrm>
        </p:spPr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2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5" name="Bilde 1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87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grafi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774875"/>
            <a:ext cx="7149480" cy="489701"/>
          </a:xfrm>
        </p:spPr>
        <p:txBody>
          <a:bodyPr>
            <a:normAutofit/>
          </a:bodyPr>
          <a:lstStyle>
            <a:lvl1pPr algn="l">
              <a:lnSpc>
                <a:spcPts val="3600"/>
              </a:lnSpc>
              <a:defRPr sz="30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7" name="Plassholder for innhold 2"/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2916000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5pPr>
          </a:lstStyle>
          <a:p>
            <a:pPr lvl="0"/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8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2920" y="1455950"/>
            <a:ext cx="7149480" cy="291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67544" y="4680000"/>
            <a:ext cx="936104" cy="16201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4680000"/>
            <a:ext cx="709342" cy="16201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404000" y="388800"/>
            <a:ext cx="6336000" cy="3852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 cap="all" spc="100" baseline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044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64" r:id="rId4"/>
    <p:sldLayoutId id="2147483660" r:id="rId5"/>
    <p:sldLayoutId id="2147483655" r:id="rId6"/>
    <p:sldLayoutId id="2147483652" r:id="rId7"/>
    <p:sldLayoutId id="2147483653" r:id="rId8"/>
    <p:sldLayoutId id="2147483654" r:id="rId9"/>
    <p:sldLayoutId id="2147483661" r:id="rId10"/>
    <p:sldLayoutId id="2147483662" r:id="rId11"/>
    <p:sldLayoutId id="2147483656" r:id="rId12"/>
    <p:sldLayoutId id="2147483657" r:id="rId13"/>
    <p:sldLayoutId id="2147483658" r:id="rId14"/>
  </p:sldLayoutIdLst>
  <p:hf hdr="0"/>
  <p:txStyles>
    <p:titleStyle>
      <a:lvl1pPr marL="0" algn="l" defTabSz="914400" rtl="0" eaLnBrk="1" latinLnBrk="0" hangingPunct="1">
        <a:lnSpc>
          <a:spcPts val="4320"/>
        </a:lnSpc>
        <a:spcBef>
          <a:spcPct val="0"/>
        </a:spcBef>
        <a:buNone/>
        <a:defRPr sz="3400" b="1" i="0" u="none" kern="1200" cap="none" spc="0" normalizeH="0" baseline="0">
          <a:solidFill>
            <a:srgbClr val="E54F4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1107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1220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12006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gbladet.no/nyheter/ved-en-feil-behandlet-domstolen-samme-barnevernssak-to-ganger-utfallene-ble-helt-forskjellige/70123663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0701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1076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1076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1077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1151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1107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85192" y="1370771"/>
            <a:ext cx="8352928" cy="1912609"/>
          </a:xfrm>
        </p:spPr>
        <p:txBody>
          <a:bodyPr>
            <a:normAutofit fontScale="90000"/>
          </a:bodyPr>
          <a:lstStyle/>
          <a:p>
            <a:r>
              <a:rPr lang="nb-NO" sz="4000" dirty="0"/>
              <a:t>Saker mot Norge for Den europeiske menneskerettighetsdomstolen</a:t>
            </a:r>
            <a:br>
              <a:rPr lang="nb-NO" dirty="0"/>
            </a:br>
            <a:r>
              <a:rPr lang="nb-NO" sz="1800" dirty="0"/>
              <a:t>Foredrag 26. nov. på Barnevern 2021</a:t>
            </a:r>
            <a:br>
              <a:rPr lang="nb-NO" dirty="0"/>
            </a:b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i="1" dirty="0"/>
              <a:t>Professor Karl Harald Søvig, UiB</a:t>
            </a:r>
            <a:endParaRPr lang="nb-NO" dirty="0"/>
          </a:p>
        </p:txBody>
      </p:sp>
      <p:cxnSp>
        <p:nvCxnSpPr>
          <p:cNvPr id="6" name="Rett pil 5"/>
          <p:cNvCxnSpPr/>
          <p:nvPr/>
        </p:nvCxnSpPr>
        <p:spPr>
          <a:xfrm>
            <a:off x="4551995" y="-257224"/>
            <a:ext cx="0" cy="21079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1094929" y="-762054"/>
            <a:ext cx="6933455" cy="461665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200" i="1" dirty="0"/>
              <a:t>Her kan du skrive enhet/tilhørighet. Sett blank hvis dette ikke er aktuelt. </a:t>
            </a:r>
            <a:br>
              <a:rPr lang="nb-NO" sz="1200" i="1" dirty="0"/>
            </a:br>
            <a:r>
              <a:rPr lang="nb-NO" sz="1200" i="1" dirty="0"/>
              <a:t>Innhold i dette feltet styres her: Meny -&gt; Sett inn (Mac= Vis) -&gt; Topptekst og bunntekst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4618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0E3C8-3337-4573-8071-ACA76259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A.A, </a:t>
            </a:r>
            <a:r>
              <a:rPr lang="nb-NO" dirty="0" err="1"/>
              <a:t>knr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59082/19</a:t>
            </a:r>
            <a:r>
              <a:rPr lang="nb-NO" dirty="0"/>
              <a:t>, </a:t>
            </a:r>
            <a:r>
              <a:rPr lang="nb-NO" dirty="0" err="1"/>
              <a:t>avgj</a:t>
            </a:r>
            <a:r>
              <a:rPr lang="nb-NO" dirty="0"/>
              <a:t>. 10.6.21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AFCC8-DAD6-43B8-AA7D-590F0DF4B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Far klaget over manglende tilbakeføring og svært begrenset samvær (1½ t per år)</a:t>
            </a:r>
          </a:p>
          <a:p>
            <a:r>
              <a:rPr lang="nb-NO" dirty="0"/>
              <a:t>EMD fremhevet at tiltakene var begrunnet i fare voldsbruk og klagen avvist som åpenbart grunnløs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16645-B028-4A92-B22A-6CCB58C74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F6023-6C68-4E4D-B373-39DB5836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7A0FE-91F9-4E24-81C1-ADA691F3D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1798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5478F2-40F8-FB4A-B792-08E93EDE9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804231"/>
            <a:ext cx="8568952" cy="489701"/>
          </a:xfrm>
        </p:spPr>
        <p:txBody>
          <a:bodyPr/>
          <a:lstStyle/>
          <a:p>
            <a:r>
              <a:rPr lang="nb-US" dirty="0"/>
              <a:t>E.M. </a:t>
            </a:r>
            <a:r>
              <a:rPr lang="nb-NO" dirty="0"/>
              <a:t>og T.A., </a:t>
            </a:r>
            <a:r>
              <a:rPr lang="nb-NO" dirty="0" err="1"/>
              <a:t>knr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56271/17</a:t>
            </a:r>
            <a:r>
              <a:rPr lang="nb-NO" dirty="0"/>
              <a:t>, </a:t>
            </a:r>
            <a:r>
              <a:rPr lang="nb-NO" dirty="0" err="1"/>
              <a:t>avgj</a:t>
            </a:r>
            <a:r>
              <a:rPr lang="nb-NO" dirty="0"/>
              <a:t>. 9.9.21</a:t>
            </a:r>
            <a:endParaRPr lang="nb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9BA2147-ACBA-C64B-A422-A267E5A5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US" dirty="0"/>
              <a:t>Foreldre kom til Norge som asylsøkere, akuttplassering da barnet var 2 år på grunn av mistanke om vold. Samvær avskåret</a:t>
            </a:r>
          </a:p>
          <a:p>
            <a:pPr lvl="1"/>
            <a:r>
              <a:rPr lang="nb-US" dirty="0"/>
              <a:t>Senere omsorgsovertakelse</a:t>
            </a:r>
          </a:p>
          <a:p>
            <a:r>
              <a:rPr lang="nb-US" dirty="0"/>
              <a:t>Foreldrene senere frikjent for vold mot barnet</a:t>
            </a:r>
          </a:p>
          <a:p>
            <a:r>
              <a:rPr lang="nb-US" dirty="0"/>
              <a:t>Far senere utvist og foreldrene flyttet ut av Norge</a:t>
            </a:r>
          </a:p>
          <a:p>
            <a:r>
              <a:rPr lang="nb-US" dirty="0"/>
              <a:t>Foreldrenes krav om tilbakeføring avvist</a:t>
            </a:r>
          </a:p>
          <a:p>
            <a:r>
              <a:rPr lang="nb-US" dirty="0"/>
              <a:t>EMD konstaterte enstemmig at klagen var åpenbart grunnløs</a:t>
            </a:r>
          </a:p>
          <a:p>
            <a:pPr lvl="1"/>
            <a:r>
              <a:rPr lang="nb-US"/>
              <a:t>Merk særlig bemerkningen om at ingen feil at ikke oppnevnt ny sakkyndig og at dette var vurdert av lagmannsretten</a:t>
            </a:r>
            <a:endParaRPr lang="nb-US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C88A15E-8E2A-F846-A89A-6196FE61E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09EA266-4FDF-764F-8825-86AF5F641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AA51FAB-3F9B-8049-A705-4ABF2B7D1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68139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8AE1D-0F4E-4339-8FE6-6F2A9ACD5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920" y="804231"/>
            <a:ext cx="7365504" cy="489701"/>
          </a:xfrm>
        </p:spPr>
        <p:txBody>
          <a:bodyPr/>
          <a:lstStyle/>
          <a:p>
            <a:r>
              <a:rPr lang="nb-NO" dirty="0"/>
              <a:t>O.S., </a:t>
            </a:r>
            <a:r>
              <a:rPr lang="nb-NO" dirty="0" err="1"/>
              <a:t>knr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63295/17</a:t>
            </a:r>
            <a:r>
              <a:rPr lang="nb-NO" dirty="0"/>
              <a:t>, dom (3) 30.9.21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CD895-AA85-43C2-A23A-926BA4328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3298750"/>
          </a:xfrm>
        </p:spPr>
        <p:txBody>
          <a:bodyPr>
            <a:normAutofit fontScale="62500" lnSpcReduction="20000"/>
          </a:bodyPr>
          <a:lstStyle/>
          <a:p>
            <a:r>
              <a:rPr lang="nb-NO" dirty="0"/>
              <a:t>Omsorgsovertakelse (først gjennom akuttvedtak) av to barn som da var 4 og 9 år gamle på grunn av mistanke om vold</a:t>
            </a:r>
          </a:p>
          <a:p>
            <a:r>
              <a:rPr lang="nb-NO" dirty="0"/>
              <a:t>Tingretten kom til at vilkårene ikke var innfridd fordi det kunne settes inn hjelpetiltak</a:t>
            </a:r>
          </a:p>
          <a:p>
            <a:r>
              <a:rPr lang="nb-NO" dirty="0"/>
              <a:t>Lagmannsretten kom til at vilkårene var oppfylt for begge barna (dissens om det yngste) og fastsatte samvær til 4t fire ganger i året</a:t>
            </a:r>
          </a:p>
          <a:p>
            <a:pPr lvl="1"/>
            <a:r>
              <a:rPr lang="nb-NO" dirty="0"/>
              <a:t>Lagmannsretten la til grunn at stefar utøvde vold og at hjemforholdene var uholdbare</a:t>
            </a:r>
          </a:p>
          <a:p>
            <a:r>
              <a:rPr lang="nb-NO" dirty="0"/>
              <a:t>EMD noterte at lagmannsretten hadde vært noe i tvil om frivillige tiltak i tilstrekkelig grad var utprøvd</a:t>
            </a:r>
          </a:p>
          <a:p>
            <a:r>
              <a:rPr lang="nb-NO" dirty="0"/>
              <a:t>EMD fant at klager var tilstrekkelig involvert i prosessen</a:t>
            </a:r>
          </a:p>
          <a:p>
            <a:r>
              <a:rPr lang="nb-NO" dirty="0"/>
              <a:t>EMD påpekte at samværsfastsettelsen ikke var tema i anken til Høyesterett</a:t>
            </a:r>
          </a:p>
          <a:p>
            <a:r>
              <a:rPr lang="nb-NO" dirty="0"/>
              <a:t>EMD bemerket at det eldste barnet over lang tid hadde sagt at hun ønsket å bo i fosterhjem</a:t>
            </a:r>
          </a:p>
          <a:p>
            <a:r>
              <a:rPr lang="nb-NO" dirty="0"/>
              <a:t>EMD fant at klagen kunne tas til behandling, men at det ikke forelå krenkelse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FFBD5-8EFC-44F2-8284-FFA4C0E14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F1018-A0D8-4178-8731-F779D2373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1E85F-008D-400B-A605-C54B64DFA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35511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9BCEF6-E098-8345-9E74-67A652864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US" dirty="0"/>
              <a:t>Oppsummering per 24.11.21</a:t>
            </a:r>
          </a:p>
        </p:txBody>
      </p:sp>
      <p:graphicFrame>
        <p:nvGraphicFramePr>
          <p:cNvPr id="7" name="Tabell 7">
            <a:extLst>
              <a:ext uri="{FF2B5EF4-FFF2-40B4-BE49-F238E27FC236}">
                <a16:creationId xmlns:a16="http://schemas.microsoft.com/office/drawing/2014/main" id="{8F438EA3-B0DA-004E-87B5-4BCDD41677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424727"/>
              </p:ext>
            </p:extLst>
          </p:nvPr>
        </p:nvGraphicFramePr>
        <p:xfrm>
          <a:off x="1022350" y="1455738"/>
          <a:ext cx="7150098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366">
                  <a:extLst>
                    <a:ext uri="{9D8B030D-6E8A-4147-A177-3AD203B41FA5}">
                      <a16:colId xmlns:a16="http://schemas.microsoft.com/office/drawing/2014/main" val="448661959"/>
                    </a:ext>
                  </a:extLst>
                </a:gridCol>
                <a:gridCol w="2383366">
                  <a:extLst>
                    <a:ext uri="{9D8B030D-6E8A-4147-A177-3AD203B41FA5}">
                      <a16:colId xmlns:a16="http://schemas.microsoft.com/office/drawing/2014/main" val="1059776757"/>
                    </a:ext>
                  </a:extLst>
                </a:gridCol>
                <a:gridCol w="2383366">
                  <a:extLst>
                    <a:ext uri="{9D8B030D-6E8A-4147-A177-3AD203B41FA5}">
                      <a16:colId xmlns:a16="http://schemas.microsoft.com/office/drawing/2014/main" val="5786641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US" dirty="0"/>
                        <a:t>Krenkelse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US" dirty="0"/>
                        <a:t>Ikke-krenkelse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US" dirty="0"/>
                        <a:t>Avvist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670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US" dirty="0"/>
                        <a:t>10 dommer, hvorav 3 i panel, og 1 i storkammer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US" dirty="0"/>
                        <a:t>3 dommer, hvorav 1 i panel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US" dirty="0"/>
                        <a:t>8, hvorav 4 i panel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150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b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967988"/>
                  </a:ext>
                </a:extLst>
              </a:tr>
            </a:tbl>
          </a:graphicData>
        </a:graphic>
      </p:graphicFrame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C33C07-C738-1E47-AA39-5E5C04C1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11B3D1E-CAE4-5241-9049-EDB8A856B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E29F0AC-A33B-584B-B3EA-6DB813E0C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13</a:t>
            </a:fld>
            <a:endParaRPr lang="nb-NO" dirty="0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02513019-E0FB-644A-B60C-763C08DF6107}"/>
              </a:ext>
            </a:extLst>
          </p:cNvPr>
          <p:cNvSpPr txBox="1"/>
          <p:nvPr/>
        </p:nvSpPr>
        <p:spPr>
          <a:xfrm>
            <a:off x="1022350" y="3363838"/>
            <a:ext cx="6934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US" dirty="0"/>
              <a:t>Oversikten inkluderer barnevernsaker avgjort av EMD mot Norge siden 2016. Saken som er behandlet i storkammer, men ennå ikke avgjort er holdt utenfor. Merk at opptelling en sen kveld for feil kan forekomme.</a:t>
            </a:r>
          </a:p>
        </p:txBody>
      </p:sp>
    </p:spTree>
    <p:extLst>
      <p:ext uri="{BB962C8B-B14F-4D97-AF65-F5344CB8AC3E}">
        <p14:creationId xmlns:p14="http://schemas.microsoft.com/office/powerpoint/2010/main" val="4279805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AEE52DF-D000-6B49-850E-8088BB98F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US" dirty="0"/>
              <a:t>Gårsdagens avgjørelser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CB57591-058C-2849-8EC5-96DA1DB41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E.H., </a:t>
            </a:r>
            <a:r>
              <a:rPr lang="nb-NO" dirty="0" err="1"/>
              <a:t>knr</a:t>
            </a:r>
            <a:r>
              <a:rPr lang="nb-NO" dirty="0"/>
              <a:t>. 39717/19 (omsorgsovertakelse, samværsfastsettelse og adopsjon)</a:t>
            </a:r>
          </a:p>
          <a:p>
            <a:r>
              <a:rPr lang="nb-NO" dirty="0"/>
              <a:t>M.F., </a:t>
            </a:r>
            <a:r>
              <a:rPr lang="nb-NO" dirty="0" err="1"/>
              <a:t>knr</a:t>
            </a:r>
            <a:r>
              <a:rPr lang="nb-NO" dirty="0"/>
              <a:t>. 5947/19 (omsorgsovertakelse </a:t>
            </a:r>
            <a:r>
              <a:rPr lang="nb-NO"/>
              <a:t>og samværsfastsettelse: 2 timer 3 ganger i året)</a:t>
            </a:r>
            <a:endParaRPr lang="nb-NO" dirty="0"/>
          </a:p>
          <a:p>
            <a:r>
              <a:rPr lang="nb-NO" dirty="0"/>
              <a:t>S.A. </a:t>
            </a:r>
            <a:r>
              <a:rPr lang="nb-NO" dirty="0" err="1"/>
              <a:t>knr</a:t>
            </a:r>
            <a:r>
              <a:rPr lang="nb-NO" dirty="0"/>
              <a:t>. 26727/19 (samværsfastsettelse: 3 timer per år)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3EC20AE-4557-A64B-A1A8-1F4AF6354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8D611D8-C84A-3548-87CE-7F1E63EA9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79B0DBE-D3BF-6A41-9F1E-E82CDC2DB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96021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EF54B7-0A7C-5048-BA24-2867FB89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US" dirty="0"/>
              <a:t>Venter fremdeles på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CD58AD-7AFD-7E4B-BC86-AA029B2B6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US" dirty="0"/>
              <a:t>A.I. klagenr. (kammer konkluderte krenkelse og var muntlige forhandlinger i storkammer)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05F8E41-601B-D641-A10C-5CDF27DD5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5C81394-67F7-CA45-A63D-2D4F76599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09500A3-E2C7-4849-A499-0E142227C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18346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432AAE-F925-424A-9BA4-BEA475566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Utviklingen i omsorgsovertakelser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997AE1C-D921-2744-A764-D75E95741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 2020 fattet fylkesnemndene vedtak om omsorgsovertakelse for 657 barn. Det var 240 færre omsorgsovertakelser enn i 2019.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D11E7A9-5B33-C047-98AD-C3982DD48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DDB1C7E-F676-444B-A941-46F5FB31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535B9FF-0CCB-F24D-A108-3F1A110E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80435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4B456E-5733-4E4E-ABE4-4FEB596AB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Refleksjoner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B9B6B24-1CA4-C041-B5D5-4361DBCE6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3132024"/>
          </a:xfrm>
        </p:spPr>
        <p:txBody>
          <a:bodyPr>
            <a:normAutofit fontScale="70000" lnSpcReduction="20000"/>
          </a:bodyPr>
          <a:lstStyle/>
          <a:p>
            <a:r>
              <a:rPr lang="nb-NO" dirty="0"/>
              <a:t>Omsorgsovertakelse som midlertidig tiltak</a:t>
            </a:r>
          </a:p>
          <a:p>
            <a:pPr lvl="1"/>
            <a:r>
              <a:rPr lang="nb-NO" dirty="0"/>
              <a:t>Refleksjoner knyttet til </a:t>
            </a:r>
            <a:r>
              <a:rPr lang="nb-NO" dirty="0" err="1"/>
              <a:t>EMDs</a:t>
            </a:r>
            <a:r>
              <a:rPr lang="nb-NO" dirty="0"/>
              <a:t> tilnærming</a:t>
            </a:r>
          </a:p>
          <a:p>
            <a:pPr lvl="1"/>
            <a:r>
              <a:rPr lang="nb-NO" dirty="0"/>
              <a:t>Refleksjoner knyttet til fylkesnemndenes praktisering</a:t>
            </a:r>
          </a:p>
          <a:p>
            <a:pPr lvl="1"/>
            <a:r>
              <a:rPr lang="nb-NO" dirty="0"/>
              <a:t>EMD og skjønnsmargin og Høyesterett om terskelen</a:t>
            </a:r>
          </a:p>
          <a:p>
            <a:r>
              <a:rPr lang="nb-NO" dirty="0"/>
              <a:t>Samvær etter omsorgsovertakelse</a:t>
            </a:r>
          </a:p>
          <a:p>
            <a:pPr lvl="1"/>
            <a:r>
              <a:rPr lang="nb-NO" dirty="0"/>
              <a:t>Ingen tvil om endring her</a:t>
            </a:r>
          </a:p>
          <a:p>
            <a:r>
              <a:rPr lang="nb-NO" dirty="0"/>
              <a:t>Adopsjon</a:t>
            </a:r>
          </a:p>
          <a:p>
            <a:pPr lvl="1"/>
            <a:r>
              <a:rPr lang="nb-NO" dirty="0"/>
              <a:t>Velger norske myndigheter for raskt denne løsningen?</a:t>
            </a:r>
          </a:p>
          <a:p>
            <a:r>
              <a:rPr lang="nb-NO" dirty="0"/>
              <a:t>De sakkyndiges rolle</a:t>
            </a:r>
          </a:p>
          <a:p>
            <a:r>
              <a:rPr lang="nb-NO" dirty="0"/>
              <a:t>Begrunnelsene (i vid og snever forstand)</a:t>
            </a:r>
          </a:p>
          <a:p>
            <a:pPr lvl="1"/>
            <a:r>
              <a:rPr lang="nb-NO" dirty="0"/>
              <a:t>Mot mer omfangsrike begrunnelser?</a:t>
            </a:r>
          </a:p>
          <a:p>
            <a:pPr lvl="1"/>
            <a:r>
              <a:rPr lang="nb-NO" dirty="0"/>
              <a:t>Mot mer «åpenhjertige» beskrivelser av saksforholdet?</a:t>
            </a:r>
          </a:p>
          <a:p>
            <a:pPr lvl="1"/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F1474FB-092B-6540-AFA9-E89E3C3EA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DEDF-D8E3-4B91-8DB2-ECDA6DDDE7F6}" type="datetime1">
              <a:rPr lang="nb-NO" smtClean="0"/>
              <a:t>17.12.2021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33441EC-CC17-2640-B8E0-D9080FFF9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E1B3724-F74C-5A45-955F-11F9DFF90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48836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B6BB267-4A56-3649-9118-3EC905910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Refleksjoner (forts.)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6726B8-DA78-204A-8D43-C3826307C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b-NO" dirty="0"/>
              <a:t>Tilbakeføring</a:t>
            </a:r>
          </a:p>
          <a:p>
            <a:r>
              <a:rPr lang="nb-NO" dirty="0"/>
              <a:t>Silingsavgjørelser i to instanser (se et sjeldent eksempel fra </a:t>
            </a:r>
            <a:r>
              <a:rPr lang="nb-NO" dirty="0">
                <a:hlinkClick r:id="rId2"/>
              </a:rPr>
              <a:t>Borgarting</a:t>
            </a:r>
            <a:r>
              <a:rPr lang="nb-NO" dirty="0"/>
              <a:t>)</a:t>
            </a:r>
          </a:p>
          <a:p>
            <a:pPr lvl="1"/>
            <a:r>
              <a:rPr lang="nb-NO" dirty="0"/>
              <a:t>Hvor ensartet er praksis?</a:t>
            </a:r>
          </a:p>
          <a:p>
            <a:pPr lvl="1"/>
            <a:r>
              <a:rPr lang="nb-NO" dirty="0"/>
              <a:t>Neppe tvil om at intensivert kontroll av ankeutvalget</a:t>
            </a:r>
          </a:p>
          <a:p>
            <a:r>
              <a:rPr lang="nb-NO" dirty="0"/>
              <a:t>Barnets beste</a:t>
            </a:r>
          </a:p>
          <a:p>
            <a:pPr lvl="1"/>
            <a:r>
              <a:rPr lang="nb-NO" dirty="0"/>
              <a:t>Etter FNs barnekonvensjon, </a:t>
            </a:r>
            <a:r>
              <a:rPr lang="nb-NO" dirty="0" err="1"/>
              <a:t>EMDs</a:t>
            </a:r>
            <a:r>
              <a:rPr lang="nb-NO" dirty="0"/>
              <a:t> praksis og i Høyesterett</a:t>
            </a:r>
          </a:p>
          <a:p>
            <a:pPr lvl="1"/>
            <a:r>
              <a:rPr lang="nb-NO" dirty="0"/>
              <a:t>Tidsbruken og behov for stabilitet</a:t>
            </a:r>
          </a:p>
          <a:p>
            <a:r>
              <a:rPr lang="nb-NO" dirty="0"/>
              <a:t>Hvordan vil EMD håndtere de gjenstående sakene mot Norge?</a:t>
            </a:r>
          </a:p>
          <a:p>
            <a:pPr lvl="1"/>
            <a:r>
              <a:rPr lang="nb-NO" dirty="0"/>
              <a:t>Hva har vært gjennomgangstonen i de sakene som så langt er avgjort?</a:t>
            </a:r>
          </a:p>
          <a:p>
            <a:r>
              <a:rPr lang="nb-NO" dirty="0"/>
              <a:t>I hvor stor grad kan EMD avhjelpe utfordringene som norsk barnevern står overfor?</a:t>
            </a:r>
          </a:p>
          <a:p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2C9D097-E4EA-7A4C-A27E-588A3186A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43D4899-E432-2E4A-85DF-8ABA4516F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E2BBA8E-1A71-B34F-A3CF-4BC8FA938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34612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unntekst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Universitetet i Bergen</a:t>
            </a:r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4443958"/>
            <a:ext cx="510602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218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0A4832-C204-2543-8EBB-B65A33DE2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US" dirty="0"/>
              <a:t>Utgangspunkt for foredraget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D66286-321C-0D48-9F79-030481B9D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US" dirty="0"/>
              <a:t>En forsamling som kjenner til oppbyggingen av EMK art. 8 og EMKs betydning for norsk rett </a:t>
            </a:r>
          </a:p>
          <a:p>
            <a:r>
              <a:rPr lang="nb-US" dirty="0"/>
              <a:t>En forsamling som er kjent med hovedpunktene i S.L. mot Norge (2019) og senere avgjørelser mot Norge</a:t>
            </a:r>
          </a:p>
          <a:p>
            <a:r>
              <a:rPr lang="nb-US" dirty="0"/>
              <a:t>Skal her konsentrere meg om avgjørelser falt siden november 2020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5866EDB-A11F-4145-9938-86994BB77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66857E9-F8DF-5A4D-9443-43267635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CEDE1D4-B291-CF49-B201-880258133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4279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27893-8942-4678-80CC-78C897715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804231"/>
            <a:ext cx="8496944" cy="489701"/>
          </a:xfrm>
        </p:spPr>
        <p:txBody>
          <a:bodyPr/>
          <a:lstStyle/>
          <a:p>
            <a:r>
              <a:rPr lang="nb-NO" sz="3200" dirty="0"/>
              <a:t>M.L. (II), </a:t>
            </a:r>
            <a:r>
              <a:rPr lang="nb-NO" sz="3200" dirty="0" err="1"/>
              <a:t>klagenr</a:t>
            </a:r>
            <a:r>
              <a:rPr lang="nb-NO" sz="3200" dirty="0"/>
              <a:t>. </a:t>
            </a:r>
            <a:r>
              <a:rPr lang="nb-NO" sz="3200" dirty="0">
                <a:hlinkClick r:id="rId2"/>
              </a:rPr>
              <a:t>64639/16</a:t>
            </a:r>
            <a:r>
              <a:rPr lang="nb-NO" sz="3200" dirty="0"/>
              <a:t>, dom (7) 20.12.20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CB3F0-8E07-432C-8E6F-551FAC62D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3386068"/>
          </a:xfrm>
        </p:spPr>
        <p:txBody>
          <a:bodyPr>
            <a:normAutofit fontScale="70000" lnSpcReduction="20000"/>
          </a:bodyPr>
          <a:lstStyle/>
          <a:p>
            <a:r>
              <a:rPr lang="nb-NO" dirty="0"/>
              <a:t>Datter født 2011 (enslig mor)</a:t>
            </a:r>
          </a:p>
          <a:p>
            <a:r>
              <a:rPr lang="nb-NO" dirty="0"/>
              <a:t>Mor med ustabil personlighetsforstyrrelse og mild psykisk utviklingshemming, flyttet på mor-barn senter rett etter fødsel etter initiativ fra barneverntjenesten</a:t>
            </a:r>
          </a:p>
          <a:p>
            <a:r>
              <a:rPr lang="nb-NO" dirty="0"/>
              <a:t>Akuttvedtak og senere omsorgsovertakelse</a:t>
            </a:r>
          </a:p>
          <a:p>
            <a:pPr lvl="1"/>
            <a:r>
              <a:rPr lang="nb-NO" dirty="0"/>
              <a:t>Samvær først hver tredje uke (akuttvedtak), så to timer fire ganger i året</a:t>
            </a:r>
          </a:p>
          <a:p>
            <a:r>
              <a:rPr lang="nb-NO" dirty="0"/>
              <a:t>Mor begjærte forgjeves tilbakeføring i 2012, men forgjeves</a:t>
            </a:r>
          </a:p>
          <a:p>
            <a:pPr lvl="1"/>
            <a:r>
              <a:rPr lang="nb-NO" dirty="0"/>
              <a:t>Samvær uendret</a:t>
            </a:r>
          </a:p>
          <a:p>
            <a:r>
              <a:rPr lang="nb-NO" dirty="0"/>
              <a:t>Kommunen begjærte adopsjon i 2015</a:t>
            </a:r>
          </a:p>
          <a:p>
            <a:pPr lvl="1"/>
            <a:r>
              <a:rPr lang="nb-NO" dirty="0"/>
              <a:t>Fosterforeldre ønsket ikke besøkskontakt</a:t>
            </a:r>
          </a:p>
          <a:p>
            <a:pPr lvl="1"/>
            <a:r>
              <a:rPr lang="nb-NO" dirty="0"/>
              <a:t>Kommunen vant frem i fylkesnemnd og tingrett, anke forgjeves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C8624-D0F2-48F8-9F4A-A6398151E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98137-7D9E-46AD-9829-C49E598D9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42CD5-1044-4E9D-B812-5E89564B4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501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5E9BA-CECA-4D1D-9DB0-1C26A1B58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M.L. (II) forts.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3245C-53D7-462D-8C4B-1088F03CE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/>
              <a:t>EMD tok utgangspunkt i etablert praksis, «nye» i mellomtiden var avgjørelsene fra Høyesterett i </a:t>
            </a:r>
            <a:r>
              <a:rPr lang="nb-NO" dirty="0" err="1"/>
              <a:t>Storkammer</a:t>
            </a:r>
            <a:endParaRPr lang="nb-NO" dirty="0"/>
          </a:p>
          <a:p>
            <a:r>
              <a:rPr lang="nb-NO" dirty="0"/>
              <a:t>Saken måtte ses som et hele (litt andre ord enn tidligere)</a:t>
            </a:r>
          </a:p>
          <a:p>
            <a:r>
              <a:rPr lang="nb-NO" dirty="0"/>
              <a:t>EMD fant at saksbehandlingen var forsvarlig</a:t>
            </a:r>
          </a:p>
          <a:p>
            <a:r>
              <a:rPr lang="nb-NO" dirty="0"/>
              <a:t>EMD konstaterte krenkelse fordi nasjonale myndigheter hadde lagt for liten vekt på gjenforeningsmålsettingen, og la i denne forbindelse bl.a. vekt på samværsomfanget</a:t>
            </a:r>
          </a:p>
          <a:p>
            <a:r>
              <a:rPr lang="nb-NO" dirty="0"/>
              <a:t>Mor tilkjent 25 000 Euro i erstatning </a:t>
            </a:r>
            <a:r>
              <a:rPr lang="nb-NO"/>
              <a:t>for ikke-økonomisk tap</a:t>
            </a:r>
            <a:endParaRPr lang="nb-NO" dirty="0"/>
          </a:p>
          <a:p>
            <a:pPr marL="457200" lvl="1" indent="0">
              <a:buNone/>
            </a:pP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957F8-2AFB-435B-A95E-A2AF3230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DAC81-49F2-4B62-BC56-B56FE971F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ED969-7063-445F-BAEF-452A948C7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53373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8D0AC-0697-490A-9CF1-3420B7254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804231"/>
            <a:ext cx="8568952" cy="489701"/>
          </a:xfrm>
        </p:spPr>
        <p:txBody>
          <a:bodyPr/>
          <a:lstStyle/>
          <a:p>
            <a:r>
              <a:rPr lang="en-US" sz="3200" dirty="0"/>
              <a:t>K.E. og A.K., </a:t>
            </a:r>
            <a:r>
              <a:rPr lang="en-US" sz="3200" dirty="0" err="1"/>
              <a:t>knr</a:t>
            </a:r>
            <a:r>
              <a:rPr lang="en-US" sz="3200" dirty="0"/>
              <a:t>. </a:t>
            </a:r>
            <a:r>
              <a:rPr lang="en-US" sz="3200" dirty="0">
                <a:hlinkClick r:id="rId2"/>
              </a:rPr>
              <a:t>57678/18</a:t>
            </a:r>
            <a:r>
              <a:rPr lang="en-US" sz="3200" dirty="0"/>
              <a:t>, </a:t>
            </a:r>
            <a:r>
              <a:rPr lang="en-US" sz="3200" dirty="0" err="1"/>
              <a:t>dom</a:t>
            </a:r>
            <a:r>
              <a:rPr lang="en-US" sz="3200" dirty="0"/>
              <a:t> (3) 1.7.21</a:t>
            </a:r>
            <a:endParaRPr lang="nb-NO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3B924-932F-471F-B844-D1AD8181D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Begge foreldrene hadde barn fra før</a:t>
            </a:r>
          </a:p>
          <a:p>
            <a:r>
              <a:rPr lang="nb-NO" dirty="0"/>
              <a:t>Omsorgsovertakelse kort tid etter fødsel</a:t>
            </a:r>
          </a:p>
          <a:p>
            <a:r>
              <a:rPr lang="nb-NO" dirty="0"/>
              <a:t>Samvær</a:t>
            </a:r>
          </a:p>
          <a:p>
            <a:pPr lvl="1"/>
            <a:r>
              <a:rPr lang="nb-NO" dirty="0"/>
              <a:t>2t seks ganger i året under tilsyn i fylkesnemnd</a:t>
            </a:r>
          </a:p>
          <a:p>
            <a:pPr lvl="1"/>
            <a:r>
              <a:rPr lang="nb-NO" dirty="0"/>
              <a:t>1t fire ganger i året under tilsyn i tingrett</a:t>
            </a:r>
          </a:p>
          <a:p>
            <a:r>
              <a:rPr lang="nb-NO" dirty="0"/>
              <a:t>Klagen om omsorgsovertakelse avvist som åpenbart ugrunnet, krenkelse på grunn av begrenset samvær</a:t>
            </a:r>
          </a:p>
          <a:p>
            <a:r>
              <a:rPr lang="nb-NO" dirty="0"/>
              <a:t>Foreldrene tilkjent 25 000 Euro i erstatning for ikke-økonomisk tap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A9862-3260-43DE-837E-23D56A045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AD77-F00E-4807-AEB1-5E8D087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Universitetet i Bergen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7DF7A-AB99-424A-B9E8-8775A5D58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06901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58AA-A5B2-4E5A-B65D-DD8652A52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804231"/>
            <a:ext cx="8136904" cy="489701"/>
          </a:xfrm>
        </p:spPr>
        <p:txBody>
          <a:bodyPr/>
          <a:lstStyle/>
          <a:p>
            <a:r>
              <a:rPr lang="nb-NO" dirty="0"/>
              <a:t>R.O., </a:t>
            </a:r>
            <a:r>
              <a:rPr lang="nb-NO" dirty="0" err="1"/>
              <a:t>knr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49452/18</a:t>
            </a:r>
            <a:r>
              <a:rPr lang="nb-NO" dirty="0"/>
              <a:t>, dom (3) 1.7.2021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6E439-6C49-4E01-B7BF-FCA970A0A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/>
              <a:t>Omsorgsovertakelse kort tid etter fødsel og barnet plassert hos besteforeldre</a:t>
            </a:r>
          </a:p>
          <a:p>
            <a:r>
              <a:rPr lang="nb-NO" dirty="0"/>
              <a:t>Mor trakk klagen over akuttvedtaket</a:t>
            </a:r>
          </a:p>
          <a:p>
            <a:pPr lvl="1"/>
            <a:r>
              <a:rPr lang="nb-NO" dirty="0"/>
              <a:t>Denne delen av klagen avvist</a:t>
            </a:r>
          </a:p>
          <a:p>
            <a:r>
              <a:rPr lang="nb-NO" dirty="0"/>
              <a:t>Samvær </a:t>
            </a:r>
          </a:p>
          <a:p>
            <a:pPr lvl="1"/>
            <a:r>
              <a:rPr lang="nb-NO" dirty="0"/>
              <a:t>2t seks ganger i året under tilsyn i tingretten</a:t>
            </a:r>
          </a:p>
          <a:p>
            <a:r>
              <a:rPr lang="nb-NO" dirty="0"/>
              <a:t>Klagen om omsorgsovertakelse avvist som åpenbart ugrunnet, krenkelse på grunn av begrenset samvær</a:t>
            </a:r>
          </a:p>
          <a:p>
            <a:r>
              <a:rPr lang="nb-NO" dirty="0"/>
              <a:t>Mor tilkjent 25 000 Euro i erstatning for ikke-økonomisk tap</a:t>
            </a:r>
          </a:p>
          <a:p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0FDCE-F8AF-4F8A-93B1-45E1B1F40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3C959-A560-4FCA-A718-BFE1BCB35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94161-F12C-4981-AD8F-2D796DA7B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23294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0C7FE-BABB-4A19-874D-02E6EC3D9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F.Z, </a:t>
            </a:r>
            <a:r>
              <a:rPr lang="nb-NO" dirty="0" err="1"/>
              <a:t>knr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64789/17</a:t>
            </a:r>
            <a:r>
              <a:rPr lang="nb-NO" dirty="0"/>
              <a:t>, dom (3) 1.7.21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DC321-146F-413A-B075-E7D476E34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/>
              <a:t>Omsorgsovertakelse kort tid etter fødsel (far hadde også eldre barn under offentlig omsorg)</a:t>
            </a:r>
          </a:p>
          <a:p>
            <a:r>
              <a:rPr lang="nb-NO" dirty="0"/>
              <a:t>Samvær først 1t i uken (akuttvedtak), deretter 1t fire ganger i året (felles samvær for foreldrene) under tilsyn</a:t>
            </a:r>
          </a:p>
          <a:p>
            <a:r>
              <a:rPr lang="nb-NO" dirty="0"/>
              <a:t>Far anmodet om oppdatert sakkyndig utredning under behandlingen i tingretten</a:t>
            </a:r>
          </a:p>
          <a:p>
            <a:r>
              <a:rPr lang="nb-NO" dirty="0"/>
              <a:t>Krenkelse på grunn av begrenset samvær og svikt i saksbehandlingen</a:t>
            </a:r>
          </a:p>
          <a:p>
            <a:r>
              <a:rPr lang="nb-NO" dirty="0"/>
              <a:t>Far tilkjent 25 000 Euro i erstatning for ikke-økonomisk tap</a:t>
            </a:r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9A903-7C9D-46B4-91D1-1F1AD017A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41439-4193-4A31-9BDA-8D51724FE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Universitetet i Bergen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AD9F1-1AC7-4E6A-A77D-7377B6D1E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88519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DD484-DFC4-4591-A1B3-E8BB7DD1E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C.E., </a:t>
            </a:r>
            <a:r>
              <a:rPr lang="nb-NO" dirty="0" err="1"/>
              <a:t>knr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50286/18</a:t>
            </a:r>
            <a:r>
              <a:rPr lang="nb-NO" dirty="0"/>
              <a:t>, </a:t>
            </a:r>
            <a:r>
              <a:rPr lang="nb-NO" dirty="0" err="1"/>
              <a:t>avgj</a:t>
            </a:r>
            <a:r>
              <a:rPr lang="nb-NO" dirty="0"/>
              <a:t>. 1.7.21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5034B-82CB-4E60-9945-4DCE5C699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Klagen gjaldt manglende tilbakeføring, og gjaldt først og fremst svikt i saksbehandlingen</a:t>
            </a:r>
          </a:p>
          <a:p>
            <a:pPr lvl="1"/>
            <a:r>
              <a:rPr lang="nb-NO" dirty="0"/>
              <a:t>Begjæring om tilbakeføring for andre gang var avvist etter </a:t>
            </a:r>
            <a:r>
              <a:rPr lang="nb-NO" dirty="0" err="1"/>
              <a:t>bvl</a:t>
            </a:r>
            <a:r>
              <a:rPr lang="nb-NO" dirty="0"/>
              <a:t>. § 4-21(2)</a:t>
            </a:r>
          </a:p>
          <a:p>
            <a:r>
              <a:rPr lang="nb-NO" dirty="0"/>
              <a:t>Klagen forkastet som åpenbart grunnløs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CC9A8-1492-40FD-8C5E-96BC75F76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E68EC-AA21-454F-932D-DA43EF69D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3A040-1483-4FA8-B03C-9B5F852E7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52330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C6F07-F9EB-4600-B1F2-ACAFF02C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S.P., </a:t>
            </a:r>
            <a:r>
              <a:rPr lang="nb-NO" dirty="0" err="1"/>
              <a:t>knr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54419/19</a:t>
            </a:r>
            <a:r>
              <a:rPr lang="nb-NO" dirty="0"/>
              <a:t>, </a:t>
            </a:r>
            <a:r>
              <a:rPr lang="nb-NO" dirty="0" err="1"/>
              <a:t>avgj</a:t>
            </a:r>
            <a:r>
              <a:rPr lang="nb-NO" dirty="0"/>
              <a:t>. 10.6.21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8704-7612-4ACC-B7F3-7194E0591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Klagen gjaldt fratakelse av foreldreansvar og adopsjon</a:t>
            </a:r>
          </a:p>
          <a:p>
            <a:r>
              <a:rPr lang="nb-NO" dirty="0"/>
              <a:t>Klager hadde i liten grad hatt samvær med barna og bodde i annen del av verden</a:t>
            </a:r>
          </a:p>
          <a:p>
            <a:r>
              <a:rPr lang="nb-NO" dirty="0"/>
              <a:t>Klagen avvist som åpenbart grunnløs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304E4-082D-45AA-856C-B51E8BE2A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430AF-B00D-4071-A4D8-DDAD81F0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D08E3-BD48-4FEE-9B96-6CC5E29A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9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55847236"/>
      </p:ext>
    </p:extLst>
  </p:cSld>
  <p:clrMapOvr>
    <a:masterClrMapping/>
  </p:clrMapOvr>
</p:sld>
</file>

<file path=ppt/theme/theme1.xml><?xml version="1.0" encoding="utf-8"?>
<a:theme xmlns:a="http://schemas.openxmlformats.org/drawingml/2006/main" name="UiB_norsk_rød-gen">
  <a:themeElements>
    <a:clrScheme name="UiB fargepalett">
      <a:dk1>
        <a:sysClr val="windowText" lastClr="000000"/>
      </a:dk1>
      <a:lt1>
        <a:srgbClr val="FFFFFF"/>
      </a:lt1>
      <a:dk2>
        <a:srgbClr val="716657"/>
      </a:dk2>
      <a:lt2>
        <a:srgbClr val="F5F5F5"/>
      </a:lt2>
      <a:accent1>
        <a:srgbClr val="DB3F3D"/>
      </a:accent1>
      <a:accent2>
        <a:srgbClr val="4EA0B7"/>
      </a:accent2>
      <a:accent3>
        <a:srgbClr val="789A5B"/>
      </a:accent3>
      <a:accent4>
        <a:srgbClr val="CDAB3F"/>
      </a:accent4>
      <a:accent5>
        <a:srgbClr val="705686"/>
      </a:accent5>
      <a:accent6>
        <a:srgbClr val="847268"/>
      </a:accent6>
      <a:hlink>
        <a:srgbClr val="4EA0B7"/>
      </a:hlink>
      <a:folHlink>
        <a:srgbClr val="004C70"/>
      </a:folHlink>
    </a:clrScheme>
    <a:fontScheme name="UiB Maler 20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5DAC477F6BE2489113B16B9377B1AF" ma:contentTypeVersion="13" ma:contentTypeDescription="Opprett et nytt dokument." ma:contentTypeScope="" ma:versionID="dcc487a6873938d4d1d12c63252ecb13">
  <xsd:schema xmlns:xsd="http://www.w3.org/2001/XMLSchema" xmlns:xs="http://www.w3.org/2001/XMLSchema" xmlns:p="http://schemas.microsoft.com/office/2006/metadata/properties" xmlns:ns2="3b1acc7e-acb6-4a80-a84c-18b364b4e521" xmlns:ns3="88ede661-74b9-43eb-9824-8e4159dc0e5a" targetNamespace="http://schemas.microsoft.com/office/2006/metadata/properties" ma:root="true" ma:fieldsID="0a300fbaf73440b8ae136327d6c31de4" ns2:_="" ns3:_="">
    <xsd:import namespace="3b1acc7e-acb6-4a80-a84c-18b364b4e521"/>
    <xsd:import namespace="88ede661-74b9-43eb-9824-8e4159dc0e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1acc7e-acb6-4a80-a84c-18b364b4e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de661-74b9-43eb-9824-8e4159dc0e5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6B1E0A-6493-4529-8A32-44E3C3E351C8}"/>
</file>

<file path=customXml/itemProps2.xml><?xml version="1.0" encoding="utf-8"?>
<ds:datastoreItem xmlns:ds="http://schemas.openxmlformats.org/officeDocument/2006/customXml" ds:itemID="{BA2F67AC-B35B-404F-B641-749F442A3498}"/>
</file>

<file path=customXml/itemProps3.xml><?xml version="1.0" encoding="utf-8"?>
<ds:datastoreItem xmlns:ds="http://schemas.openxmlformats.org/officeDocument/2006/customXml" ds:itemID="{A57131AC-4607-4165-B028-2142EE1825F8}"/>
</file>

<file path=docProps/app.xml><?xml version="1.0" encoding="utf-8"?>
<Properties xmlns="http://schemas.openxmlformats.org/officeDocument/2006/extended-properties" xmlns:vt="http://schemas.openxmlformats.org/officeDocument/2006/docPropsVTypes">
  <Template>UiB_norsk_rød-gen.potx</Template>
  <TotalTime>6244</TotalTime>
  <Words>1276</Words>
  <Application>Microsoft Office PowerPoint</Application>
  <PresentationFormat>Skjermfremvisning (16:9)</PresentationFormat>
  <Paragraphs>151</Paragraphs>
  <Slides>19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19</vt:i4>
      </vt:variant>
    </vt:vector>
  </HeadingPairs>
  <TitlesOfParts>
    <vt:vector size="24" baseType="lpstr">
      <vt:lpstr>Arial</vt:lpstr>
      <vt:lpstr>Calibri</vt:lpstr>
      <vt:lpstr>Myriad Pro</vt:lpstr>
      <vt:lpstr>Times New Roman</vt:lpstr>
      <vt:lpstr>UiB_norsk_rød-gen</vt:lpstr>
      <vt:lpstr>Saker mot Norge for Den europeiske menneskerettighetsdomstolen Foredrag 26. nov. på Barnevern 2021 </vt:lpstr>
      <vt:lpstr>Utgangspunkt for foredraget</vt:lpstr>
      <vt:lpstr>M.L. (II), klagenr. 64639/16, dom (7) 20.12.20</vt:lpstr>
      <vt:lpstr>M.L. (II) forts.</vt:lpstr>
      <vt:lpstr>K.E. og A.K., knr. 57678/18, dom (3) 1.7.21</vt:lpstr>
      <vt:lpstr>R.O., knr. 49452/18, dom (3) 1.7.2021</vt:lpstr>
      <vt:lpstr>F.Z, knr. 64789/17, dom (3) 1.7.21</vt:lpstr>
      <vt:lpstr>C.E., knr. 50286/18, avgj. 1.7.21 </vt:lpstr>
      <vt:lpstr>S.P., knr. 54419/19, avgj. 10.6.21</vt:lpstr>
      <vt:lpstr>A.A, knr. 59082/19, avgj. 10.6.21</vt:lpstr>
      <vt:lpstr>E.M. og T.A., knr. 56271/17, avgj. 9.9.21</vt:lpstr>
      <vt:lpstr>O.S., knr. 63295/17, dom (3) 30.9.21 </vt:lpstr>
      <vt:lpstr>Oppsummering per 24.11.21</vt:lpstr>
      <vt:lpstr>Gårsdagens avgjørelser</vt:lpstr>
      <vt:lpstr>Venter fremdeles på</vt:lpstr>
      <vt:lpstr>Utviklingen i omsorgsovertakelser</vt:lpstr>
      <vt:lpstr>Refleksjoner</vt:lpstr>
      <vt:lpstr>Refleksjoner (forts.)</vt:lpstr>
      <vt:lpstr>PowerPoint-presentasjon</vt:lpstr>
    </vt:vector>
  </TitlesOfParts>
  <Company>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Helge Grønhaug</dc:creator>
  <cp:lastModifiedBy>Mai-Lin Isaksen</cp:lastModifiedBy>
  <cp:revision>431</cp:revision>
  <dcterms:created xsi:type="dcterms:W3CDTF">2015-10-30T09:38:42Z</dcterms:created>
  <dcterms:modified xsi:type="dcterms:W3CDTF">2021-12-17T14:20:09Z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0x0101004F5DAC477F6BE2489113B16B9377B1AF</vt:lpwstr>
  </property>
</Properties>
</file>