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9" r:id="rId3"/>
    <p:sldId id="271" r:id="rId4"/>
    <p:sldId id="275" r:id="rId5"/>
    <p:sldId id="265" r:id="rId6"/>
    <p:sldId id="258" r:id="rId7"/>
    <p:sldId id="267" r:id="rId8"/>
    <p:sldId id="274" r:id="rId9"/>
    <p:sldId id="272" r:id="rId10"/>
    <p:sldId id="263" r:id="rId11"/>
    <p:sldId id="262" r:id="rId12"/>
    <p:sldId id="257" r:id="rId13"/>
    <p:sldId id="266" r:id="rId14"/>
    <p:sldId id="259" r:id="rId15"/>
    <p:sldId id="268" r:id="rId16"/>
  </p:sldIdLst>
  <p:sldSz cx="9144000" cy="5143500" type="screen16x9"/>
  <p:notesSz cx="6794500" cy="9931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672">
          <p15:clr>
            <a:srgbClr val="A4A3A4"/>
          </p15:clr>
        </p15:guide>
        <p15:guide id="3" pos="5472">
          <p15:clr>
            <a:srgbClr val="A4A3A4"/>
          </p15:clr>
        </p15:guide>
        <p15:guide id="4" pos="1008">
          <p15:clr>
            <a:srgbClr val="A4A3A4"/>
          </p15:clr>
        </p15:guide>
        <p15:guide id="5" pos="11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13" autoAdjust="0"/>
    <p:restoredTop sz="56311" autoAdjust="0"/>
  </p:normalViewPr>
  <p:slideViewPr>
    <p:cSldViewPr>
      <p:cViewPr varScale="1">
        <p:scale>
          <a:sx n="96" d="100"/>
          <a:sy n="96" d="100"/>
        </p:scale>
        <p:origin x="1878" y="90"/>
      </p:cViewPr>
      <p:guideLst>
        <p:guide orient="horz" pos="1620"/>
        <p:guide pos="672"/>
        <p:guide pos="5472"/>
        <p:guide pos="1008"/>
        <p:guide pos="11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10FFEEA-28BF-A340-8643-E3D8E12E09C9}" type="datetime1">
              <a:rPr lang="nb-NO"/>
              <a:pPr>
                <a:defRPr/>
              </a:pPr>
              <a:t>17.12.2021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723CA21-0D36-3244-96F4-6725D321E2B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07511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17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34" y="4717415"/>
            <a:ext cx="4982633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83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17" y="943483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B4E5606-14F6-4340-AA6C-C3A41A40A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98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nb-NO" dirty="0"/>
              <a:t>Tittelen er min egen, ut fra det han nevnte om sine ønsker.</a:t>
            </a:r>
          </a:p>
          <a:p>
            <a:pPr marL="0" indent="0">
              <a:buFontTx/>
              <a:buNone/>
            </a:pPr>
            <a:endParaRPr lang="nb-NO" dirty="0"/>
          </a:p>
          <a:p>
            <a:pPr marL="0" indent="0">
              <a:buFontTx/>
              <a:buNone/>
            </a:pPr>
            <a:r>
              <a:rPr lang="nb-NO" dirty="0"/>
              <a:t>Mail</a:t>
            </a:r>
            <a:r>
              <a:rPr lang="nb-NO" baseline="0" dirty="0"/>
              <a:t> fra Torstein Røed 26.03.21</a:t>
            </a:r>
          </a:p>
          <a:p>
            <a:pPr marL="0" indent="0">
              <a:buFontTx/>
              <a:buNone/>
            </a:pPr>
            <a:endParaRPr lang="nb-NO" baseline="0" dirty="0"/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Hei igjen Kirsten,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 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Har du fått tenkt litt på tittel? </a:t>
            </a:r>
          </a:p>
          <a:p>
            <a:pPr marL="0" indent="0">
              <a:buNone/>
            </a:pPr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amanuensis Christian B. Sørensen skal foredra over Fra barnets beste til gjenforening som overordnet mål for barnevernstiltak etter omsorgsovertakelse? </a:t>
            </a:r>
          </a:p>
          <a:p>
            <a:pPr marL="0" indent="0">
              <a:buNone/>
            </a:pPr>
            <a:endParaRPr lang="nb-NO" sz="1200" kern="1200" dirty="0">
              <a:solidFill>
                <a:schemeClr val="tx1"/>
              </a:solidFill>
              <a:effectLst/>
              <a:latin typeface="Arial" charset="0"/>
              <a:ea typeface="ヒラギノ角ゴ Pro W3" charset="-128"/>
              <a:cs typeface="ヒラギノ角ゴ Pro W3" charset="-128"/>
            </a:endParaRPr>
          </a:p>
          <a:p>
            <a:pPr marL="0" indent="0">
              <a:buNone/>
            </a:pPr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Leder i advokatforeningens lovutvalg for slike saker – Ingrid </a:t>
            </a:r>
            <a:r>
              <a:rPr lang="nb-NO" sz="1200" kern="1200" dirty="0" err="1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Lauvaas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, har for sin egen del foreslått Vilkårene for tilbakeføring, jf. </a:t>
            </a:r>
            <a:r>
              <a:rPr lang="nb-NO" sz="1200" kern="1200" dirty="0" err="1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bvl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 § 4-21 – fra Adele Johansen til Strand Lobben.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  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Jeg tenker at du kan fylle ut dette bildet på den måten du selv ønsker det. Gjerne </a:t>
            </a:r>
            <a:r>
              <a:rPr lang="nb-NO" sz="1200" b="1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refleksjoner, betraktninger og skråblikk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. Det er mange som er opptatt av hva du mener om den </a:t>
            </a:r>
            <a:r>
              <a:rPr lang="nb-NO" sz="1200" b="1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rettsutviklingen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 vi nå står midt i. </a:t>
            </a:r>
          </a:p>
          <a:p>
            <a:pPr marL="0" indent="0">
              <a:buFontTx/>
              <a:buNone/>
            </a:pPr>
            <a:endParaRPr lang="nb-NO" dirty="0"/>
          </a:p>
          <a:p>
            <a:pPr marL="0" indent="0">
              <a:buFontTx/>
              <a:buNone/>
            </a:pPr>
            <a:endParaRPr lang="nb-NO" dirty="0"/>
          </a:p>
          <a:p>
            <a:pPr marL="0" indent="0">
              <a:buFontTx/>
              <a:buNone/>
            </a:pPr>
            <a:r>
              <a:rPr lang="nb-NO" dirty="0"/>
              <a:t>17.02.21: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Hei Kirsten og takk for sist. Du hadde et veldig bra innlegg om akuttvedtak og Barnekonvensjonen i 2019. Vi lurer på om du har lyst til å delta også i år? Et kjapt søk på internett forteller meg at du har jobbet med årets tema i stor grad, og – enda bedre – at du har meninger om den rettsutviklingen vi opplever akkurat nå. 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 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Temaene i år blir: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 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Dag 1: Gjenforening av foreldre og barn etter omsorgsovertakelse. 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 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Dag 2: 2 år etter Strand Lobben-dommen. Har norsk barnevern tatt konsekvensene av dommene i EMD? Debattinnlegg og paneldebatt.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 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Det hadde gledet oss stort om du kunne deltatt på dag 1 som foredragsholder, og som paneldeltaker på dag 2. Håper at du også deltar på torsdagens festmiddag. 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 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Vi ønsker i utgangspunktet dine tanker og refleksjoner om den rettsutviklingen som pågår, og det fokuset som nå er omkring gjenforeningsmålet. Dersom du har en «fengende» tittel er jo det bra. </a:t>
            </a: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charset="0"/>
                <a:ea typeface="ヒラギノ角ゴ Pro W3" charset="-128"/>
                <a:cs typeface="ヒラギノ角ゴ Pro W3" charset="-128"/>
              </a:rPr>
              <a:t> </a:t>
            </a:r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81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774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935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352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6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37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9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1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04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65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b-NO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706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b-NO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7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sz="1200" kern="1200" dirty="0">
              <a:solidFill>
                <a:schemeClr val="tx1"/>
              </a:solidFill>
              <a:effectLst/>
              <a:latin typeface="Arial" charset="0"/>
              <a:ea typeface="ヒラギノ角ゴ Pro W3" charset="-128"/>
              <a:cs typeface="ヒラギノ角ゴ Pro W3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4E5606-14F6-4340-AA6C-C3A41A40A3D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83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1714500"/>
            <a:ext cx="7543800" cy="85725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143000" y="2571750"/>
            <a:ext cx="7543800" cy="131445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9F8D9-8BFB-E244-9CF7-1BA6896AF8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628650"/>
            <a:ext cx="1924050" cy="3943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28650"/>
            <a:ext cx="5619750" cy="39433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D7C9A-09E7-E74C-90CD-FDA54B198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AF9A1-4DE5-0A45-B83C-18B0A4723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79D24-2393-FC46-8CA2-5F2027D29B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485900"/>
            <a:ext cx="37719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485900"/>
            <a:ext cx="37719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28C8F-B1D4-E04C-83ED-D55AAA1295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46366-0991-D54B-A82B-194C68498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FAE1A-16B3-1C41-9172-7DE477761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C049C-35A3-984D-966C-BFB6C652A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DE8F6-92C8-E64B-8D26-4E79A8DD5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b-N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FC0CB-54B0-2840-B109-A87BD9F9F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28650"/>
            <a:ext cx="76962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85900"/>
            <a:ext cx="7696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4686300"/>
            <a:ext cx="4800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dirty="0" err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01000" y="4686300"/>
            <a:ext cx="6858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7589CA56-628D-E14F-B911-1B324778F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714500"/>
            <a:ext cx="7543800" cy="353194"/>
          </a:xfrm>
        </p:spPr>
        <p:txBody>
          <a:bodyPr/>
          <a:lstStyle/>
          <a:p>
            <a:pPr eaLnBrk="1" hangingPunct="1"/>
            <a:r>
              <a:rPr lang="nb-NO" b="0" dirty="0"/>
              <a:t>Professor Kirsten Sandberg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427734"/>
            <a:ext cx="5949280" cy="2088232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nb-NO" b="1" dirty="0"/>
              <a:t>Dilemmaer i barnevernretten etter dommene i EMD</a:t>
            </a:r>
          </a:p>
          <a:p>
            <a:pPr algn="r">
              <a:spcAft>
                <a:spcPts val="600"/>
              </a:spcAft>
            </a:pPr>
            <a:endParaRPr lang="nb-NO" sz="2400" b="1" dirty="0"/>
          </a:p>
          <a:p>
            <a:pPr algn="r">
              <a:spcAft>
                <a:spcPts val="600"/>
              </a:spcAft>
            </a:pPr>
            <a:r>
              <a:rPr lang="nb-NO" sz="2000" dirty="0"/>
              <a:t>Barnevernkonferansen i Bergen, 25.11.21</a:t>
            </a:r>
            <a:endParaRPr lang="nb-NO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800" dirty="0"/>
              <a:t>Barneorientert </a:t>
            </a:r>
            <a:r>
              <a:rPr lang="nb-NO" sz="2800" dirty="0" err="1"/>
              <a:t>vs</a:t>
            </a:r>
            <a:r>
              <a:rPr lang="nb-NO" sz="2800" dirty="0"/>
              <a:t> familieorientert tilnærming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35646"/>
            <a:ext cx="7696200" cy="2936354"/>
          </a:xfrm>
        </p:spPr>
        <p:txBody>
          <a:bodyPr>
            <a:normAutofit/>
          </a:bodyPr>
          <a:lstStyle/>
          <a:p>
            <a:r>
              <a:rPr lang="nb-NO" sz="2400" dirty="0"/>
              <a:t>EMD har en familieorientert tilnærming ut fra retten til familieliv. Både foreldrene og barnet har  rett til familieliv med hverandre </a:t>
            </a:r>
          </a:p>
          <a:p>
            <a:r>
              <a:rPr lang="nb-NO" sz="2400" dirty="0"/>
              <a:t>Også BK understreker at familien er viktig for barnet og gir barnet en rett til familieliv med foreldrene (art. 16) og til ikke å bli atskilt fra dem (art. 9)</a:t>
            </a:r>
          </a:p>
          <a:p>
            <a:r>
              <a:rPr lang="nb-NO" sz="2400" dirty="0"/>
              <a:t>Det er altså i utgangspunktet ingen motsetning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65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800" dirty="0"/>
              <a:t>EMD forutsetter at barn og foreldre har sammenfallende interesser </a:t>
            </a:r>
            <a:endParaRPr lang="nb-NO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73637"/>
            <a:ext cx="7696200" cy="3086100"/>
          </a:xfrm>
        </p:spPr>
        <p:txBody>
          <a:bodyPr>
            <a:normAutofit/>
          </a:bodyPr>
          <a:lstStyle/>
          <a:p>
            <a:r>
              <a:rPr lang="nb-NO" sz="2400" dirty="0"/>
              <a:t>Men når barnet er tatt under omsorg </a:t>
            </a:r>
            <a:r>
              <a:rPr lang="nb-NO" sz="2400" dirty="0" err="1"/>
              <a:t>pga</a:t>
            </a:r>
            <a:r>
              <a:rPr lang="nb-NO" sz="2400" dirty="0"/>
              <a:t> alvorlig omsorgssvikt, er ikke interessene nødvendigvis lenger sammenfallende</a:t>
            </a:r>
          </a:p>
          <a:p>
            <a:r>
              <a:rPr lang="nb-NO" sz="2400" dirty="0"/>
              <a:t>Norge er kritisert for å ha for ensidig fokus på barnets interesser</a:t>
            </a:r>
          </a:p>
          <a:p>
            <a:r>
              <a:rPr lang="nb-NO" sz="2400" dirty="0"/>
              <a:t>Men kan det være EMD som fokuserer for ensidig på foreldrenes interesser?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25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736" y="490364"/>
            <a:ext cx="8034064" cy="713234"/>
          </a:xfrm>
        </p:spPr>
        <p:txBody>
          <a:bodyPr/>
          <a:lstStyle/>
          <a:p>
            <a:r>
              <a:rPr lang="nb-NO" sz="2800" dirty="0" err="1"/>
              <a:t>EMDs</a:t>
            </a:r>
            <a:r>
              <a:rPr lang="nb-NO" sz="2800" dirty="0"/>
              <a:t> forhold til barnets beste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736" y="1154740"/>
            <a:ext cx="8208912" cy="3600400"/>
          </a:xfrm>
        </p:spPr>
        <p:txBody>
          <a:bodyPr>
            <a:noAutofit/>
          </a:bodyPr>
          <a:lstStyle/>
          <a:p>
            <a:r>
              <a:rPr lang="nb-NO" sz="2000" dirty="0"/>
              <a:t>Prinsipielt: </a:t>
            </a:r>
            <a:r>
              <a:rPr lang="nb-NO" sz="2000" dirty="0" err="1"/>
              <a:t>paramount</a:t>
            </a:r>
            <a:r>
              <a:rPr lang="nb-NO" sz="2000" dirty="0"/>
              <a:t> </a:t>
            </a:r>
            <a:r>
              <a:rPr lang="nb-NO" sz="2000" dirty="0" err="1"/>
              <a:t>consideration</a:t>
            </a:r>
            <a:r>
              <a:rPr lang="nb-NO" sz="2000" dirty="0"/>
              <a:t> (overordnet hensyn). Og i saker som gjelder omsorg for barn, skal barnets beste gå foran alle andre hensyn</a:t>
            </a:r>
          </a:p>
          <a:p>
            <a:r>
              <a:rPr lang="nb-NO" sz="2000" dirty="0"/>
              <a:t>Videre: foreldrene har ikke rett til noe som kan skade barnet. Ser EMD dette som det samme? </a:t>
            </a:r>
          </a:p>
          <a:p>
            <a:r>
              <a:rPr lang="nb-NO" sz="2000" dirty="0"/>
              <a:t>Er det sånn at barnets beste bare kan begrunne inngrep i familielivet hvis barnet ellers utsettes for skade?</a:t>
            </a:r>
          </a:p>
          <a:p>
            <a:r>
              <a:rPr lang="nb-NO" sz="2000" dirty="0"/>
              <a:t>Hvor blir det av barnets beste i de konkrete vurderingene til EMD? </a:t>
            </a:r>
          </a:p>
          <a:p>
            <a:r>
              <a:rPr lang="nb-NO" sz="2000" dirty="0"/>
              <a:t>Er det i innholdet eller vekten av barnets beste vi kan spore en uenighet mellom Norge og EMD?</a:t>
            </a:r>
          </a:p>
          <a:p>
            <a:endParaRPr lang="nb-NO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52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800" dirty="0"/>
              <a:t>Hva med Norges forhold til barnets beste?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85900"/>
            <a:ext cx="7696200" cy="3086100"/>
          </a:xfrm>
        </p:spPr>
        <p:txBody>
          <a:bodyPr>
            <a:normAutofit/>
          </a:bodyPr>
          <a:lstStyle/>
          <a:p>
            <a:r>
              <a:rPr lang="nb-NO" sz="2000" dirty="0"/>
              <a:t>Stor vekt på tilknytningsteori i den psykologiske oppfatningen av barnets beste</a:t>
            </a:r>
          </a:p>
          <a:p>
            <a:r>
              <a:rPr lang="nb-NO" sz="2000" dirty="0"/>
              <a:t>Man har ment at barn med mangelfull tilknytning trenger ro for å knytte seg til nye foreldre </a:t>
            </a:r>
          </a:p>
          <a:p>
            <a:r>
              <a:rPr lang="nb-NO" sz="2000" dirty="0"/>
              <a:t>Dette har ført til lite samvær etter omsorgsovertakelse</a:t>
            </a:r>
          </a:p>
          <a:p>
            <a:r>
              <a:rPr lang="nb-NO" sz="2000" dirty="0"/>
              <a:t>Bredere tilfang av psykologisk teori fører til en mer åpen holdning til hva som er bra for barn</a:t>
            </a:r>
          </a:p>
          <a:p>
            <a:r>
              <a:rPr lang="nb-NO" sz="2000" dirty="0"/>
              <a:t>Synet nå mer i retning av at et stabilt forhold til fosterforeldrene ikke trenger utelukke samvær med biologiske foreldre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35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39502"/>
            <a:ext cx="7696200" cy="816198"/>
          </a:xfrm>
        </p:spPr>
        <p:txBody>
          <a:bodyPr/>
          <a:lstStyle/>
          <a:p>
            <a:r>
              <a:rPr lang="nb-NO" dirty="0"/>
              <a:t>Barnet som rettighetshaver i EMD?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155700"/>
            <a:ext cx="7696200" cy="3720306"/>
          </a:xfrm>
        </p:spPr>
        <p:txBody>
          <a:bodyPr>
            <a:noAutofit/>
          </a:bodyPr>
          <a:lstStyle/>
          <a:p>
            <a:r>
              <a:rPr lang="nb-NO" sz="2000" dirty="0"/>
              <a:t>Det er foreldrene som reiser saken og deres rett til familieliv som blir prøvd</a:t>
            </a:r>
          </a:p>
          <a:p>
            <a:r>
              <a:rPr lang="nb-NO" sz="2000" dirty="0"/>
              <a:t>Barnets rett til familieliv med sine biologiske foreldre nevnes også</a:t>
            </a:r>
          </a:p>
          <a:p>
            <a:r>
              <a:rPr lang="nb-NO" sz="2000" dirty="0"/>
              <a:t>Hva med barnets andre rettigheter?</a:t>
            </a:r>
          </a:p>
          <a:p>
            <a:pPr lvl="1"/>
            <a:r>
              <a:rPr lang="nb-NO" sz="1800" dirty="0"/>
              <a:t>Rett til beskyttelse mot alle former for dårlig behandling (BK art. 19) og rett til omsorg, art. 3 nr. 2</a:t>
            </a:r>
          </a:p>
          <a:p>
            <a:pPr lvl="1"/>
            <a:r>
              <a:rPr lang="nb-NO" sz="1800" dirty="0"/>
              <a:t>Rett til familieliv med barnets nåværende familie</a:t>
            </a:r>
          </a:p>
          <a:p>
            <a:r>
              <a:rPr lang="nb-NO" sz="2000" dirty="0"/>
              <a:t>Barnets interesser kommer bare inn i forholdsmessighets-vurderingen</a:t>
            </a:r>
          </a:p>
          <a:p>
            <a:r>
              <a:rPr lang="nb-NO" sz="2000" dirty="0"/>
              <a:t>Barnets rett til å bli hørt?</a:t>
            </a:r>
          </a:p>
          <a:p>
            <a:endParaRPr lang="nb-NO" sz="2000" dirty="0"/>
          </a:p>
          <a:p>
            <a:endParaRPr lang="nb-NO" sz="2400" dirty="0"/>
          </a:p>
          <a:p>
            <a:endParaRPr lang="nb-NO" sz="2400" dirty="0"/>
          </a:p>
          <a:p>
            <a:pPr marL="0" indent="0">
              <a:buNone/>
            </a:pPr>
            <a:endParaRPr lang="nb-NO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21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800" dirty="0"/>
              <a:t>Norges forhold til EMD-dommene – aksept eller protest?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63638"/>
            <a:ext cx="7696200" cy="3240360"/>
          </a:xfrm>
        </p:spPr>
        <p:txBody>
          <a:bodyPr>
            <a:normAutofit/>
          </a:bodyPr>
          <a:lstStyle/>
          <a:p>
            <a:r>
              <a:rPr lang="nb-NO" sz="2000" dirty="0"/>
              <a:t>Viktig at Norge har fått et korrektiv </a:t>
            </a:r>
            <a:r>
              <a:rPr lang="nb-NO" sz="2000" dirty="0" err="1"/>
              <a:t>mht</a:t>
            </a:r>
            <a:r>
              <a:rPr lang="nb-NO" sz="2000" dirty="0"/>
              <a:t> samværspraksis</a:t>
            </a:r>
          </a:p>
          <a:p>
            <a:r>
              <a:rPr lang="nb-NO" sz="2000" dirty="0"/>
              <a:t>Høyesterett har søkt å harmonisere norsk praksis med </a:t>
            </a:r>
            <a:r>
              <a:rPr lang="nb-NO" sz="2000" dirty="0" err="1"/>
              <a:t>EMDs</a:t>
            </a:r>
            <a:r>
              <a:rPr lang="nb-NO" sz="2000" dirty="0"/>
              <a:t>, ved å bruke </a:t>
            </a:r>
            <a:r>
              <a:rPr lang="nb-NO" sz="2000" dirty="0" err="1"/>
              <a:t>EMDs</a:t>
            </a:r>
            <a:r>
              <a:rPr lang="nb-NO" sz="2000" dirty="0"/>
              <a:t> egne uttalelser til å nyansere. Dette har ført til endringer i norsk praksis</a:t>
            </a:r>
          </a:p>
          <a:p>
            <a:r>
              <a:rPr lang="nb-NO" sz="2000" dirty="0"/>
              <a:t>HR har også i noen tilfeller tydeligere tatt avstand ut fra barnets beste </a:t>
            </a:r>
          </a:p>
          <a:p>
            <a:r>
              <a:rPr lang="nb-NO" sz="2000" dirty="0"/>
              <a:t>Regjeringsadvokaten prøvd å få EMD til å ta prinsipielt stilling, men avvist</a:t>
            </a:r>
          </a:p>
          <a:p>
            <a:r>
              <a:rPr lang="nb-NO" sz="2000" dirty="0"/>
              <a:t>Går det en grense for harmonisering?</a:t>
            </a:r>
          </a:p>
          <a:p>
            <a:endParaRPr lang="nb-NO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19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Oversikt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sz="2400" dirty="0"/>
              <a:t>Gjenforeningsmålet</a:t>
            </a:r>
          </a:p>
          <a:p>
            <a:r>
              <a:rPr lang="nb-NO" sz="2400" dirty="0"/>
              <a:t>Samvær</a:t>
            </a:r>
          </a:p>
          <a:p>
            <a:r>
              <a:rPr lang="nb-NO" sz="2400" dirty="0"/>
              <a:t>Adopsjon </a:t>
            </a:r>
          </a:p>
          <a:p>
            <a:r>
              <a:rPr lang="nb-NO" sz="2400" dirty="0"/>
              <a:t>Barne- eller familieorientert tilnærming?</a:t>
            </a:r>
          </a:p>
          <a:p>
            <a:r>
              <a:rPr lang="nb-NO" sz="2400" dirty="0"/>
              <a:t>Barnets beste</a:t>
            </a:r>
          </a:p>
          <a:p>
            <a:r>
              <a:rPr lang="nb-NO" sz="2400" dirty="0"/>
              <a:t>Barnets rettigheter</a:t>
            </a:r>
          </a:p>
          <a:p>
            <a:r>
              <a:rPr lang="nb-NO" sz="2400" dirty="0"/>
              <a:t>Aksept eller protest?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241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715" y="339502"/>
            <a:ext cx="6686500" cy="857250"/>
          </a:xfrm>
        </p:spPr>
        <p:txBody>
          <a:bodyPr/>
          <a:lstStyle/>
          <a:p>
            <a:r>
              <a:rPr lang="nb-NO" sz="2800" dirty="0"/>
              <a:t>Gjenforeningsmålet etter EMK art.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715" y="1059582"/>
            <a:ext cx="7029400" cy="3626718"/>
          </a:xfrm>
        </p:spPr>
        <p:txBody>
          <a:bodyPr>
            <a:noAutofit/>
          </a:bodyPr>
          <a:lstStyle/>
          <a:p>
            <a:r>
              <a:rPr lang="nb-NO" sz="2000" dirty="0"/>
              <a:t>Står svært sterkt i </a:t>
            </a:r>
            <a:r>
              <a:rPr lang="nb-NO" sz="2000" dirty="0" err="1"/>
              <a:t>EMDs</a:t>
            </a:r>
            <a:r>
              <a:rPr lang="nb-NO" sz="2000" dirty="0"/>
              <a:t> dommer. Omsorgsovertakelse skal i utgangspunktet være midlertidig</a:t>
            </a:r>
          </a:p>
          <a:p>
            <a:r>
              <a:rPr lang="nb-NO" sz="2000" dirty="0"/>
              <a:t>Myndighetene kan ikke på et tidlig tidspunkt gå ut fra at plasseringen blir varig, med virkning for samværet</a:t>
            </a:r>
          </a:p>
          <a:p>
            <a:r>
              <a:rPr lang="nb-NO" sz="2000" dirty="0"/>
              <a:t>Gjenforeningsmålet kan likevel fravikes:</a:t>
            </a:r>
          </a:p>
          <a:p>
            <a:pPr lvl="1">
              <a:buAutoNum type="arabicParenR"/>
            </a:pPr>
            <a:r>
              <a:rPr lang="nb-NO" sz="1800" dirty="0"/>
              <a:t>Hvis foreldrene er særlig uegnet</a:t>
            </a:r>
          </a:p>
          <a:p>
            <a:pPr lvl="1">
              <a:buAutoNum type="arabicParenR"/>
            </a:pPr>
            <a:r>
              <a:rPr lang="nb-NO" sz="1800" dirty="0"/>
              <a:t>Hvis tiltaket vil skade barnets helse eller utvikling </a:t>
            </a:r>
          </a:p>
          <a:p>
            <a:pPr lvl="1">
              <a:buAutoNum type="arabicParenR"/>
            </a:pPr>
            <a:r>
              <a:rPr lang="nb-NO" sz="1800" dirty="0"/>
              <a:t>Når barnet har vært under omsorg i betydelig tid, kan barnets interesse i ikke å få sin faktiske familiesituasjon endret på ny, veie tyngre enn foreldrenes interesse i gjenforening</a:t>
            </a:r>
          </a:p>
          <a:p>
            <a:pPr marL="0" indent="0">
              <a:buNone/>
            </a:pPr>
            <a:r>
              <a:rPr lang="nb-NO" sz="2000" dirty="0"/>
              <a:t> 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17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832" y="339502"/>
            <a:ext cx="7859216" cy="857250"/>
          </a:xfrm>
        </p:spPr>
        <p:txBody>
          <a:bodyPr/>
          <a:lstStyle/>
          <a:p>
            <a:r>
              <a:rPr lang="nb-NO" sz="2800" dirty="0"/>
              <a:t>Samværets omfang ifølge EMD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8832" y="1090050"/>
            <a:ext cx="7859216" cy="3455786"/>
          </a:xfrm>
        </p:spPr>
        <p:txBody>
          <a:bodyPr>
            <a:noAutofit/>
          </a:bodyPr>
          <a:lstStyle/>
          <a:p>
            <a:r>
              <a:rPr lang="nb-NO" sz="2000" dirty="0"/>
              <a:t>Samvær skal fastsettes med sikte på gjenforening </a:t>
            </a:r>
          </a:p>
          <a:p>
            <a:r>
              <a:rPr lang="nb-NO" sz="2000" dirty="0"/>
              <a:t>For å sikre gjenforening er det nødvendig med regelmessig og relativt hyppig samvær. Uker eller måneder mellom samværene støtter ikke gjenforeningsmålet	</a:t>
            </a:r>
          </a:p>
          <a:p>
            <a:r>
              <a:rPr lang="nb-NO" sz="2000" dirty="0"/>
              <a:t>Formålet med samvær kan ikke begrenses til å sikre barnet kjennskap til sine biologiske foreldre</a:t>
            </a:r>
          </a:p>
          <a:p>
            <a:r>
              <a:rPr lang="nb-NO" sz="2000" dirty="0"/>
              <a:t>Samværet kan likevel ikke påføre barnet ‘</a:t>
            </a:r>
            <a:r>
              <a:rPr lang="nb-NO" sz="2000" dirty="0" err="1"/>
              <a:t>undue</a:t>
            </a:r>
            <a:r>
              <a:rPr lang="nb-NO" sz="2000" dirty="0"/>
              <a:t> </a:t>
            </a:r>
            <a:r>
              <a:rPr lang="nb-NO" sz="2000" dirty="0" err="1"/>
              <a:t>hardship</a:t>
            </a:r>
            <a:r>
              <a:rPr lang="nb-NO" sz="2000" dirty="0"/>
              <a:t>’ (urimelig belastning)</a:t>
            </a:r>
          </a:p>
          <a:p>
            <a:r>
              <a:rPr lang="nb-NO" sz="2000" dirty="0"/>
              <a:t>Sterke bevis kreves for at samværet påfører barnet en slik belastning</a:t>
            </a:r>
          </a:p>
        </p:txBody>
      </p:sp>
    </p:spTree>
    <p:extLst>
      <p:ext uri="{BB962C8B-B14F-4D97-AF65-F5344CB8AC3E}">
        <p14:creationId xmlns:p14="http://schemas.microsoft.com/office/powerpoint/2010/main" val="1463559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11510"/>
            <a:ext cx="7696200" cy="1074390"/>
          </a:xfrm>
        </p:spPr>
        <p:txBody>
          <a:bodyPr/>
          <a:lstStyle/>
          <a:p>
            <a:r>
              <a:rPr lang="nb-NO" sz="2800" dirty="0"/>
              <a:t>Hvorfor krever EMD mer samvær i de norske sakene?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35646"/>
            <a:ext cx="7696200" cy="2936354"/>
          </a:xfrm>
        </p:spPr>
        <p:txBody>
          <a:bodyPr>
            <a:normAutofit/>
          </a:bodyPr>
          <a:lstStyle/>
          <a:p>
            <a:r>
              <a:rPr lang="nb-NO" sz="2000" dirty="0"/>
              <a:t>Norge har systematisk fastsatt lite samvær (tre-seks ganger årlig) ved langvarig omsorgsovertakelse, </a:t>
            </a:r>
            <a:r>
              <a:rPr lang="nb-NO" sz="2000" dirty="0" err="1"/>
              <a:t>dvs</a:t>
            </a:r>
            <a:r>
              <a:rPr lang="nb-NO" sz="2000" dirty="0"/>
              <a:t> i de fleste sakene</a:t>
            </a:r>
          </a:p>
          <a:p>
            <a:r>
              <a:rPr lang="nb-NO" sz="2000" dirty="0"/>
              <a:t>Samvær må fastsettes konkret – og mer</a:t>
            </a:r>
          </a:p>
          <a:p>
            <a:r>
              <a:rPr lang="nb-NO" sz="2000" dirty="0"/>
              <a:t>Men når EMD antyder at uker mellom samvær er for mye, kan det skyldes ulikt syn på barnets beste og verdien av samvær</a:t>
            </a:r>
          </a:p>
          <a:p>
            <a:r>
              <a:rPr lang="nb-NO" sz="2000" dirty="0"/>
              <a:t>Det har ikke alltid vært godt dokumentert at samvær ikke er bra for barnet, men hva er godt nok?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461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798" y="411510"/>
            <a:ext cx="7696200" cy="857250"/>
          </a:xfrm>
        </p:spPr>
        <p:txBody>
          <a:bodyPr/>
          <a:lstStyle/>
          <a:p>
            <a:r>
              <a:rPr lang="nb-NO" sz="2800" dirty="0"/>
              <a:t>Hvor går grensen for samvær?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68760"/>
            <a:ext cx="7696200" cy="3607246"/>
          </a:xfrm>
        </p:spPr>
        <p:txBody>
          <a:bodyPr>
            <a:normAutofit fontScale="92500" lnSpcReduction="10000"/>
          </a:bodyPr>
          <a:lstStyle/>
          <a:p>
            <a:r>
              <a:rPr lang="nb-NO" sz="2000" dirty="0"/>
              <a:t>EMD som nevnt: ikke utsette barnet for </a:t>
            </a:r>
            <a:r>
              <a:rPr lang="nb-NO" sz="2000" dirty="0" err="1"/>
              <a:t>undue</a:t>
            </a:r>
            <a:r>
              <a:rPr lang="nb-NO" sz="2000" dirty="0"/>
              <a:t> </a:t>
            </a:r>
            <a:r>
              <a:rPr lang="nb-NO" sz="2000" dirty="0" err="1"/>
              <a:t>hardship</a:t>
            </a:r>
            <a:r>
              <a:rPr lang="nb-NO" sz="2000" dirty="0"/>
              <a:t> (urimelig belastning) </a:t>
            </a:r>
          </a:p>
          <a:p>
            <a:r>
              <a:rPr lang="nb-NO" sz="2000" dirty="0"/>
              <a:t>Kan et samvær som oppleves som en belastning for barnet (men ikke urimelig), være til barnets beste?</a:t>
            </a:r>
          </a:p>
          <a:p>
            <a:r>
              <a:rPr lang="nb-NO" sz="2000" dirty="0"/>
              <a:t>HR: så mye samvær som mulig uten å tilsidesette barnets beste, ikke legge samværet nært opp mot urimelig belastning</a:t>
            </a:r>
          </a:p>
          <a:p>
            <a:r>
              <a:rPr lang="nb-NO" sz="2000" dirty="0"/>
              <a:t>Skal barnet tåle en viss belastning ved samvær i dag fordi vi mener det er bra for barnet i det lange løp?</a:t>
            </a:r>
          </a:p>
          <a:p>
            <a:r>
              <a:rPr lang="nb-NO" sz="2000" dirty="0"/>
              <a:t>Hvor stor vekt på verdien av kontakt med biologiske foreldre på lengre sikt?</a:t>
            </a:r>
          </a:p>
          <a:p>
            <a:r>
              <a:rPr lang="nb-NO" sz="2000" dirty="0"/>
              <a:t>Vil EMD godta at vi gir lite samvær selv om gjenforeningsmålet ikke oppgis, slik det gjøres i </a:t>
            </a:r>
            <a:r>
              <a:rPr lang="nb-NO" sz="2000" kern="1200" dirty="0">
                <a:latin typeface="Arial" charset="0"/>
                <a:ea typeface="ヒラギノ角ゴ Pro W3" charset="-128"/>
                <a:cs typeface="ヒラギノ角ゴ Pro W3" charset="-128"/>
              </a:rPr>
              <a:t>HR-2020-474-A?</a:t>
            </a:r>
            <a:endParaRPr lang="nb-NO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35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427" y="400050"/>
            <a:ext cx="7696200" cy="857250"/>
          </a:xfrm>
        </p:spPr>
        <p:txBody>
          <a:bodyPr/>
          <a:lstStyle/>
          <a:p>
            <a:r>
              <a:rPr lang="nb-NO" dirty="0"/>
              <a:t>Hva gjør vi med samvær nå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57300"/>
            <a:ext cx="7696200" cy="3429000"/>
          </a:xfrm>
        </p:spPr>
        <p:txBody>
          <a:bodyPr>
            <a:noAutofit/>
          </a:bodyPr>
          <a:lstStyle/>
          <a:p>
            <a:r>
              <a:rPr lang="nb-NO" sz="2000" dirty="0"/>
              <a:t>Skal vi si at mye samvær er til barnets beste, tross ubehag?</a:t>
            </a:r>
          </a:p>
          <a:p>
            <a:r>
              <a:rPr lang="nb-NO" sz="2000" dirty="0"/>
              <a:t>Eller skal vi åpent si at mye samvær ikke er til barnets beste, men det fastsettes likevel, ut fra foreldrenes rett til familieliv?</a:t>
            </a:r>
          </a:p>
          <a:p>
            <a:r>
              <a:rPr lang="nb-NO" sz="2000" dirty="0"/>
              <a:t>Eller skal vi ta barnets ubehag på alvor og nøye oss med å fastsette så mye samvær som er til barnets beste her og nå?</a:t>
            </a:r>
          </a:p>
          <a:p>
            <a:r>
              <a:rPr lang="nb-NO" sz="2000" dirty="0"/>
              <a:t>Fylkesnemndene fastsetter langt mer samvær enn før, etter en konkret vurdering – men denne styres av signalene </a:t>
            </a:r>
          </a:p>
          <a:p>
            <a:r>
              <a:rPr lang="nb-NO" sz="2000" dirty="0"/>
              <a:t>Faller vi i den motsatte grøften?</a:t>
            </a:r>
          </a:p>
          <a:p>
            <a:r>
              <a:rPr lang="nb-NO" sz="2000" dirty="0"/>
              <a:t>Foreldrenes rett til familieliv: For at samvær skal være meningsfylt for foreldrene, må det også være bra for barnet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08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339503"/>
            <a:ext cx="7859216" cy="864095"/>
          </a:xfrm>
        </p:spPr>
        <p:txBody>
          <a:bodyPr/>
          <a:lstStyle/>
          <a:p>
            <a:r>
              <a:rPr lang="nb-NO" sz="2800" dirty="0"/>
              <a:t>Adopsjon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059582"/>
            <a:ext cx="7859216" cy="367240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nb-NO" sz="2000" dirty="0"/>
              <a:t>Kan anvendes der gjenforeningsmålet kan oppgis, dvs. der             1) foreldrene er særlig uegnet, 2) fortsatt fosterhjemsplassering vil være skadelig for barnet, eller 3) barnet har vært betydelig tid i fosterhjem og trenger stabilitet </a:t>
            </a:r>
          </a:p>
          <a:p>
            <a:pPr>
              <a:lnSpc>
                <a:spcPct val="110000"/>
              </a:lnSpc>
            </a:pPr>
            <a:r>
              <a:rPr lang="nb-NO" sz="2000" dirty="0"/>
              <a:t>Det må ikke eksistere reelle fremtidsmuligheter for familiegjenforening, og det må isteden være til barnets beste å bli permanent plassert i en ny familie</a:t>
            </a:r>
          </a:p>
          <a:p>
            <a:pPr>
              <a:lnSpc>
                <a:spcPct val="110000"/>
              </a:lnSpc>
            </a:pPr>
            <a:r>
              <a:rPr lang="nb-NO" sz="2000" dirty="0"/>
              <a:t>BK art. 20 nevner adopsjon som en mulighet der foreldrene ikke kan gi barnet omsorg – for å sikre permanens</a:t>
            </a:r>
          </a:p>
          <a:p>
            <a:pPr>
              <a:lnSpc>
                <a:spcPct val="110000"/>
              </a:lnSpc>
            </a:pPr>
            <a:r>
              <a:rPr lang="nb-NO" sz="2000" dirty="0"/>
              <a:t>EMD har vært skeptisk til adopsjon i S.L. og senere dommer</a:t>
            </a:r>
          </a:p>
          <a:p>
            <a:pPr>
              <a:lnSpc>
                <a:spcPct val="110000"/>
              </a:lnSpc>
            </a:pPr>
            <a:r>
              <a:rPr lang="nb-NO" sz="2000" dirty="0"/>
              <a:t>Her ligger en spenning. Hvor går vi?</a:t>
            </a:r>
          </a:p>
          <a:p>
            <a:pPr>
              <a:lnSpc>
                <a:spcPct val="110000"/>
              </a:lnSpc>
            </a:pPr>
            <a:endParaRPr lang="nb-NO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684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61206"/>
            <a:ext cx="7696200" cy="857250"/>
          </a:xfrm>
        </p:spPr>
        <p:txBody>
          <a:bodyPr/>
          <a:lstStyle/>
          <a:p>
            <a:r>
              <a:rPr lang="nb-NO" sz="2800" dirty="0"/>
              <a:t>Betydningen av tidligere feil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131590"/>
            <a:ext cx="7696200" cy="3744416"/>
          </a:xfrm>
        </p:spPr>
        <p:txBody>
          <a:bodyPr>
            <a:noAutofit/>
          </a:bodyPr>
          <a:lstStyle/>
          <a:p>
            <a:r>
              <a:rPr lang="nb-NO" sz="2000" dirty="0"/>
              <a:t>EMD: Hvis myndighetene har oppgitt gjenforeningsmålet for tidlig og gitt for lite samvær, kan ikke manglende bånd føre til adopsjon</a:t>
            </a:r>
          </a:p>
          <a:p>
            <a:r>
              <a:rPr lang="nb-NO" sz="2000" dirty="0"/>
              <a:t>Antydet at tilbakeføring i så fall heller ikke kan nektes ut fra barnets tilknytning til fosterhjemmet </a:t>
            </a:r>
          </a:p>
          <a:p>
            <a:r>
              <a:rPr lang="nb-NO" sz="2000" dirty="0"/>
              <a:t>Myndighetenes feil skal altså gå utover barnet</a:t>
            </a:r>
          </a:p>
          <a:p>
            <a:r>
              <a:rPr lang="nb-NO" sz="2000" dirty="0"/>
              <a:t>HR har sagt nei til dette: retten må velge den løsningen som fremstår som den klart beste for barnet, se Grl. § 104, barnekonvensjonen art. 3</a:t>
            </a:r>
          </a:p>
          <a:p>
            <a:r>
              <a:rPr lang="nb-NO" sz="2000" dirty="0"/>
              <a:t>EMD har akseptert at norske domstoler har en annen rolle og må vurdere saken ut fra nåtiden (M.L.)</a:t>
            </a:r>
          </a:p>
          <a:p>
            <a:endParaRPr lang="nb-NO" sz="2000" dirty="0"/>
          </a:p>
          <a:p>
            <a:endParaRPr lang="nb-NO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F9A1-4DE5-0A45-B83C-18B0A47232C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1383"/>
      </p:ext>
    </p:extLst>
  </p:cSld>
  <p:clrMapOvr>
    <a:masterClrMapping/>
  </p:clrMapOvr>
</p:sld>
</file>

<file path=ppt/theme/theme1.xml><?xml version="1.0" encoding="utf-8"?>
<a:theme xmlns:a="http://schemas.openxmlformats.org/drawingml/2006/main" name="jus-ior-brostein-no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FC4A31F0-F0FF-45BA-A944-231AA2E9F391}" vid="{7B06739F-5EF1-42AA-ACD5-44ADAD206EA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5DAC477F6BE2489113B16B9377B1AF" ma:contentTypeVersion="13" ma:contentTypeDescription="Opprett et nytt dokument." ma:contentTypeScope="" ma:versionID="dcc487a6873938d4d1d12c63252ecb13">
  <xsd:schema xmlns:xsd="http://www.w3.org/2001/XMLSchema" xmlns:xs="http://www.w3.org/2001/XMLSchema" xmlns:p="http://schemas.microsoft.com/office/2006/metadata/properties" xmlns:ns2="3b1acc7e-acb6-4a80-a84c-18b364b4e521" xmlns:ns3="88ede661-74b9-43eb-9824-8e4159dc0e5a" targetNamespace="http://schemas.microsoft.com/office/2006/metadata/properties" ma:root="true" ma:fieldsID="0a300fbaf73440b8ae136327d6c31de4" ns2:_="" ns3:_="">
    <xsd:import namespace="3b1acc7e-acb6-4a80-a84c-18b364b4e521"/>
    <xsd:import namespace="88ede661-74b9-43eb-9824-8e4159dc0e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1acc7e-acb6-4a80-a84c-18b364b4e5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de661-74b9-43eb-9824-8e4159dc0e5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7266A28-C8D3-4705-BF0B-85DC554EBB23}"/>
</file>

<file path=customXml/itemProps2.xml><?xml version="1.0" encoding="utf-8"?>
<ds:datastoreItem xmlns:ds="http://schemas.openxmlformats.org/officeDocument/2006/customXml" ds:itemID="{D9AE0F6C-311E-459A-A6A4-1DBAC0EA26D4}"/>
</file>

<file path=customXml/itemProps3.xml><?xml version="1.0" encoding="utf-8"?>
<ds:datastoreItem xmlns:ds="http://schemas.openxmlformats.org/officeDocument/2006/customXml" ds:itemID="{F05FBD5A-BE7D-488E-BF3A-F1701D9201D1}"/>
</file>

<file path=docProps/app.xml><?xml version="1.0" encoding="utf-8"?>
<Properties xmlns="http://schemas.openxmlformats.org/officeDocument/2006/extended-properties" xmlns:vt="http://schemas.openxmlformats.org/officeDocument/2006/docPropsVTypes">
  <Template>16-9-ior-skygge-NO</Template>
  <TotalTime>13549</TotalTime>
  <Words>1529</Words>
  <Application>Microsoft Office PowerPoint</Application>
  <PresentationFormat>Skjermfremvisning (16:9)</PresentationFormat>
  <Paragraphs>147</Paragraphs>
  <Slides>15</Slides>
  <Notes>13</Notes>
  <HiddenSlides>0</HiddenSlides>
  <MMClips>0</MMClips>
  <ScaleCrop>false</ScaleCrop>
  <HeadingPairs>
    <vt:vector size="6" baseType="variant">
      <vt:variant>
        <vt:lpstr>Brukte skrifter</vt:lpstr>
      </vt:variant>
      <vt:variant>
        <vt:i4>1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17" baseType="lpstr">
      <vt:lpstr>Arial</vt:lpstr>
      <vt:lpstr>jus-ior-brostein-no</vt:lpstr>
      <vt:lpstr>Professor Kirsten Sandberg</vt:lpstr>
      <vt:lpstr>Oversikt </vt:lpstr>
      <vt:lpstr>Gjenforeningsmålet etter EMK art. 8</vt:lpstr>
      <vt:lpstr>Samværets omfang ifølge EMD</vt:lpstr>
      <vt:lpstr>Hvorfor krever EMD mer samvær i de norske sakene?</vt:lpstr>
      <vt:lpstr>Hvor går grensen for samvær?</vt:lpstr>
      <vt:lpstr>Hva gjør vi med samvær nå</vt:lpstr>
      <vt:lpstr>Adopsjon</vt:lpstr>
      <vt:lpstr>Betydningen av tidligere feil</vt:lpstr>
      <vt:lpstr>Barneorientert vs familieorientert tilnærming</vt:lpstr>
      <vt:lpstr>EMD forutsetter at barn og foreldre har sammenfallende interesser </vt:lpstr>
      <vt:lpstr>EMDs forhold til barnets beste</vt:lpstr>
      <vt:lpstr>Hva med Norges forhold til barnets beste?</vt:lpstr>
      <vt:lpstr>Barnet som rettighetshaver i EMD?</vt:lpstr>
      <vt:lpstr>Norges forhold til EMD-dommene – aksept eller protest?</vt:lpstr>
    </vt:vector>
  </TitlesOfParts>
  <Company>Universitetet i Oslo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Professor Kirsten Sandberg</dc:title>
  <dc:creator>Kirsten Sandberg</dc:creator>
  <cp:lastModifiedBy>Mai-Lin Isaksen</cp:lastModifiedBy>
  <cp:revision>130</cp:revision>
  <cp:lastPrinted>2020-10-06T09:34:23Z</cp:lastPrinted>
  <dcterms:created xsi:type="dcterms:W3CDTF">2020-09-17T13:36:26Z</dcterms:created>
  <dcterms:modified xsi:type="dcterms:W3CDTF">2021-12-17T14:00:13Z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0x0101004F5DAC477F6BE2489113B16B9377B1AF</vt:lpwstr>
  </property>
</Properties>
</file>