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308" r:id="rId2"/>
    <p:sldId id="297" r:id="rId3"/>
    <p:sldId id="343" r:id="rId4"/>
    <p:sldId id="344" r:id="rId5"/>
    <p:sldId id="348" r:id="rId6"/>
    <p:sldId id="377" r:id="rId7"/>
    <p:sldId id="340" r:id="rId8"/>
    <p:sldId id="352" r:id="rId9"/>
    <p:sldId id="345" r:id="rId10"/>
    <p:sldId id="354" r:id="rId11"/>
    <p:sldId id="346" r:id="rId12"/>
    <p:sldId id="359" r:id="rId13"/>
    <p:sldId id="347" r:id="rId14"/>
    <p:sldId id="366" r:id="rId15"/>
    <p:sldId id="367" r:id="rId16"/>
    <p:sldId id="360" r:id="rId17"/>
    <p:sldId id="376" r:id="rId18"/>
    <p:sldId id="369" r:id="rId19"/>
    <p:sldId id="374" r:id="rId20"/>
    <p:sldId id="269" r:id="rId21"/>
  </p:sldIdLst>
  <p:sldSz cx="12192000" cy="6858000"/>
  <p:notesSz cx="6797675" cy="992822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98F79E-0A06-8B4B-8371-14499C026874}">
          <p14:sldIdLst>
            <p14:sldId id="308"/>
            <p14:sldId id="297"/>
            <p14:sldId id="343"/>
            <p14:sldId id="344"/>
            <p14:sldId id="348"/>
            <p14:sldId id="377"/>
            <p14:sldId id="340"/>
            <p14:sldId id="352"/>
            <p14:sldId id="345"/>
            <p14:sldId id="354"/>
            <p14:sldId id="346"/>
            <p14:sldId id="359"/>
            <p14:sldId id="347"/>
            <p14:sldId id="366"/>
            <p14:sldId id="367"/>
            <p14:sldId id="360"/>
            <p14:sldId id="376"/>
            <p14:sldId id="369"/>
            <p14:sldId id="374"/>
            <p14:sldId id="269"/>
          </p14:sldIdLst>
        </p14:section>
        <p14:section name="Untitled Section" id="{3F865743-9931-364E-AA94-D0E52157490D}">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mee Eilertsen" initials="AE" lastIdx="1" clrIdx="0">
    <p:extLst>
      <p:ext uri="{19B8F6BF-5375-455C-9EA6-DF929625EA0E}">
        <p15:presenceInfo xmlns:p15="http://schemas.microsoft.com/office/powerpoint/2012/main" userId="S::aimee.eilertsen@fylkesnemnda.no::7c43fb12-38c7-48b1-a4fa-5e09afc729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ED6"/>
    <a:srgbClr val="4E6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9" autoAdjust="0"/>
    <p:restoredTop sz="78026" autoAdjust="0"/>
  </p:normalViewPr>
  <p:slideViewPr>
    <p:cSldViewPr snapToGrid="0" snapToObjects="1">
      <p:cViewPr varScale="1">
        <p:scale>
          <a:sx n="98" d="100"/>
          <a:sy n="98" d="100"/>
        </p:scale>
        <p:origin x="1104"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84"/>
    </p:cViewPr>
  </p:sorterViewPr>
  <p:notesViewPr>
    <p:cSldViewPr snapToGrid="0" snapToObjects="1">
      <p:cViewPr varScale="1">
        <p:scale>
          <a:sx n="84" d="100"/>
          <a:sy n="84" d="100"/>
        </p:scale>
        <p:origin x="-3504" y="-10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1"/>
            <a:ext cx="2945659" cy="498135"/>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sz="quarter" idx="1"/>
          </p:nvPr>
        </p:nvSpPr>
        <p:spPr>
          <a:xfrm>
            <a:off x="3850444" y="1"/>
            <a:ext cx="2945659" cy="498135"/>
          </a:xfrm>
          <a:prstGeom prst="rect">
            <a:avLst/>
          </a:prstGeom>
        </p:spPr>
        <p:txBody>
          <a:bodyPr vert="horz" lIns="91440" tIns="45720" rIns="91440" bIns="45720" rtlCol="0"/>
          <a:lstStyle>
            <a:lvl1pPr algn="r">
              <a:defRPr sz="1200"/>
            </a:lvl1pPr>
          </a:lstStyle>
          <a:p>
            <a:fld id="{6B288EFF-FE36-47A3-B804-7255D3D93D98}" type="datetime1">
              <a:rPr lang="nb-NO" smtClean="0"/>
              <a:t>17.12.2021</a:t>
            </a:fld>
            <a:endParaRPr lang="nb-NO" dirty="0"/>
          </a:p>
        </p:txBody>
      </p:sp>
      <p:sp>
        <p:nvSpPr>
          <p:cNvPr id="4" name="Plassholder for bunntekst 3"/>
          <p:cNvSpPr>
            <a:spLocks noGrp="1"/>
          </p:cNvSpPr>
          <p:nvPr>
            <p:ph type="ftr" sz="quarter" idx="2"/>
          </p:nvPr>
        </p:nvSpPr>
        <p:spPr>
          <a:xfrm>
            <a:off x="1" y="9430091"/>
            <a:ext cx="2945659" cy="498134"/>
          </a:xfrm>
          <a:prstGeom prst="rect">
            <a:avLst/>
          </a:prstGeom>
        </p:spPr>
        <p:txBody>
          <a:bodyPr vert="horz" lIns="91440" tIns="45720" rIns="91440" bIns="45720" rtlCol="0" anchor="b"/>
          <a:lstStyle>
            <a:lvl1pPr algn="l">
              <a:defRPr sz="1200"/>
            </a:lvl1pPr>
          </a:lstStyle>
          <a:p>
            <a:endParaRPr lang="nb-NO" dirty="0"/>
          </a:p>
        </p:txBody>
      </p:sp>
      <p:sp>
        <p:nvSpPr>
          <p:cNvPr id="5" name="Plassholder for lysbildenummer 4"/>
          <p:cNvSpPr>
            <a:spLocks noGrp="1"/>
          </p:cNvSpPr>
          <p:nvPr>
            <p:ph type="sldNum" sz="quarter" idx="3"/>
          </p:nvPr>
        </p:nvSpPr>
        <p:spPr>
          <a:xfrm>
            <a:off x="3850444" y="9430091"/>
            <a:ext cx="2945659" cy="498134"/>
          </a:xfrm>
          <a:prstGeom prst="rect">
            <a:avLst/>
          </a:prstGeom>
        </p:spPr>
        <p:txBody>
          <a:bodyPr vert="horz" lIns="91440" tIns="45720" rIns="91440" bIns="45720" rtlCol="0" anchor="b"/>
          <a:lstStyle>
            <a:lvl1pPr algn="r">
              <a:defRPr sz="1200"/>
            </a:lvl1pPr>
          </a:lstStyle>
          <a:p>
            <a:fld id="{92E10179-800A-485D-AE2C-D1FE5786720C}" type="slidenum">
              <a:rPr lang="nb-NO" smtClean="0"/>
              <a:t>‹#›</a:t>
            </a:fld>
            <a:endParaRPr lang="nb-NO" dirty="0"/>
          </a:p>
        </p:txBody>
      </p:sp>
    </p:spTree>
    <p:extLst>
      <p:ext uri="{BB962C8B-B14F-4D97-AF65-F5344CB8AC3E}">
        <p14:creationId xmlns:p14="http://schemas.microsoft.com/office/powerpoint/2010/main" val="385231744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4" y="0"/>
            <a:ext cx="2945659" cy="496412"/>
          </a:xfrm>
          <a:prstGeom prst="rect">
            <a:avLst/>
          </a:prstGeom>
        </p:spPr>
        <p:txBody>
          <a:bodyPr vert="horz" lIns="91440" tIns="45720" rIns="91440" bIns="45720" rtlCol="0"/>
          <a:lstStyle>
            <a:lvl1pPr algn="r">
              <a:defRPr sz="1200"/>
            </a:lvl1pPr>
          </a:lstStyle>
          <a:p>
            <a:fld id="{51DEB084-55B7-41EC-9282-B7B09832E202}" type="datetime1">
              <a:rPr lang="nb-NO" smtClean="0"/>
              <a:t>17.12.2021</a:t>
            </a:fld>
            <a:endParaRPr lang="en-US" dirty="0"/>
          </a:p>
        </p:txBody>
      </p:sp>
      <p:sp>
        <p:nvSpPr>
          <p:cNvPr id="4" name="Slide Image Placeholder 3"/>
          <p:cNvSpPr>
            <a:spLocks noGrp="1" noRot="1" noChangeAspect="1"/>
          </p:cNvSpPr>
          <p:nvPr>
            <p:ph type="sldImg" idx="2"/>
          </p:nvPr>
        </p:nvSpPr>
        <p:spPr>
          <a:xfrm>
            <a:off x="92075" y="746125"/>
            <a:ext cx="6613525" cy="3721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908"/>
            <a:ext cx="5438140" cy="4467702"/>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6" name="Footer Placeholder 5"/>
          <p:cNvSpPr>
            <a:spLocks noGrp="1"/>
          </p:cNvSpPr>
          <p:nvPr>
            <p:ph type="ftr" sz="quarter" idx="4"/>
          </p:nvPr>
        </p:nvSpPr>
        <p:spPr>
          <a:xfrm>
            <a:off x="1" y="9430091"/>
            <a:ext cx="2945659" cy="4964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30091"/>
            <a:ext cx="2945659" cy="496412"/>
          </a:xfrm>
          <a:prstGeom prst="rect">
            <a:avLst/>
          </a:prstGeom>
        </p:spPr>
        <p:txBody>
          <a:bodyPr vert="horz" lIns="91440" tIns="45720" rIns="91440" bIns="45720" rtlCol="0" anchor="b"/>
          <a:lstStyle>
            <a:lvl1pPr algn="r">
              <a:defRPr sz="1200"/>
            </a:lvl1pPr>
          </a:lstStyle>
          <a:p>
            <a:fld id="{38A58864-7B65-1541-817A-DA182D6D73C4}" type="slidenum">
              <a:rPr lang="en-US" smtClean="0"/>
              <a:t>‹#›</a:t>
            </a:fld>
            <a:endParaRPr lang="en-US" dirty="0"/>
          </a:p>
        </p:txBody>
      </p:sp>
    </p:spTree>
    <p:extLst>
      <p:ext uri="{BB962C8B-B14F-4D97-AF65-F5344CB8AC3E}">
        <p14:creationId xmlns:p14="http://schemas.microsoft.com/office/powerpoint/2010/main" val="403126597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6435CE6D-54B5-48CF-9A3C-5A8BB4E6DD46}"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a:t>
            </a:fld>
            <a:endParaRPr lang="en-US" dirty="0"/>
          </a:p>
        </p:txBody>
      </p:sp>
    </p:spTree>
    <p:extLst>
      <p:ext uri="{BB962C8B-B14F-4D97-AF65-F5344CB8AC3E}">
        <p14:creationId xmlns:p14="http://schemas.microsoft.com/office/powerpoint/2010/main" val="1929993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23CD2AEF-84D1-4618-972A-FA2EB889377E}"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10</a:t>
            </a:fld>
            <a:endParaRPr lang="en-US" dirty="0"/>
          </a:p>
        </p:txBody>
      </p:sp>
    </p:spTree>
    <p:extLst>
      <p:ext uri="{BB962C8B-B14F-4D97-AF65-F5344CB8AC3E}">
        <p14:creationId xmlns:p14="http://schemas.microsoft.com/office/powerpoint/2010/main" val="122122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DB44288B-73B4-4EA3-A0B5-8D9BEE92C089}"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11</a:t>
            </a:fld>
            <a:endParaRPr lang="en-US" dirty="0"/>
          </a:p>
        </p:txBody>
      </p:sp>
    </p:spTree>
    <p:extLst>
      <p:ext uri="{BB962C8B-B14F-4D97-AF65-F5344CB8AC3E}">
        <p14:creationId xmlns:p14="http://schemas.microsoft.com/office/powerpoint/2010/main" val="920548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5ABEBF36-0B0C-4F70-8BF9-F589EFF82269}"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12</a:t>
            </a:fld>
            <a:endParaRPr lang="en-US" dirty="0"/>
          </a:p>
        </p:txBody>
      </p:sp>
    </p:spTree>
    <p:extLst>
      <p:ext uri="{BB962C8B-B14F-4D97-AF65-F5344CB8AC3E}">
        <p14:creationId xmlns:p14="http://schemas.microsoft.com/office/powerpoint/2010/main" val="986175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Barnets beste er helt sentralt og kan begrunne inngrep i familieliv ette EMK artikkel 8</a:t>
            </a:r>
          </a:p>
          <a:p>
            <a:r>
              <a:rPr lang="nb-NO" dirty="0"/>
              <a:t>•   Barnekonvensjonen, eller FNs konvensjon om barns rettigheter, gir barn rett til å bli hørt og til å kunne gi uttrykk for sin mening i alle forhold som vedrører barnet</a:t>
            </a:r>
          </a:p>
          <a:p>
            <a:pPr marL="171450" indent="-171450">
              <a:buFont typeface="Arial" panose="020B0604020202020204" pitchFamily="34" charset="0"/>
              <a:buChar char="•"/>
            </a:pPr>
            <a:r>
              <a:rPr lang="nb-NO" dirty="0"/>
              <a:t>Viktig å få barnets syn i sakene og at deres syn tas inn i sakene</a:t>
            </a:r>
          </a:p>
          <a:p>
            <a:r>
              <a:rPr lang="nb-NO" dirty="0"/>
              <a:t>•   Vi øver på å bli gode på å snakke med barna</a:t>
            </a:r>
          </a:p>
          <a:p>
            <a:pPr marL="0" indent="0">
              <a:buFontTx/>
              <a:buNone/>
            </a:pPr>
            <a:endParaRPr lang="nb-NO" dirty="0"/>
          </a:p>
          <a:p>
            <a:endParaRPr lang="nb-NO" dirty="0"/>
          </a:p>
        </p:txBody>
      </p:sp>
      <p:sp>
        <p:nvSpPr>
          <p:cNvPr id="4" name="Plassholder for dato 3"/>
          <p:cNvSpPr>
            <a:spLocks noGrp="1"/>
          </p:cNvSpPr>
          <p:nvPr>
            <p:ph type="dt" idx="1"/>
          </p:nvPr>
        </p:nvSpPr>
        <p:spPr/>
        <p:txBody>
          <a:bodyPr/>
          <a:lstStyle/>
          <a:p>
            <a:fld id="{94B5CCDF-601D-4439-86C2-F7999EF68FD1}"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13</a:t>
            </a:fld>
            <a:endParaRPr lang="en-US" dirty="0"/>
          </a:p>
        </p:txBody>
      </p:sp>
    </p:spTree>
    <p:extLst>
      <p:ext uri="{BB962C8B-B14F-4D97-AF65-F5344CB8AC3E}">
        <p14:creationId xmlns:p14="http://schemas.microsoft.com/office/powerpoint/2010/main" val="408061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Positive </a:t>
            </a:r>
            <a:r>
              <a:rPr lang="en-US" sz="1200" dirty="0" err="1"/>
              <a:t>bevegelser</a:t>
            </a:r>
            <a:r>
              <a:rPr lang="en-US" sz="1200" dirty="0"/>
              <a:t> </a:t>
            </a:r>
            <a:r>
              <a:rPr lang="en-US" sz="1200" dirty="0" err="1"/>
              <a:t>i</a:t>
            </a:r>
            <a:r>
              <a:rPr lang="en-US" sz="1200" dirty="0"/>
              <a:t> </a:t>
            </a:r>
            <a:r>
              <a:rPr lang="en-US" sz="1200" dirty="0" err="1"/>
              <a:t>sektoren</a:t>
            </a:r>
            <a:r>
              <a:rPr lang="en-US" sz="1200" dirty="0"/>
              <a:t> </a:t>
            </a:r>
            <a:r>
              <a:rPr lang="en-US" sz="1200" dirty="0" err="1"/>
              <a:t>og</a:t>
            </a:r>
            <a:r>
              <a:rPr lang="en-US" sz="1200" dirty="0"/>
              <a:t> Fylkesnemndene </a:t>
            </a:r>
            <a:r>
              <a:rPr lang="en-US" sz="1200" dirty="0" err="1"/>
              <a:t>som</a:t>
            </a:r>
            <a:r>
              <a:rPr lang="en-US" sz="1200" dirty="0"/>
              <a:t> </a:t>
            </a:r>
            <a:r>
              <a:rPr lang="en-US" sz="1200" dirty="0" err="1"/>
              <a:t>viser</a:t>
            </a:r>
            <a:r>
              <a:rPr lang="en-US" sz="1200" dirty="0"/>
              <a:t> </a:t>
            </a:r>
            <a:r>
              <a:rPr lang="en-US" sz="1200" dirty="0" err="1"/>
              <a:t>vårt</a:t>
            </a:r>
            <a:r>
              <a:rPr lang="en-US" sz="1200" dirty="0"/>
              <a:t> </a:t>
            </a:r>
            <a:r>
              <a:rPr lang="en-US" sz="1200" dirty="0" err="1"/>
              <a:t>engasjement</a:t>
            </a:r>
            <a:r>
              <a:rPr lang="en-US" sz="1200" dirty="0"/>
              <a:t> </a:t>
            </a:r>
            <a:r>
              <a:rPr lang="en-US" sz="1200" dirty="0" err="1"/>
              <a:t>og</a:t>
            </a:r>
            <a:r>
              <a:rPr lang="en-US" sz="1200" dirty="0"/>
              <a:t> </a:t>
            </a:r>
            <a:r>
              <a:rPr lang="en-US" sz="1200" dirty="0" err="1"/>
              <a:t>endringsvillighet</a:t>
            </a:r>
            <a:endParaRPr lang="en-US" sz="1200" dirty="0"/>
          </a:p>
          <a:p>
            <a:endParaRPr lang="nb-NO" dirty="0"/>
          </a:p>
        </p:txBody>
      </p:sp>
      <p:sp>
        <p:nvSpPr>
          <p:cNvPr id="4" name="Plassholder for dato 3"/>
          <p:cNvSpPr>
            <a:spLocks noGrp="1"/>
          </p:cNvSpPr>
          <p:nvPr>
            <p:ph type="dt" idx="1"/>
          </p:nvPr>
        </p:nvSpPr>
        <p:spPr/>
        <p:txBody>
          <a:bodyPr/>
          <a:lstStyle/>
          <a:p>
            <a:fld id="{7EBB443C-7B55-4F05-B1B9-004EB59BBD4B}"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14</a:t>
            </a:fld>
            <a:endParaRPr lang="en-US" dirty="0"/>
          </a:p>
        </p:txBody>
      </p:sp>
    </p:spTree>
    <p:extLst>
      <p:ext uri="{BB962C8B-B14F-4D97-AF65-F5344CB8AC3E}">
        <p14:creationId xmlns:p14="http://schemas.microsoft.com/office/powerpoint/2010/main" val="368557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fld id="{23AAF895-DF98-4383-A55D-1C1495E0BF44}"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15</a:t>
            </a:fld>
            <a:endParaRPr lang="en-US" dirty="0"/>
          </a:p>
        </p:txBody>
      </p:sp>
    </p:spTree>
    <p:extLst>
      <p:ext uri="{BB962C8B-B14F-4D97-AF65-F5344CB8AC3E}">
        <p14:creationId xmlns:p14="http://schemas.microsoft.com/office/powerpoint/2010/main" val="2784359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fld id="{F957953E-77E6-48F8-9424-844FCDB1EA47}"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16</a:t>
            </a:fld>
            <a:endParaRPr lang="en-US" dirty="0"/>
          </a:p>
        </p:txBody>
      </p:sp>
    </p:spTree>
    <p:extLst>
      <p:ext uri="{BB962C8B-B14F-4D97-AF65-F5344CB8AC3E}">
        <p14:creationId xmlns:p14="http://schemas.microsoft.com/office/powerpoint/2010/main" val="358499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Reflektere</a:t>
            </a:r>
          </a:p>
        </p:txBody>
      </p:sp>
      <p:sp>
        <p:nvSpPr>
          <p:cNvPr id="4" name="Plassholder for dato 3"/>
          <p:cNvSpPr>
            <a:spLocks noGrp="1"/>
          </p:cNvSpPr>
          <p:nvPr>
            <p:ph type="dt" idx="1"/>
          </p:nvPr>
        </p:nvSpPr>
        <p:spPr/>
        <p:txBody>
          <a:bodyPr/>
          <a:lstStyle/>
          <a:p>
            <a:fld id="{50D6980B-7D5B-4EC9-B401-E4D2F1F6538E}"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17</a:t>
            </a:fld>
            <a:endParaRPr lang="en-US" dirty="0"/>
          </a:p>
        </p:txBody>
      </p:sp>
    </p:spTree>
    <p:extLst>
      <p:ext uri="{BB962C8B-B14F-4D97-AF65-F5344CB8AC3E}">
        <p14:creationId xmlns:p14="http://schemas.microsoft.com/office/powerpoint/2010/main" val="338350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AD25FD6D-F5F3-412D-B87F-BE31E1D0ADAB}"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18</a:t>
            </a:fld>
            <a:endParaRPr lang="en-US" dirty="0"/>
          </a:p>
        </p:txBody>
      </p:sp>
    </p:spTree>
    <p:extLst>
      <p:ext uri="{BB962C8B-B14F-4D97-AF65-F5344CB8AC3E}">
        <p14:creationId xmlns:p14="http://schemas.microsoft.com/office/powerpoint/2010/main" val="94006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4D5AFF99-1D56-4008-85C3-56EF5351A51A}"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19</a:t>
            </a:fld>
            <a:endParaRPr lang="en-US" dirty="0"/>
          </a:p>
        </p:txBody>
      </p:sp>
    </p:spTree>
    <p:extLst>
      <p:ext uri="{BB962C8B-B14F-4D97-AF65-F5344CB8AC3E}">
        <p14:creationId xmlns:p14="http://schemas.microsoft.com/office/powerpoint/2010/main" val="398965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4E764E4D-69B6-4C99-9889-BCEE44844311}"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2</a:t>
            </a:fld>
            <a:endParaRPr lang="en-US" dirty="0"/>
          </a:p>
        </p:txBody>
      </p:sp>
    </p:spTree>
    <p:extLst>
      <p:ext uri="{BB962C8B-B14F-4D97-AF65-F5344CB8AC3E}">
        <p14:creationId xmlns:p14="http://schemas.microsoft.com/office/powerpoint/2010/main" val="2188685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fld id="{91AB4962-B037-4320-8E4E-EF2299F0376A}"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20</a:t>
            </a:fld>
            <a:endParaRPr lang="en-US" dirty="0"/>
          </a:p>
        </p:txBody>
      </p:sp>
    </p:spTree>
    <p:extLst>
      <p:ext uri="{BB962C8B-B14F-4D97-AF65-F5344CB8AC3E}">
        <p14:creationId xmlns:p14="http://schemas.microsoft.com/office/powerpoint/2010/main" val="56732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93224A46-FAE7-471F-9808-5933C70962B3}"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3</a:t>
            </a:fld>
            <a:endParaRPr lang="en-US" dirty="0"/>
          </a:p>
        </p:txBody>
      </p:sp>
    </p:spTree>
    <p:extLst>
      <p:ext uri="{BB962C8B-B14F-4D97-AF65-F5344CB8AC3E}">
        <p14:creationId xmlns:p14="http://schemas.microsoft.com/office/powerpoint/2010/main" val="407710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fld id="{B5282846-A6EF-4043-B53D-CB661DD059EE}"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4</a:t>
            </a:fld>
            <a:endParaRPr lang="en-US" dirty="0"/>
          </a:p>
        </p:txBody>
      </p:sp>
    </p:spTree>
    <p:extLst>
      <p:ext uri="{BB962C8B-B14F-4D97-AF65-F5344CB8AC3E}">
        <p14:creationId xmlns:p14="http://schemas.microsoft.com/office/powerpoint/2010/main" val="1956421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0407B01E-1E48-41BA-A058-AD30965D1E63}"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5</a:t>
            </a:fld>
            <a:endParaRPr lang="en-US" dirty="0"/>
          </a:p>
        </p:txBody>
      </p:sp>
    </p:spTree>
    <p:extLst>
      <p:ext uri="{BB962C8B-B14F-4D97-AF65-F5344CB8AC3E}">
        <p14:creationId xmlns:p14="http://schemas.microsoft.com/office/powerpoint/2010/main" val="859058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Gjeldende barnevernlov: Saksbehandling i fylkesnemndene skal være betryggende, rask og tillitsskapende.</a:t>
            </a:r>
          </a:p>
          <a:p>
            <a:endParaRPr lang="nb-NO" dirty="0"/>
          </a:p>
          <a:p>
            <a:r>
              <a:rPr lang="nb-NO" dirty="0"/>
              <a:t>Ny barnevernlov: Saksbehandlingen skal være rettferdig, forsvarlig, rask, effektiv og tillitsskapende.</a:t>
            </a:r>
          </a:p>
          <a:p>
            <a:endParaRPr lang="nb-NO" dirty="0"/>
          </a:p>
        </p:txBody>
      </p:sp>
      <p:sp>
        <p:nvSpPr>
          <p:cNvPr id="4" name="Plassholder for dato 3"/>
          <p:cNvSpPr>
            <a:spLocks noGrp="1"/>
          </p:cNvSpPr>
          <p:nvPr>
            <p:ph type="dt" idx="1"/>
          </p:nvPr>
        </p:nvSpPr>
        <p:spPr/>
        <p:txBody>
          <a:bodyPr/>
          <a:lstStyle/>
          <a:p>
            <a:fld id="{09D8671F-3E66-4827-B0C7-1D7CDBD01A58}"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6</a:t>
            </a:fld>
            <a:endParaRPr lang="en-US" dirty="0"/>
          </a:p>
        </p:txBody>
      </p:sp>
    </p:spTree>
    <p:extLst>
      <p:ext uri="{BB962C8B-B14F-4D97-AF65-F5344CB8AC3E}">
        <p14:creationId xmlns:p14="http://schemas.microsoft.com/office/powerpoint/2010/main" val="207846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1342E-CD63-419D-8EE2-566D33630941}" type="datetime1">
              <a:rPr kumimoji="0" lang="nb-NO" sz="1200" b="0" i="0" u="none" strike="noStrike" kern="1200" cap="none" spc="0" normalizeH="0" baseline="0" noProof="0" smtClean="0">
                <a:ln>
                  <a:noFill/>
                </a:ln>
                <a:solidFill>
                  <a:prstClr val="black"/>
                </a:solidFill>
                <a:effectLst/>
                <a:uLnTx/>
                <a:uFillTx/>
                <a:latin typeface="Calibri"/>
                <a:ea typeface="+mn-ea"/>
                <a:cs typeface="+mn-cs"/>
              </a:rPr>
              <a:t>17.12.2021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Plassholder for bunn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Plassholder for lysbilde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58864-7B65-1541-817A-DA182D6D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349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fld id="{7B350028-1E88-4C94-A03E-3C7CBE0DCBE2}"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8</a:t>
            </a:fld>
            <a:endParaRPr lang="en-US" dirty="0"/>
          </a:p>
        </p:txBody>
      </p:sp>
    </p:spTree>
    <p:extLst>
      <p:ext uri="{BB962C8B-B14F-4D97-AF65-F5344CB8AC3E}">
        <p14:creationId xmlns:p14="http://schemas.microsoft.com/office/powerpoint/2010/main" val="279035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chemeClr val="tx1"/>
                </a:solidFill>
              </a:rPr>
              <a:t>• EMK artikkel 8 sikrer retten til familieliv. Alle barnevernstiltak skal gjennomføres med en målsetting om at foreldre og barn skal kunne gjenforenes så snart som mulig. Kritikken mot Norge har ikke handlet om </a:t>
            </a:r>
            <a:r>
              <a:rPr lang="nb-NO" b="0" i="0" u="none" dirty="0">
                <a:solidFill>
                  <a:schemeClr val="tx1"/>
                </a:solidFill>
              </a:rPr>
              <a:t>selve omsorgsovertakelsen.</a:t>
            </a:r>
          </a:p>
          <a:p>
            <a:r>
              <a:rPr lang="nb-NO" dirty="0">
                <a:solidFill>
                  <a:schemeClr val="tx1"/>
                </a:solidFill>
              </a:rPr>
              <a:t>• Norske myndigheter kritiseres av EMD for at man for fort har oppgitt gjenforeningsmålsettingen. Det har vært utmålt for få samvær og EMD sier at det kan være en faktor som vanskeliggjør tilbakeføring. Vi er også kritisert for at vi ikke har hatt tilstrekkelig oppdatert beslutningsgrunnlag. </a:t>
            </a:r>
          </a:p>
          <a:p>
            <a:endParaRPr lang="nb-NO" dirty="0">
              <a:solidFill>
                <a:schemeClr val="tx1"/>
              </a:solidFill>
            </a:endParaRPr>
          </a:p>
          <a:p>
            <a:pPr marL="171450" indent="-171450">
              <a:buFont typeface="Arial" panose="020B0604020202020204" pitchFamily="34" charset="0"/>
              <a:buChar char="•"/>
            </a:pPr>
            <a:r>
              <a:rPr lang="nb-NO" dirty="0">
                <a:solidFill>
                  <a:schemeClr val="tx1"/>
                </a:solidFill>
              </a:rPr>
              <a:t>Beslutningsgrunnlaget må være tilstrekkelig, bredt og oppdatert.</a:t>
            </a:r>
          </a:p>
          <a:p>
            <a:endParaRPr lang="nb-NO" dirty="0"/>
          </a:p>
          <a:p>
            <a:r>
              <a:rPr lang="nb-NO" dirty="0"/>
              <a:t>• Samvær må fastsettes konkret i hver sak. Ved vurderingen skal barnets beste være det overordnede hensyn. Som utgangspunkt er det barnets beste å bo sammen med sine foreldre. Målsettingen med samværene må derfor være å tilrettelegge for gjenforening.</a:t>
            </a:r>
          </a:p>
          <a:p>
            <a:r>
              <a:rPr lang="nb-NO" dirty="0"/>
              <a:t>• Myndighetene kan ikke fastsette et samvær som utsetter barnet for urimelig belastning – «</a:t>
            </a:r>
            <a:r>
              <a:rPr lang="nb-NO" dirty="0" err="1"/>
              <a:t>undue</a:t>
            </a:r>
            <a:r>
              <a:rPr lang="nb-NO" dirty="0"/>
              <a:t> </a:t>
            </a:r>
            <a:r>
              <a:rPr lang="nb-NO" dirty="0" err="1"/>
              <a:t>hardship</a:t>
            </a:r>
            <a:r>
              <a:rPr lang="nb-NO" dirty="0"/>
              <a:t>».</a:t>
            </a:r>
          </a:p>
          <a:p>
            <a:endParaRPr lang="nb-NO" dirty="0"/>
          </a:p>
          <a:p>
            <a:endParaRPr lang="nb-NO" dirty="0"/>
          </a:p>
        </p:txBody>
      </p:sp>
      <p:sp>
        <p:nvSpPr>
          <p:cNvPr id="4" name="Plassholder for dato 3"/>
          <p:cNvSpPr>
            <a:spLocks noGrp="1"/>
          </p:cNvSpPr>
          <p:nvPr>
            <p:ph type="dt" idx="1"/>
          </p:nvPr>
        </p:nvSpPr>
        <p:spPr/>
        <p:txBody>
          <a:bodyPr/>
          <a:lstStyle/>
          <a:p>
            <a:fld id="{92245AF0-4756-40C3-B34B-972DC9EC18D9}" type="datetime1">
              <a:rPr lang="nb-NO" smtClean="0"/>
              <a:t>17.12.2021</a:t>
            </a:fld>
            <a:endParaRPr lang="en-US" dirty="0"/>
          </a:p>
        </p:txBody>
      </p:sp>
      <p:sp>
        <p:nvSpPr>
          <p:cNvPr id="5" name="Plassholder for bunntekst 4"/>
          <p:cNvSpPr>
            <a:spLocks noGrp="1"/>
          </p:cNvSpPr>
          <p:nvPr>
            <p:ph type="ftr" sz="quarter" idx="4"/>
          </p:nvPr>
        </p:nvSpPr>
        <p:spPr/>
        <p:txBody>
          <a:bodyPr/>
          <a:lstStyle/>
          <a:p>
            <a:endParaRPr lang="en-US" dirty="0"/>
          </a:p>
        </p:txBody>
      </p:sp>
      <p:sp>
        <p:nvSpPr>
          <p:cNvPr id="6" name="Plassholder for lysbildenummer 5"/>
          <p:cNvSpPr>
            <a:spLocks noGrp="1"/>
          </p:cNvSpPr>
          <p:nvPr>
            <p:ph type="sldNum" sz="quarter" idx="5"/>
          </p:nvPr>
        </p:nvSpPr>
        <p:spPr/>
        <p:txBody>
          <a:bodyPr/>
          <a:lstStyle/>
          <a:p>
            <a:fld id="{38A58864-7B65-1541-817A-DA182D6D73C4}" type="slidenum">
              <a:rPr lang="en-US" smtClean="0"/>
              <a:t>9</a:t>
            </a:fld>
            <a:endParaRPr lang="en-US" dirty="0"/>
          </a:p>
        </p:txBody>
      </p:sp>
    </p:spTree>
    <p:extLst>
      <p:ext uri="{BB962C8B-B14F-4D97-AF65-F5344CB8AC3E}">
        <p14:creationId xmlns:p14="http://schemas.microsoft.com/office/powerpoint/2010/main" val="1347839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Users/barbrohelset/Dropbox%20(Neolab)/Fylkesnemndene/Utvikling/Original/PPT_mal/trekant-01.png"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localhost/Users/barbrohelset/Dropbox%20(Neolab)/Fylkesnemndene/Utvikling/Original/PPT_mal/trekant-01.png"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Users/barbrohelset/Dropbox%20(Neolab)/Fylkesnemndene/Utvikling/Original/PPT_mal/trekant-01.png"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6" name="Picture 5" descr="FNBS_BAKGRUNN_sirkel_lite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2336" y="790933"/>
            <a:ext cx="11604917" cy="5734384"/>
          </a:xfrm>
          <a:prstGeom prst="rect">
            <a:avLst/>
          </a:prstGeom>
        </p:spPr>
      </p:pic>
      <p:sp>
        <p:nvSpPr>
          <p:cNvPr id="7" name="Rectangle 6"/>
          <p:cNvSpPr/>
          <p:nvPr userDrawn="1"/>
        </p:nvSpPr>
        <p:spPr>
          <a:xfrm>
            <a:off x="1332557" y="1949845"/>
            <a:ext cx="9551480" cy="351508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457763" y="2075066"/>
            <a:ext cx="9292124" cy="3264660"/>
          </a:xfrm>
          <a:prstGeom prst="rect">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6026093" y="5339677"/>
            <a:ext cx="160980" cy="791503"/>
            <a:chOff x="5911544" y="5339677"/>
            <a:chExt cx="160980" cy="791503"/>
          </a:xfrm>
        </p:grpSpPr>
        <p:cxnSp>
          <p:nvCxnSpPr>
            <p:cNvPr id="15" name="Straight Connector 14"/>
            <p:cNvCxnSpPr>
              <a:stCxn id="16" idx="0"/>
              <a:endCxn id="19" idx="0"/>
            </p:cNvCxnSpPr>
            <p:nvPr userDrawn="1"/>
          </p:nvCxnSpPr>
          <p:spPr>
            <a:xfrm>
              <a:off x="5992034" y="5478453"/>
              <a:ext cx="0" cy="491747"/>
            </a:xfrm>
            <a:prstGeom prst="line">
              <a:avLst/>
            </a:prstGeom>
            <a:ln>
              <a:solidFill>
                <a:srgbClr val="44546A"/>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5911544" y="5339677"/>
              <a:ext cx="160980" cy="138776"/>
            </a:xfrm>
            <a:prstGeom prst="triangle">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5911544" y="5970200"/>
              <a:ext cx="160980" cy="160980"/>
            </a:xfrm>
            <a:prstGeom prst="ellipse">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tel 1"/>
          <p:cNvSpPr>
            <a:spLocks noGrp="1"/>
          </p:cNvSpPr>
          <p:nvPr>
            <p:ph type="ctrTitle"/>
          </p:nvPr>
        </p:nvSpPr>
        <p:spPr>
          <a:xfrm>
            <a:off x="1998938" y="2575943"/>
            <a:ext cx="8215291" cy="934020"/>
          </a:xfrm>
          <a:prstGeom prst="rect">
            <a:avLst/>
          </a:prstGeom>
        </p:spPr>
        <p:txBody>
          <a:bodyPr anchor="b"/>
          <a:lstStyle>
            <a:lvl1pPr algn="ctr">
              <a:defRPr sz="3400">
                <a:solidFill>
                  <a:srgbClr val="44546A"/>
                </a:solidFill>
              </a:defRPr>
            </a:lvl1pPr>
          </a:lstStyle>
          <a:p>
            <a:r>
              <a:rPr lang="nb-NO" dirty="0"/>
              <a:t>Klikk for å redigere tittelstil</a:t>
            </a:r>
          </a:p>
        </p:txBody>
      </p:sp>
      <p:sp>
        <p:nvSpPr>
          <p:cNvPr id="3" name="Undertittel 2"/>
          <p:cNvSpPr>
            <a:spLocks noGrp="1"/>
          </p:cNvSpPr>
          <p:nvPr>
            <p:ph type="subTitle" idx="1" hasCustomPrompt="1"/>
          </p:nvPr>
        </p:nvSpPr>
        <p:spPr>
          <a:xfrm>
            <a:off x="1534583" y="4168018"/>
            <a:ext cx="9144000" cy="1089782"/>
          </a:xfrm>
          <a:prstGeom prst="rect">
            <a:avLst/>
          </a:prstGeom>
        </p:spPr>
        <p:txBody>
          <a:bodyPr/>
          <a:lstStyle>
            <a:lvl1pPr marL="0" indent="0" algn="ctr">
              <a:buNone/>
              <a:defRPr sz="140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grpSp>
        <p:nvGrpSpPr>
          <p:cNvPr id="23" name="Group 22"/>
          <p:cNvGrpSpPr/>
          <p:nvPr userDrawn="1"/>
        </p:nvGrpSpPr>
        <p:grpSpPr>
          <a:xfrm>
            <a:off x="3691089" y="3795949"/>
            <a:ext cx="4830988" cy="112898"/>
            <a:chOff x="728119" y="2000954"/>
            <a:chExt cx="4830988" cy="112898"/>
          </a:xfrm>
        </p:grpSpPr>
        <p:cxnSp>
          <p:nvCxnSpPr>
            <p:cNvPr id="24" name="Rett linje 9"/>
            <p:cNvCxnSpPr/>
            <p:nvPr/>
          </p:nvCxnSpPr>
          <p:spPr>
            <a:xfrm>
              <a:off x="829733" y="2057403"/>
              <a:ext cx="4639734" cy="0"/>
            </a:xfrm>
            <a:prstGeom prst="line">
              <a:avLst/>
            </a:prstGeom>
            <a:ln>
              <a:solidFill>
                <a:srgbClr val="4E6484"/>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6200000">
              <a:off x="5451851"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flipH="1">
              <a:off x="722477"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7953319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987425"/>
            <a:ext cx="3767799" cy="1069974"/>
          </a:xfrm>
          <a:prstGeom prst="rect">
            <a:avLst/>
          </a:prstGeom>
        </p:spPr>
        <p:txBody>
          <a:bodyPr anchor="b"/>
          <a:lstStyle>
            <a:lvl1pPr>
              <a:defRPr sz="2000">
                <a:solidFill>
                  <a:srgbClr val="44546A"/>
                </a:solidFill>
                <a:latin typeface="+mn-lt"/>
              </a:defRPr>
            </a:lvl1pPr>
          </a:lstStyle>
          <a:p>
            <a:r>
              <a:rPr lang="nb-NO" dirty="0"/>
              <a:t>Klikk for å redigere tittelstil</a:t>
            </a:r>
          </a:p>
        </p:txBody>
      </p:sp>
      <p:sp>
        <p:nvSpPr>
          <p:cNvPr id="18" name="Plassholder for innhold 2"/>
          <p:cNvSpPr>
            <a:spLocks noGrp="1"/>
          </p:cNvSpPr>
          <p:nvPr>
            <p:ph idx="12" hasCustomPrompt="1"/>
          </p:nvPr>
        </p:nvSpPr>
        <p:spPr>
          <a:xfrm>
            <a:off x="839788" y="2805733"/>
            <a:ext cx="3767799" cy="3450044"/>
          </a:xfrm>
          <a:prstGeom prst="rect">
            <a:avLst/>
          </a:prstGeom>
        </p:spPr>
        <p:txBody>
          <a:bodyPr/>
          <a:lstStyle>
            <a:lvl1pPr marL="228600" indent="-228600">
              <a:buSzPct val="100000"/>
              <a:buFontTx/>
              <a:buBlip>
                <a:blip r:embed="rId2" r:link="rId3"/>
              </a:buBlip>
              <a:defRPr sz="1100"/>
            </a:lvl1pPr>
            <a:lvl2pPr marL="685800" indent="-228600">
              <a:buSzPct val="100000"/>
              <a:buFontTx/>
              <a:buBlip>
                <a:blip r:embed="rId2" r:link="rId3"/>
              </a:buBlip>
              <a:defRPr sz="1100"/>
            </a:lvl2pPr>
            <a:lvl3pPr marL="1143000" indent="-228600">
              <a:buSzPct val="100000"/>
              <a:buFontTx/>
              <a:buBlip>
                <a:blip r:embed="rId2" r:link="rId3"/>
              </a:buBlip>
              <a:defRPr sz="1000"/>
            </a:lvl3pPr>
            <a:lvl4pPr marL="1600200" indent="-228600">
              <a:buSzPct val="100000"/>
              <a:buFontTx/>
              <a:buBlip>
                <a:blip r:embed="rId4"/>
              </a:buBlip>
              <a:defRPr sz="1100"/>
            </a:lvl4pPr>
            <a:lvl5pPr>
              <a:defRPr sz="1000"/>
            </a:lvl5pPr>
          </a:lstStyle>
          <a:p>
            <a:pPr lvl="0"/>
            <a:r>
              <a:rPr lang="nb-NO" dirty="0"/>
              <a:t>Klikk for å redigere tekststiler i malen</a:t>
            </a:r>
          </a:p>
          <a:p>
            <a:pPr lvl="1"/>
            <a:r>
              <a:rPr lang="nb-NO" dirty="0"/>
              <a:t>Andre nivå</a:t>
            </a:r>
          </a:p>
          <a:p>
            <a:pPr lvl="2"/>
            <a:r>
              <a:rPr lang="nb-NO" dirty="0"/>
              <a:t>Tredje nivå</a:t>
            </a:r>
          </a:p>
        </p:txBody>
      </p:sp>
      <p:sp>
        <p:nvSpPr>
          <p:cNvPr id="19" name="Plassholder for innhold 2"/>
          <p:cNvSpPr>
            <a:spLocks noGrp="1"/>
          </p:cNvSpPr>
          <p:nvPr>
            <p:ph idx="1"/>
          </p:nvPr>
        </p:nvSpPr>
        <p:spPr>
          <a:xfrm>
            <a:off x="4859482" y="987425"/>
            <a:ext cx="6866849" cy="5421842"/>
          </a:xfrm>
          <a:prstGeom prst="rect">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nb-NO" dirty="0"/>
          </a:p>
        </p:txBody>
      </p:sp>
      <p:grpSp>
        <p:nvGrpSpPr>
          <p:cNvPr id="27" name="Group 26"/>
          <p:cNvGrpSpPr/>
          <p:nvPr userDrawn="1"/>
        </p:nvGrpSpPr>
        <p:grpSpPr>
          <a:xfrm>
            <a:off x="847647" y="2357961"/>
            <a:ext cx="3099207" cy="112898"/>
            <a:chOff x="847647" y="2357961"/>
            <a:chExt cx="3099207" cy="112898"/>
          </a:xfrm>
        </p:grpSpPr>
        <p:cxnSp>
          <p:nvCxnSpPr>
            <p:cNvPr id="22" name="Rett linje 9"/>
            <p:cNvCxnSpPr>
              <a:endCxn id="23" idx="0"/>
            </p:cNvCxnSpPr>
            <p:nvPr/>
          </p:nvCxnSpPr>
          <p:spPr>
            <a:xfrm>
              <a:off x="949261" y="2414410"/>
              <a:ext cx="2895979" cy="0"/>
            </a:xfrm>
            <a:prstGeom prst="line">
              <a:avLst/>
            </a:prstGeom>
            <a:ln>
              <a:solidFill>
                <a:srgbClr val="4E6484"/>
              </a:solidFill>
            </a:ln>
          </p:spPr>
          <p:style>
            <a:lnRef idx="1">
              <a:schemeClr val="accent1"/>
            </a:lnRef>
            <a:fillRef idx="0">
              <a:schemeClr val="accent1"/>
            </a:fillRef>
            <a:effectRef idx="0">
              <a:schemeClr val="accent1"/>
            </a:effectRef>
            <a:fontRef idx="minor">
              <a:schemeClr val="tx1"/>
            </a:fontRef>
          </p:style>
        </p:cxnSp>
        <p:sp>
          <p:nvSpPr>
            <p:cNvPr id="23" name="Isosceles Triangle 22"/>
            <p:cNvSpPr/>
            <p:nvPr/>
          </p:nvSpPr>
          <p:spPr>
            <a:xfrm rot="16200000">
              <a:off x="3839598" y="2363603"/>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flipH="1">
              <a:off x="842005" y="2363603"/>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
        <p:nvSpPr>
          <p:cNvPr id="10" name="Slide Number Placeholder 2"/>
          <p:cNvSpPr>
            <a:spLocks noGrp="1"/>
          </p:cNvSpPr>
          <p:nvPr>
            <p:ph type="sldNum" sz="quarter" idx="4"/>
          </p:nvPr>
        </p:nvSpPr>
        <p:spPr>
          <a:xfrm>
            <a:off x="8369957" y="59800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F8ADF-99DF-3748-925A-3E100FFEA9CA}" type="slidenum">
              <a:rPr lang="en-US" smtClean="0"/>
              <a:t>‹#›</a:t>
            </a:fld>
            <a:endParaRPr lang="en-US" dirty="0"/>
          </a:p>
        </p:txBody>
      </p:sp>
    </p:spTree>
    <p:extLst>
      <p:ext uri="{BB962C8B-B14F-4D97-AF65-F5344CB8AC3E}">
        <p14:creationId xmlns:p14="http://schemas.microsoft.com/office/powerpoint/2010/main" val="17104712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pic>
        <p:nvPicPr>
          <p:cNvPr id="13" name="Picture 12" descr="FNBS_BAKGRUNN_sirkel_lite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5303" y="790933"/>
            <a:ext cx="11527864" cy="5741038"/>
          </a:xfrm>
          <a:prstGeom prst="rect">
            <a:avLst/>
          </a:prstGeom>
        </p:spPr>
      </p:pic>
      <p:grpSp>
        <p:nvGrpSpPr>
          <p:cNvPr id="11" name="Group 10"/>
          <p:cNvGrpSpPr/>
          <p:nvPr userDrawn="1"/>
        </p:nvGrpSpPr>
        <p:grpSpPr>
          <a:xfrm>
            <a:off x="6026093" y="4840584"/>
            <a:ext cx="160980" cy="791503"/>
            <a:chOff x="6026093" y="4840584"/>
            <a:chExt cx="160980" cy="791503"/>
          </a:xfrm>
        </p:grpSpPr>
        <p:cxnSp>
          <p:nvCxnSpPr>
            <p:cNvPr id="15" name="Straight Connector 14"/>
            <p:cNvCxnSpPr>
              <a:stCxn id="16" idx="0"/>
              <a:endCxn id="19" idx="0"/>
            </p:cNvCxnSpPr>
            <p:nvPr userDrawn="1"/>
          </p:nvCxnSpPr>
          <p:spPr>
            <a:xfrm>
              <a:off x="6106583" y="4979360"/>
              <a:ext cx="0" cy="491747"/>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6026093" y="4840584"/>
              <a:ext cx="160980" cy="138776"/>
            </a:xfrm>
            <a:prstGeom prst="triangl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6026093" y="5471107"/>
              <a:ext cx="160980" cy="16098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Oval 8"/>
          <p:cNvSpPr/>
          <p:nvPr userDrawn="1"/>
        </p:nvSpPr>
        <p:spPr>
          <a:xfrm>
            <a:off x="4824234" y="2275886"/>
            <a:ext cx="2564698" cy="256469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ndertittel 2"/>
          <p:cNvSpPr>
            <a:spLocks noGrp="1"/>
          </p:cNvSpPr>
          <p:nvPr userDrawn="1">
            <p:ph type="subTitle" idx="1" hasCustomPrompt="1"/>
          </p:nvPr>
        </p:nvSpPr>
        <p:spPr>
          <a:xfrm>
            <a:off x="4492135" y="3435108"/>
            <a:ext cx="3222162" cy="343549"/>
          </a:xfrm>
          <a:prstGeom prst="rect">
            <a:avLst/>
          </a:prstGeo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fylkesnemndene.no</a:t>
            </a:r>
            <a:endParaRPr lang="nb-NO" dirty="0"/>
          </a:p>
        </p:txBody>
      </p:sp>
      <p:cxnSp>
        <p:nvCxnSpPr>
          <p:cNvPr id="14" name="Straight Arrow Connector 13"/>
          <p:cNvCxnSpPr/>
          <p:nvPr userDrawn="1"/>
        </p:nvCxnSpPr>
        <p:spPr>
          <a:xfrm flipH="1" flipV="1">
            <a:off x="7189515" y="4212955"/>
            <a:ext cx="4663652" cy="2319016"/>
          </a:xfrm>
          <a:prstGeom prst="straightConnector1">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userDrawn="1"/>
        </p:nvCxnSpPr>
        <p:spPr>
          <a:xfrm flipH="1">
            <a:off x="7189515" y="884414"/>
            <a:ext cx="4660404" cy="1991565"/>
          </a:xfrm>
          <a:prstGeom prst="straightConnector1">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7773021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12" name="Picture 11" descr="FNBS_BAKGRUNN_justert_liten.jp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317484" y="779793"/>
            <a:ext cx="11612052" cy="5752177"/>
          </a:xfrm>
          <a:prstGeom prst="rect">
            <a:avLst/>
          </a:prstGeom>
        </p:spPr>
      </p:pic>
      <p:grpSp>
        <p:nvGrpSpPr>
          <p:cNvPr id="11" name="Group 10"/>
          <p:cNvGrpSpPr/>
          <p:nvPr userDrawn="1"/>
        </p:nvGrpSpPr>
        <p:grpSpPr>
          <a:xfrm>
            <a:off x="6026093" y="4840584"/>
            <a:ext cx="160980" cy="791503"/>
            <a:chOff x="6026093" y="4840584"/>
            <a:chExt cx="160980" cy="791503"/>
          </a:xfrm>
        </p:grpSpPr>
        <p:cxnSp>
          <p:nvCxnSpPr>
            <p:cNvPr id="15" name="Straight Connector 14"/>
            <p:cNvCxnSpPr>
              <a:stCxn id="16" idx="0"/>
              <a:endCxn id="19" idx="0"/>
            </p:cNvCxnSpPr>
            <p:nvPr userDrawn="1"/>
          </p:nvCxnSpPr>
          <p:spPr>
            <a:xfrm>
              <a:off x="6106583" y="4979360"/>
              <a:ext cx="0" cy="491747"/>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6026093" y="4840584"/>
              <a:ext cx="160980" cy="138776"/>
            </a:xfrm>
            <a:prstGeom prst="triangl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6026093" y="5471107"/>
              <a:ext cx="160980" cy="16098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Oval 8"/>
          <p:cNvSpPr/>
          <p:nvPr userDrawn="1"/>
        </p:nvSpPr>
        <p:spPr>
          <a:xfrm>
            <a:off x="4824234" y="2275886"/>
            <a:ext cx="2564698" cy="256469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ndertittel 2"/>
          <p:cNvSpPr>
            <a:spLocks noGrp="1"/>
          </p:cNvSpPr>
          <p:nvPr userDrawn="1">
            <p:ph type="subTitle" idx="1" hasCustomPrompt="1"/>
          </p:nvPr>
        </p:nvSpPr>
        <p:spPr>
          <a:xfrm>
            <a:off x="4492135" y="3435108"/>
            <a:ext cx="3222162" cy="343549"/>
          </a:xfrm>
          <a:prstGeom prst="rect">
            <a:avLst/>
          </a:prstGeo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fylkesnemndene.no</a:t>
            </a:r>
            <a:endParaRPr lang="nb-NO" dirty="0"/>
          </a:p>
        </p:txBody>
      </p:sp>
      <p:cxnSp>
        <p:nvCxnSpPr>
          <p:cNvPr id="14" name="Straight Arrow Connector 13"/>
          <p:cNvCxnSpPr/>
          <p:nvPr userDrawn="1"/>
        </p:nvCxnSpPr>
        <p:spPr>
          <a:xfrm flipH="1" flipV="1">
            <a:off x="7234079" y="4179535"/>
            <a:ext cx="4663652" cy="2319016"/>
          </a:xfrm>
          <a:prstGeom prst="straightConnector1">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userDrawn="1"/>
        </p:nvCxnSpPr>
        <p:spPr>
          <a:xfrm flipH="1">
            <a:off x="7141128" y="817574"/>
            <a:ext cx="4742214" cy="1991565"/>
          </a:xfrm>
          <a:prstGeom prst="straightConnector1">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13948123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tellysbilde">
    <p:spTree>
      <p:nvGrpSpPr>
        <p:cNvPr id="1" name=""/>
        <p:cNvGrpSpPr/>
        <p:nvPr/>
      </p:nvGrpSpPr>
      <p:grpSpPr>
        <a:xfrm>
          <a:off x="0" y="0"/>
          <a:ext cx="0" cy="0"/>
          <a:chOff x="0" y="0"/>
          <a:chExt cx="0" cy="0"/>
        </a:xfrm>
      </p:grpSpPr>
      <p:sp>
        <p:nvSpPr>
          <p:cNvPr id="6" name="Rectangle 5"/>
          <p:cNvSpPr/>
          <p:nvPr userDrawn="1"/>
        </p:nvSpPr>
        <p:spPr>
          <a:xfrm>
            <a:off x="326968" y="790933"/>
            <a:ext cx="11602568" cy="5734383"/>
          </a:xfrm>
          <a:prstGeom prst="rect">
            <a:avLst/>
          </a:prstGeom>
          <a:solidFill>
            <a:schemeClr val="accent5">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p:cNvSpPr>
            <a:spLocks noGrp="1"/>
          </p:cNvSpPr>
          <p:nvPr>
            <p:ph type="ctrTitle"/>
          </p:nvPr>
        </p:nvSpPr>
        <p:spPr>
          <a:xfrm>
            <a:off x="1998938" y="2575943"/>
            <a:ext cx="8215291" cy="934020"/>
          </a:xfrm>
          <a:prstGeom prst="rect">
            <a:avLst/>
          </a:prstGeom>
        </p:spPr>
        <p:txBody>
          <a:bodyPr anchor="b"/>
          <a:lstStyle>
            <a:lvl1pPr algn="ctr">
              <a:defRPr sz="3400">
                <a:solidFill>
                  <a:schemeClr val="bg1"/>
                </a:solidFill>
              </a:defRPr>
            </a:lvl1pPr>
          </a:lstStyle>
          <a:p>
            <a:r>
              <a:rPr lang="nb-NO" dirty="0"/>
              <a:t>Klikk for å redigere tittelstil</a:t>
            </a:r>
          </a:p>
        </p:txBody>
      </p:sp>
      <p:sp>
        <p:nvSpPr>
          <p:cNvPr id="3" name="Undertittel 2"/>
          <p:cNvSpPr>
            <a:spLocks noGrp="1"/>
          </p:cNvSpPr>
          <p:nvPr>
            <p:ph type="subTitle" idx="1" hasCustomPrompt="1"/>
          </p:nvPr>
        </p:nvSpPr>
        <p:spPr>
          <a:xfrm>
            <a:off x="1534583" y="4168018"/>
            <a:ext cx="9144000" cy="1089782"/>
          </a:xfrm>
          <a:prstGeom prst="rect">
            <a:avLst/>
          </a:prstGeom>
        </p:spPr>
        <p:txBody>
          <a:bodyPr/>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grpSp>
        <p:nvGrpSpPr>
          <p:cNvPr id="23" name="Group 22"/>
          <p:cNvGrpSpPr/>
          <p:nvPr userDrawn="1"/>
        </p:nvGrpSpPr>
        <p:grpSpPr>
          <a:xfrm>
            <a:off x="3691089" y="3795949"/>
            <a:ext cx="4830988" cy="112898"/>
            <a:chOff x="728119" y="2000954"/>
            <a:chExt cx="4830988" cy="112898"/>
          </a:xfrm>
        </p:grpSpPr>
        <p:cxnSp>
          <p:nvCxnSpPr>
            <p:cNvPr id="24" name="Rett linje 9"/>
            <p:cNvCxnSpPr/>
            <p:nvPr/>
          </p:nvCxnSpPr>
          <p:spPr>
            <a:xfrm>
              <a:off x="829733" y="2057403"/>
              <a:ext cx="4639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6200000">
              <a:off x="5451851" y="2006596"/>
              <a:ext cx="112898" cy="101614"/>
            </a:xfrm>
            <a:prstGeom prs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flipH="1">
              <a:off x="722477" y="2006596"/>
              <a:ext cx="112898" cy="101614"/>
            </a:xfrm>
            <a:prstGeom prs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 name="Group 16"/>
          <p:cNvGrpSpPr/>
          <p:nvPr userDrawn="1"/>
        </p:nvGrpSpPr>
        <p:grpSpPr>
          <a:xfrm>
            <a:off x="6026093" y="784710"/>
            <a:ext cx="160980" cy="791503"/>
            <a:chOff x="6026093" y="5339677"/>
            <a:chExt cx="160980" cy="791503"/>
          </a:xfrm>
        </p:grpSpPr>
        <p:cxnSp>
          <p:nvCxnSpPr>
            <p:cNvPr id="18" name="Straight Connector 17"/>
            <p:cNvCxnSpPr>
              <a:stCxn id="20" idx="0"/>
              <a:endCxn id="22" idx="0"/>
            </p:cNvCxnSpPr>
            <p:nvPr userDrawn="1"/>
          </p:nvCxnSpPr>
          <p:spPr>
            <a:xfrm>
              <a:off x="6106583" y="5478453"/>
              <a:ext cx="0" cy="49174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Isosceles Triangle 19"/>
            <p:cNvSpPr/>
            <p:nvPr userDrawn="1"/>
          </p:nvSpPr>
          <p:spPr>
            <a:xfrm rot="10800000">
              <a:off x="6026093" y="5339677"/>
              <a:ext cx="160980" cy="138776"/>
            </a:xfrm>
            <a:prstGeom prst="triangl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6026093" y="5970200"/>
              <a:ext cx="160980" cy="16098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3583523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tellysbilde">
    <p:spTree>
      <p:nvGrpSpPr>
        <p:cNvPr id="1" name=""/>
        <p:cNvGrpSpPr/>
        <p:nvPr/>
      </p:nvGrpSpPr>
      <p:grpSpPr>
        <a:xfrm>
          <a:off x="0" y="0"/>
          <a:ext cx="0" cy="0"/>
          <a:chOff x="0" y="0"/>
          <a:chExt cx="0" cy="0"/>
        </a:xfrm>
      </p:grpSpPr>
      <p:pic>
        <p:nvPicPr>
          <p:cNvPr id="6" name="Picture 5" descr="FNBS_BAKGRUNN_sirkel_lite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1195" y="790933"/>
            <a:ext cx="11627199" cy="5734384"/>
          </a:xfrm>
          <a:prstGeom prst="rect">
            <a:avLst/>
          </a:prstGeom>
        </p:spPr>
      </p:pic>
      <p:sp>
        <p:nvSpPr>
          <p:cNvPr id="8" name="Rectangle 7"/>
          <p:cNvSpPr/>
          <p:nvPr userDrawn="1"/>
        </p:nvSpPr>
        <p:spPr>
          <a:xfrm>
            <a:off x="1457763" y="2075066"/>
            <a:ext cx="9292124" cy="3264660"/>
          </a:xfrm>
          <a:prstGeom prst="rect">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6026093" y="5339677"/>
            <a:ext cx="160980" cy="791503"/>
            <a:chOff x="5911544" y="5339677"/>
            <a:chExt cx="160980" cy="791503"/>
          </a:xfrm>
          <a:noFill/>
        </p:grpSpPr>
        <p:cxnSp>
          <p:nvCxnSpPr>
            <p:cNvPr id="15" name="Straight Connector 14"/>
            <p:cNvCxnSpPr>
              <a:stCxn id="16" idx="0"/>
              <a:endCxn id="19" idx="0"/>
            </p:cNvCxnSpPr>
            <p:nvPr userDrawn="1"/>
          </p:nvCxnSpPr>
          <p:spPr>
            <a:xfrm>
              <a:off x="5992034" y="5478453"/>
              <a:ext cx="0" cy="491747"/>
            </a:xfrm>
            <a:prstGeom prst="line">
              <a:avLst/>
            </a:prstGeom>
            <a:grpFill/>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5911544" y="5339677"/>
              <a:ext cx="160980" cy="138776"/>
            </a:xfrm>
            <a:prstGeom prst="triangl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5911544" y="5970200"/>
              <a:ext cx="160980" cy="160980"/>
            </a:xfrm>
            <a:prstGeom prst="ellips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tel 1"/>
          <p:cNvSpPr>
            <a:spLocks noGrp="1"/>
          </p:cNvSpPr>
          <p:nvPr>
            <p:ph type="ctrTitle"/>
          </p:nvPr>
        </p:nvSpPr>
        <p:spPr>
          <a:xfrm>
            <a:off x="1998938" y="2575943"/>
            <a:ext cx="8215291" cy="934020"/>
          </a:xfrm>
          <a:prstGeom prst="rect">
            <a:avLst/>
          </a:prstGeom>
        </p:spPr>
        <p:txBody>
          <a:bodyPr anchor="b"/>
          <a:lstStyle>
            <a:lvl1pPr algn="ctr">
              <a:defRPr sz="3400">
                <a:solidFill>
                  <a:schemeClr val="bg1"/>
                </a:solidFill>
              </a:defRPr>
            </a:lvl1pPr>
          </a:lstStyle>
          <a:p>
            <a:r>
              <a:rPr lang="nb-NO" dirty="0"/>
              <a:t>Klikk for å redigere tittelstil</a:t>
            </a:r>
          </a:p>
        </p:txBody>
      </p:sp>
      <p:sp>
        <p:nvSpPr>
          <p:cNvPr id="3" name="Undertittel 2"/>
          <p:cNvSpPr>
            <a:spLocks noGrp="1"/>
          </p:cNvSpPr>
          <p:nvPr>
            <p:ph type="subTitle" idx="1" hasCustomPrompt="1"/>
          </p:nvPr>
        </p:nvSpPr>
        <p:spPr>
          <a:xfrm>
            <a:off x="1534583" y="4168018"/>
            <a:ext cx="9144000" cy="1089782"/>
          </a:xfrm>
          <a:prstGeom prst="rect">
            <a:avLst/>
          </a:prstGeom>
        </p:spPr>
        <p:txBody>
          <a:bodyPr/>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grpSp>
        <p:nvGrpSpPr>
          <p:cNvPr id="23" name="Group 22"/>
          <p:cNvGrpSpPr/>
          <p:nvPr userDrawn="1"/>
        </p:nvGrpSpPr>
        <p:grpSpPr>
          <a:xfrm>
            <a:off x="3691089" y="3795949"/>
            <a:ext cx="4830988" cy="112898"/>
            <a:chOff x="728119" y="2000954"/>
            <a:chExt cx="4830988" cy="112898"/>
          </a:xfrm>
          <a:noFill/>
        </p:grpSpPr>
        <p:cxnSp>
          <p:nvCxnSpPr>
            <p:cNvPr id="24" name="Rett linje 9"/>
            <p:cNvCxnSpPr/>
            <p:nvPr/>
          </p:nvCxnSpPr>
          <p:spPr>
            <a:xfrm>
              <a:off x="829733" y="2057403"/>
              <a:ext cx="4639734" cy="0"/>
            </a:xfrm>
            <a:prstGeom prst="line">
              <a:avLst/>
            </a:prstGeom>
            <a:grpFill/>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6200000">
              <a:off x="5451851" y="2006596"/>
              <a:ext cx="112898" cy="101614"/>
            </a:xfrm>
            <a:prstGeom prst="triangl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flipH="1">
              <a:off x="722477" y="2006596"/>
              <a:ext cx="112898" cy="101614"/>
            </a:xfrm>
            <a:prstGeom prst="triangl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35482599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tellysbilde">
    <p:spTree>
      <p:nvGrpSpPr>
        <p:cNvPr id="1" name=""/>
        <p:cNvGrpSpPr/>
        <p:nvPr/>
      </p:nvGrpSpPr>
      <p:grpSpPr>
        <a:xfrm>
          <a:off x="0" y="0"/>
          <a:ext cx="0" cy="0"/>
          <a:chOff x="0" y="0"/>
          <a:chExt cx="0" cy="0"/>
        </a:xfrm>
      </p:grpSpPr>
      <p:pic>
        <p:nvPicPr>
          <p:cNvPr id="17" name="Picture 16" descr="FNBS_BAKGRUNN_justert_liten.jp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306342" y="802073"/>
            <a:ext cx="11600911" cy="5729897"/>
          </a:xfrm>
          <a:prstGeom prst="rect">
            <a:avLst/>
          </a:prstGeom>
          <a:ln>
            <a:solidFill>
              <a:schemeClr val="bg1"/>
            </a:solidFill>
          </a:ln>
        </p:spPr>
      </p:pic>
      <p:sp>
        <p:nvSpPr>
          <p:cNvPr id="8" name="Rectangle 7"/>
          <p:cNvSpPr/>
          <p:nvPr userDrawn="1"/>
        </p:nvSpPr>
        <p:spPr>
          <a:xfrm>
            <a:off x="1457763" y="2075066"/>
            <a:ext cx="9292124" cy="3264660"/>
          </a:xfrm>
          <a:prstGeom prst="rect">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6026093" y="5339677"/>
            <a:ext cx="160980" cy="791503"/>
            <a:chOff x="5911544" y="5339677"/>
            <a:chExt cx="160980" cy="791503"/>
          </a:xfrm>
          <a:noFill/>
        </p:grpSpPr>
        <p:cxnSp>
          <p:nvCxnSpPr>
            <p:cNvPr id="15" name="Straight Connector 14"/>
            <p:cNvCxnSpPr>
              <a:stCxn id="16" idx="0"/>
              <a:endCxn id="19" idx="0"/>
            </p:cNvCxnSpPr>
            <p:nvPr userDrawn="1"/>
          </p:nvCxnSpPr>
          <p:spPr>
            <a:xfrm>
              <a:off x="5992034" y="5478453"/>
              <a:ext cx="0" cy="491747"/>
            </a:xfrm>
            <a:prstGeom prst="line">
              <a:avLst/>
            </a:prstGeom>
            <a:grpFill/>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5911544" y="5339677"/>
              <a:ext cx="160980" cy="138776"/>
            </a:xfrm>
            <a:prstGeom prst="triangl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5911544" y="5970200"/>
              <a:ext cx="160980" cy="160980"/>
            </a:xfrm>
            <a:prstGeom prst="ellips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tel 1"/>
          <p:cNvSpPr>
            <a:spLocks noGrp="1"/>
          </p:cNvSpPr>
          <p:nvPr>
            <p:ph type="ctrTitle"/>
          </p:nvPr>
        </p:nvSpPr>
        <p:spPr>
          <a:xfrm>
            <a:off x="1998938" y="2575943"/>
            <a:ext cx="8215291" cy="934020"/>
          </a:xfrm>
          <a:prstGeom prst="rect">
            <a:avLst/>
          </a:prstGeom>
        </p:spPr>
        <p:txBody>
          <a:bodyPr anchor="b"/>
          <a:lstStyle>
            <a:lvl1pPr algn="ctr">
              <a:defRPr sz="3400">
                <a:solidFill>
                  <a:schemeClr val="bg1"/>
                </a:solidFill>
              </a:defRPr>
            </a:lvl1pPr>
          </a:lstStyle>
          <a:p>
            <a:r>
              <a:rPr lang="nb-NO" dirty="0"/>
              <a:t>Klikk for å redigere tittelstil</a:t>
            </a:r>
          </a:p>
        </p:txBody>
      </p:sp>
      <p:sp>
        <p:nvSpPr>
          <p:cNvPr id="3" name="Undertittel 2"/>
          <p:cNvSpPr>
            <a:spLocks noGrp="1"/>
          </p:cNvSpPr>
          <p:nvPr>
            <p:ph type="subTitle" idx="1" hasCustomPrompt="1"/>
          </p:nvPr>
        </p:nvSpPr>
        <p:spPr>
          <a:xfrm>
            <a:off x="1534583" y="4168018"/>
            <a:ext cx="9144000" cy="1089782"/>
          </a:xfrm>
          <a:prstGeom prst="rect">
            <a:avLst/>
          </a:prstGeom>
        </p:spPr>
        <p:txBody>
          <a:bodyPr/>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grpSp>
        <p:nvGrpSpPr>
          <p:cNvPr id="23" name="Group 22"/>
          <p:cNvGrpSpPr/>
          <p:nvPr userDrawn="1"/>
        </p:nvGrpSpPr>
        <p:grpSpPr>
          <a:xfrm>
            <a:off x="3691089" y="3795949"/>
            <a:ext cx="4830988" cy="112898"/>
            <a:chOff x="728119" y="2000954"/>
            <a:chExt cx="4830988" cy="112898"/>
          </a:xfrm>
          <a:noFill/>
        </p:grpSpPr>
        <p:cxnSp>
          <p:nvCxnSpPr>
            <p:cNvPr id="24" name="Rett linje 9"/>
            <p:cNvCxnSpPr/>
            <p:nvPr/>
          </p:nvCxnSpPr>
          <p:spPr>
            <a:xfrm>
              <a:off x="829733" y="2057403"/>
              <a:ext cx="4639734" cy="0"/>
            </a:xfrm>
            <a:prstGeom prst="line">
              <a:avLst/>
            </a:prstGeom>
            <a:grpFill/>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6200000">
              <a:off x="5451851" y="2006596"/>
              <a:ext cx="112898" cy="101614"/>
            </a:xfrm>
            <a:prstGeom prst="triangl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flipH="1">
              <a:off x="722477" y="2006596"/>
              <a:ext cx="112898" cy="101614"/>
            </a:xfrm>
            <a:prstGeom prst="triangle">
              <a:avLst/>
            </a:prstGeom>
            <a:grp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904764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tellysbilde">
    <p:spTree>
      <p:nvGrpSpPr>
        <p:cNvPr id="1" name=""/>
        <p:cNvGrpSpPr/>
        <p:nvPr/>
      </p:nvGrpSpPr>
      <p:grpSpPr>
        <a:xfrm>
          <a:off x="0" y="0"/>
          <a:ext cx="0" cy="0"/>
          <a:chOff x="0" y="0"/>
          <a:chExt cx="0" cy="0"/>
        </a:xfrm>
      </p:grpSpPr>
      <p:pic>
        <p:nvPicPr>
          <p:cNvPr id="18" name="Picture 17" descr="FNBS_BAKGRUNN_sirkel_lite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4162" y="768653"/>
            <a:ext cx="11615374" cy="5774458"/>
          </a:xfrm>
          <a:prstGeom prst="rect">
            <a:avLst/>
          </a:prstGeom>
          <a:ln>
            <a:solidFill>
              <a:srgbClr val="FFFFFF"/>
            </a:solidFill>
          </a:ln>
        </p:spPr>
      </p:pic>
      <p:grpSp>
        <p:nvGrpSpPr>
          <p:cNvPr id="9" name="Group 8"/>
          <p:cNvGrpSpPr/>
          <p:nvPr userDrawn="1"/>
        </p:nvGrpSpPr>
        <p:grpSpPr>
          <a:xfrm>
            <a:off x="6026093" y="773570"/>
            <a:ext cx="160980" cy="791503"/>
            <a:chOff x="6026093" y="5339677"/>
            <a:chExt cx="160980" cy="791503"/>
          </a:xfrm>
        </p:grpSpPr>
        <p:cxnSp>
          <p:nvCxnSpPr>
            <p:cNvPr id="15" name="Straight Connector 14"/>
            <p:cNvCxnSpPr>
              <a:stCxn id="16" idx="0"/>
              <a:endCxn id="19" idx="0"/>
            </p:cNvCxnSpPr>
            <p:nvPr userDrawn="1"/>
          </p:nvCxnSpPr>
          <p:spPr>
            <a:xfrm>
              <a:off x="6106583" y="5478453"/>
              <a:ext cx="0" cy="491747"/>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6026093" y="5339677"/>
              <a:ext cx="160980" cy="138776"/>
            </a:xfrm>
            <a:prstGeom prst="triangl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6026093" y="5970200"/>
              <a:ext cx="160980" cy="160980"/>
            </a:xfrm>
            <a:prstGeom prst="ellips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tel 1"/>
          <p:cNvSpPr>
            <a:spLocks noGrp="1"/>
          </p:cNvSpPr>
          <p:nvPr userDrawn="1">
            <p:ph type="ctrTitle"/>
          </p:nvPr>
        </p:nvSpPr>
        <p:spPr>
          <a:xfrm>
            <a:off x="1998938" y="2575943"/>
            <a:ext cx="8215291" cy="934020"/>
          </a:xfrm>
          <a:prstGeom prst="rect">
            <a:avLst/>
          </a:prstGeom>
        </p:spPr>
        <p:txBody>
          <a:bodyPr anchor="b"/>
          <a:lstStyle>
            <a:lvl1pPr algn="ctr">
              <a:defRPr sz="3400">
                <a:solidFill>
                  <a:srgbClr val="FFFFFF"/>
                </a:solidFill>
              </a:defRPr>
            </a:lvl1pPr>
          </a:lstStyle>
          <a:p>
            <a:r>
              <a:rPr lang="nb-NO" dirty="0"/>
              <a:t>Klikk for å redigere tittelstil</a:t>
            </a:r>
          </a:p>
        </p:txBody>
      </p:sp>
      <p:sp>
        <p:nvSpPr>
          <p:cNvPr id="3" name="Undertittel 2"/>
          <p:cNvSpPr>
            <a:spLocks noGrp="1"/>
          </p:cNvSpPr>
          <p:nvPr userDrawn="1">
            <p:ph type="subTitle" idx="1" hasCustomPrompt="1"/>
          </p:nvPr>
        </p:nvSpPr>
        <p:spPr>
          <a:xfrm>
            <a:off x="1534583" y="4168018"/>
            <a:ext cx="9144000" cy="1089782"/>
          </a:xfrm>
          <a:prstGeom prst="rect">
            <a:avLst/>
          </a:prstGeom>
        </p:spPr>
        <p:txBody>
          <a:bodyPr/>
          <a:lstStyle>
            <a:lvl1pPr marL="0" indent="0" algn="ctr">
              <a:buNone/>
              <a:defRPr sz="1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grpSp>
        <p:nvGrpSpPr>
          <p:cNvPr id="6" name="Group 5"/>
          <p:cNvGrpSpPr/>
          <p:nvPr userDrawn="1"/>
        </p:nvGrpSpPr>
        <p:grpSpPr>
          <a:xfrm>
            <a:off x="3691089" y="3795949"/>
            <a:ext cx="4830988" cy="112898"/>
            <a:chOff x="3691089" y="3795949"/>
            <a:chExt cx="4830988" cy="112898"/>
          </a:xfrm>
        </p:grpSpPr>
        <p:cxnSp>
          <p:nvCxnSpPr>
            <p:cNvPr id="24" name="Rett linje 9"/>
            <p:cNvCxnSpPr/>
            <p:nvPr/>
          </p:nvCxnSpPr>
          <p:spPr>
            <a:xfrm>
              <a:off x="3792703" y="3852398"/>
              <a:ext cx="4639734"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6200000">
              <a:off x="8414821" y="3801591"/>
              <a:ext cx="112898" cy="101614"/>
            </a:xfrm>
            <a:prstGeom prst="triangl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flipH="1">
              <a:off x="3685447" y="3801591"/>
              <a:ext cx="112898" cy="101614"/>
            </a:xfrm>
            <a:prstGeom prst="triangl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Plassholder for dato 3"/>
          <p:cNvSpPr>
            <a:spLocks noGrp="1"/>
          </p:cNvSpPr>
          <p:nvPr>
            <p:ph type="dt" sz="half" idx="2"/>
          </p:nvPr>
        </p:nvSpPr>
        <p:spPr>
          <a:xfrm>
            <a:off x="265440" y="6536625"/>
            <a:ext cx="905169" cy="321375"/>
          </a:xfrm>
          <a:prstGeom prst="rect">
            <a:avLst/>
          </a:prstGeom>
        </p:spPr>
        <p:txBody>
          <a:bodyPr vert="horz" lIns="91440" tIns="45720" rIns="91440" bIns="45720" rtlCol="0" anchor="ctr"/>
          <a:lstStyle>
            <a:lvl1pPr algn="l">
              <a:defRPr sz="1000">
                <a:solidFill>
                  <a:schemeClr val="tx2"/>
                </a:solidFill>
              </a:defRPr>
            </a:lvl1pPr>
          </a:lstStyle>
          <a:p>
            <a:endParaRPr lang="nb-NO" dirty="0"/>
          </a:p>
        </p:txBody>
      </p:sp>
      <p:sp>
        <p:nvSpPr>
          <p:cNvPr id="22"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11859681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tellysbilde">
    <p:spTree>
      <p:nvGrpSpPr>
        <p:cNvPr id="1" name=""/>
        <p:cNvGrpSpPr/>
        <p:nvPr/>
      </p:nvGrpSpPr>
      <p:grpSpPr>
        <a:xfrm>
          <a:off x="0" y="0"/>
          <a:ext cx="0" cy="0"/>
          <a:chOff x="0" y="0"/>
          <a:chExt cx="0" cy="0"/>
        </a:xfrm>
      </p:grpSpPr>
      <p:pic>
        <p:nvPicPr>
          <p:cNvPr id="5" name="Picture 4" descr="FNBS_BAKGRUNN_justert_liten.jp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317484" y="768653"/>
            <a:ext cx="11612052" cy="5763317"/>
          </a:xfrm>
          <a:prstGeom prst="rect">
            <a:avLst/>
          </a:prstGeom>
          <a:ln>
            <a:solidFill>
              <a:schemeClr val="bg1"/>
            </a:solidFill>
          </a:ln>
        </p:spPr>
      </p:pic>
      <p:grpSp>
        <p:nvGrpSpPr>
          <p:cNvPr id="9" name="Group 8"/>
          <p:cNvGrpSpPr/>
          <p:nvPr userDrawn="1"/>
        </p:nvGrpSpPr>
        <p:grpSpPr>
          <a:xfrm>
            <a:off x="6026093" y="784711"/>
            <a:ext cx="160980" cy="791503"/>
            <a:chOff x="6026093" y="5339677"/>
            <a:chExt cx="160980" cy="791503"/>
          </a:xfrm>
        </p:grpSpPr>
        <p:cxnSp>
          <p:nvCxnSpPr>
            <p:cNvPr id="15" name="Straight Connector 14"/>
            <p:cNvCxnSpPr>
              <a:stCxn id="16" idx="0"/>
              <a:endCxn id="19" idx="0"/>
            </p:cNvCxnSpPr>
            <p:nvPr userDrawn="1"/>
          </p:nvCxnSpPr>
          <p:spPr>
            <a:xfrm>
              <a:off x="6106583" y="5478453"/>
              <a:ext cx="0" cy="491747"/>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6026093" y="5339677"/>
              <a:ext cx="160980" cy="138776"/>
            </a:xfrm>
            <a:prstGeom prst="triangl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6026093" y="5970200"/>
              <a:ext cx="160980" cy="160980"/>
            </a:xfrm>
            <a:prstGeom prst="ellips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tel 1"/>
          <p:cNvSpPr>
            <a:spLocks noGrp="1"/>
          </p:cNvSpPr>
          <p:nvPr userDrawn="1">
            <p:ph type="ctrTitle"/>
          </p:nvPr>
        </p:nvSpPr>
        <p:spPr>
          <a:xfrm>
            <a:off x="1998938" y="2575943"/>
            <a:ext cx="8215291" cy="934020"/>
          </a:xfrm>
          <a:prstGeom prst="rect">
            <a:avLst/>
          </a:prstGeom>
        </p:spPr>
        <p:txBody>
          <a:bodyPr anchor="b"/>
          <a:lstStyle>
            <a:lvl1pPr algn="ctr">
              <a:defRPr sz="3400">
                <a:solidFill>
                  <a:srgbClr val="FFFFFF"/>
                </a:solidFill>
              </a:defRPr>
            </a:lvl1pPr>
          </a:lstStyle>
          <a:p>
            <a:r>
              <a:rPr lang="nb-NO" dirty="0"/>
              <a:t>Klikk for å redigere tittelstil</a:t>
            </a:r>
          </a:p>
        </p:txBody>
      </p:sp>
      <p:sp>
        <p:nvSpPr>
          <p:cNvPr id="3" name="Undertittel 2"/>
          <p:cNvSpPr>
            <a:spLocks noGrp="1"/>
          </p:cNvSpPr>
          <p:nvPr userDrawn="1">
            <p:ph type="subTitle" idx="1" hasCustomPrompt="1"/>
          </p:nvPr>
        </p:nvSpPr>
        <p:spPr>
          <a:xfrm>
            <a:off x="1534583" y="4168018"/>
            <a:ext cx="9144000" cy="1089782"/>
          </a:xfrm>
          <a:prstGeom prst="rect">
            <a:avLst/>
          </a:prstGeom>
        </p:spPr>
        <p:txBody>
          <a:bodyPr/>
          <a:lstStyle>
            <a:lvl1pPr marL="0" indent="0" algn="ctr">
              <a:buNone/>
              <a:defRPr sz="1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grpSp>
        <p:nvGrpSpPr>
          <p:cNvPr id="6" name="Group 5"/>
          <p:cNvGrpSpPr/>
          <p:nvPr userDrawn="1"/>
        </p:nvGrpSpPr>
        <p:grpSpPr>
          <a:xfrm>
            <a:off x="3691089" y="3795949"/>
            <a:ext cx="4830988" cy="112898"/>
            <a:chOff x="3691089" y="3795949"/>
            <a:chExt cx="4830988" cy="112898"/>
          </a:xfrm>
        </p:grpSpPr>
        <p:cxnSp>
          <p:nvCxnSpPr>
            <p:cNvPr id="24" name="Rett linje 9"/>
            <p:cNvCxnSpPr/>
            <p:nvPr/>
          </p:nvCxnSpPr>
          <p:spPr>
            <a:xfrm>
              <a:off x="3792703" y="3852398"/>
              <a:ext cx="4639734"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6200000">
              <a:off x="8414821" y="3801591"/>
              <a:ext cx="112898" cy="101614"/>
            </a:xfrm>
            <a:prstGeom prst="triangl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flipH="1">
              <a:off x="3685447" y="3801591"/>
              <a:ext cx="112898" cy="101614"/>
            </a:xfrm>
            <a:prstGeom prst="triangl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Plassholder for dato 3"/>
          <p:cNvSpPr>
            <a:spLocks noGrp="1"/>
          </p:cNvSpPr>
          <p:nvPr>
            <p:ph type="dt" sz="half" idx="2"/>
          </p:nvPr>
        </p:nvSpPr>
        <p:spPr>
          <a:xfrm>
            <a:off x="265440" y="6536625"/>
            <a:ext cx="905169" cy="321375"/>
          </a:xfrm>
          <a:prstGeom prst="rect">
            <a:avLst/>
          </a:prstGeom>
        </p:spPr>
        <p:txBody>
          <a:bodyPr vert="horz" lIns="91440" tIns="45720" rIns="91440" bIns="45720" rtlCol="0" anchor="ctr"/>
          <a:lstStyle>
            <a:lvl1pPr algn="l">
              <a:defRPr sz="1000">
                <a:solidFill>
                  <a:schemeClr val="tx2"/>
                </a:solidFill>
              </a:defRPr>
            </a:lvl1pPr>
          </a:lstStyle>
          <a:p>
            <a:endParaRPr lang="nb-NO" dirty="0"/>
          </a:p>
        </p:txBody>
      </p:sp>
      <p:sp>
        <p:nvSpPr>
          <p:cNvPr id="17"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3837816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281734"/>
            <a:ext cx="6823619" cy="775803"/>
          </a:xfrm>
          <a:prstGeom prst="rect">
            <a:avLst/>
          </a:prstGeom>
        </p:spPr>
        <p:txBody>
          <a:bodyPr/>
          <a:lstStyle>
            <a:lvl1pPr>
              <a:defRPr sz="2000">
                <a:solidFill>
                  <a:srgbClr val="44546A"/>
                </a:solidFill>
                <a:latin typeface="+mn-lt"/>
              </a:defRPr>
            </a:lvl1pPr>
          </a:lstStyle>
          <a:p>
            <a:r>
              <a:rPr lang="nb-NO" dirty="0"/>
              <a:t>Klikk for å redigere tittelstil</a:t>
            </a:r>
          </a:p>
        </p:txBody>
      </p:sp>
      <p:sp>
        <p:nvSpPr>
          <p:cNvPr id="3" name="Plassholder for innhold 2"/>
          <p:cNvSpPr>
            <a:spLocks noGrp="1"/>
          </p:cNvSpPr>
          <p:nvPr>
            <p:ph idx="1" hasCustomPrompt="1"/>
          </p:nvPr>
        </p:nvSpPr>
        <p:spPr>
          <a:xfrm>
            <a:off x="838200" y="2435134"/>
            <a:ext cx="6823619" cy="4070003"/>
          </a:xfrm>
          <a:prstGeom prst="rect">
            <a:avLst/>
          </a:prstGeom>
        </p:spPr>
        <p:txBody>
          <a:bodyPr/>
          <a:lstStyle>
            <a:lvl1pPr marL="285750" indent="-285750">
              <a:buSzPct val="100000"/>
              <a:buFontTx/>
              <a:buBlip>
                <a:blip r:embed="rId2" r:link="rId3"/>
              </a:buBlip>
              <a:defRPr sz="1400"/>
            </a:lvl1pPr>
            <a:lvl2pPr marL="628650" indent="-171450">
              <a:buSzPct val="100000"/>
              <a:buFontTx/>
              <a:buBlip>
                <a:blip r:embed="rId2" r:link="rId3"/>
              </a:buBlip>
              <a:defRPr sz="1200"/>
            </a:lvl2pPr>
            <a:lvl3pPr marL="1085850" indent="-171450">
              <a:buSzPct val="100000"/>
              <a:buFontTx/>
              <a:buBlip>
                <a:blip r:embed="rId2" r:link="rId3"/>
              </a:buBlip>
              <a:defRPr sz="1100"/>
            </a:lvl3pPr>
            <a:lvl4pPr marL="1543050" indent="-171450">
              <a:buSzPct val="100000"/>
              <a:buFontTx/>
              <a:buBlip>
                <a:blip r:embed="rId2" r:link="rId3"/>
              </a:buBlip>
              <a:defRPr sz="1000"/>
            </a:lvl4pPr>
            <a:lvl5pPr>
              <a:defRPr sz="10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p:txBody>
      </p:sp>
      <p:grpSp>
        <p:nvGrpSpPr>
          <p:cNvPr id="14" name="Group 13"/>
          <p:cNvGrpSpPr/>
          <p:nvPr userDrawn="1"/>
        </p:nvGrpSpPr>
        <p:grpSpPr>
          <a:xfrm>
            <a:off x="847647" y="2001088"/>
            <a:ext cx="4830988" cy="112898"/>
            <a:chOff x="728119" y="2000954"/>
            <a:chExt cx="4830988" cy="112898"/>
          </a:xfrm>
        </p:grpSpPr>
        <p:cxnSp>
          <p:nvCxnSpPr>
            <p:cNvPr id="15" name="Rett linje 9"/>
            <p:cNvCxnSpPr/>
            <p:nvPr/>
          </p:nvCxnSpPr>
          <p:spPr>
            <a:xfrm>
              <a:off x="829733" y="2057403"/>
              <a:ext cx="4639734" cy="0"/>
            </a:xfrm>
            <a:prstGeom prst="line">
              <a:avLst/>
            </a:prstGeom>
            <a:ln>
              <a:solidFill>
                <a:srgbClr val="4E6484"/>
              </a:solidFill>
            </a:ln>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16200000">
              <a:off x="5451851"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Isosceles Triangle 16"/>
            <p:cNvSpPr/>
            <p:nvPr/>
          </p:nvSpPr>
          <p:spPr>
            <a:xfrm rot="5400000" flipH="1">
              <a:off x="722477"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lassholder for innhold 2"/>
          <p:cNvSpPr>
            <a:spLocks noGrp="1"/>
          </p:cNvSpPr>
          <p:nvPr>
            <p:ph idx="11"/>
          </p:nvPr>
        </p:nvSpPr>
        <p:spPr>
          <a:xfrm>
            <a:off x="7913714" y="2435817"/>
            <a:ext cx="3812617" cy="1686376"/>
          </a:xfrm>
          <a:prstGeom prst="rect">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nb-NO" dirty="0"/>
          </a:p>
        </p:txBody>
      </p:sp>
      <p:sp>
        <p:nvSpPr>
          <p:cNvPr id="11"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
        <p:nvSpPr>
          <p:cNvPr id="12" name="Slide Number Placeholder 2"/>
          <p:cNvSpPr>
            <a:spLocks noGrp="1"/>
          </p:cNvSpPr>
          <p:nvPr>
            <p:ph type="sldNum" sz="quarter" idx="4"/>
          </p:nvPr>
        </p:nvSpPr>
        <p:spPr>
          <a:xfrm>
            <a:off x="8369957" y="59800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26187-2023-7F42-925D-AA97A1DAFD71}" type="slidenum">
              <a:rPr lang="en-US" smtClean="0"/>
              <a:t>‹#›</a:t>
            </a:fld>
            <a:endParaRPr lang="en-US" dirty="0"/>
          </a:p>
        </p:txBody>
      </p:sp>
    </p:spTree>
    <p:extLst>
      <p:ext uri="{BB962C8B-B14F-4D97-AF65-F5344CB8AC3E}">
        <p14:creationId xmlns:p14="http://schemas.microsoft.com/office/powerpoint/2010/main" val="6594777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281734"/>
            <a:ext cx="4968323" cy="775803"/>
          </a:xfrm>
          <a:prstGeom prst="rect">
            <a:avLst/>
          </a:prstGeom>
        </p:spPr>
        <p:txBody>
          <a:bodyPr/>
          <a:lstStyle>
            <a:lvl1pPr>
              <a:defRPr sz="2000">
                <a:solidFill>
                  <a:srgbClr val="44546A"/>
                </a:solidFill>
                <a:latin typeface="+mn-lt"/>
              </a:defRPr>
            </a:lvl1pPr>
          </a:lstStyle>
          <a:p>
            <a:r>
              <a:rPr lang="nb-NO" dirty="0"/>
              <a:t>Klikk for å redigere tittelstil</a:t>
            </a:r>
          </a:p>
        </p:txBody>
      </p:sp>
      <p:sp>
        <p:nvSpPr>
          <p:cNvPr id="3" name="Plassholder for innhold 2"/>
          <p:cNvSpPr>
            <a:spLocks noGrp="1"/>
          </p:cNvSpPr>
          <p:nvPr>
            <p:ph idx="1" hasCustomPrompt="1"/>
          </p:nvPr>
        </p:nvSpPr>
        <p:spPr>
          <a:xfrm>
            <a:off x="838201" y="2435134"/>
            <a:ext cx="4888302" cy="4070003"/>
          </a:xfrm>
          <a:prstGeom prst="rect">
            <a:avLst/>
          </a:prstGeom>
        </p:spPr>
        <p:txBody>
          <a:bodyPr/>
          <a:lstStyle>
            <a:lvl1pPr marL="285750" indent="-285750">
              <a:buSzPct val="100000"/>
              <a:buFontTx/>
              <a:buBlip>
                <a:blip r:embed="rId2" r:link="rId3"/>
              </a:buBlip>
              <a:defRPr sz="1400"/>
            </a:lvl1pPr>
            <a:lvl2pPr marL="628650" indent="-171450">
              <a:buSzPct val="100000"/>
              <a:buFontTx/>
              <a:buBlip>
                <a:blip r:embed="rId2" r:link="rId3"/>
              </a:buBlip>
              <a:defRPr sz="1200"/>
            </a:lvl2pPr>
            <a:lvl3pPr marL="1085850" indent="-171450">
              <a:buSzPct val="100000"/>
              <a:buFontTx/>
              <a:buBlip>
                <a:blip r:embed="rId2" r:link="rId3"/>
              </a:buBlip>
              <a:defRPr sz="1100"/>
            </a:lvl3pPr>
            <a:lvl4pPr marL="1543050" indent="-171450">
              <a:buSzPct val="100000"/>
              <a:buFontTx/>
              <a:buBlip>
                <a:blip r:embed="rId2" r:link="rId3"/>
              </a:buBlip>
              <a:defRPr sz="1000"/>
            </a:lvl4pPr>
            <a:lvl5pPr>
              <a:defRPr sz="10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p:txBody>
      </p:sp>
      <p:grpSp>
        <p:nvGrpSpPr>
          <p:cNvPr id="14" name="Group 13"/>
          <p:cNvGrpSpPr/>
          <p:nvPr userDrawn="1"/>
        </p:nvGrpSpPr>
        <p:grpSpPr>
          <a:xfrm>
            <a:off x="847647" y="2001088"/>
            <a:ext cx="4830988" cy="112898"/>
            <a:chOff x="728119" y="2000954"/>
            <a:chExt cx="4830988" cy="112898"/>
          </a:xfrm>
        </p:grpSpPr>
        <p:cxnSp>
          <p:nvCxnSpPr>
            <p:cNvPr id="15" name="Rett linje 9"/>
            <p:cNvCxnSpPr/>
            <p:nvPr/>
          </p:nvCxnSpPr>
          <p:spPr>
            <a:xfrm>
              <a:off x="829733" y="2057403"/>
              <a:ext cx="4639734" cy="0"/>
            </a:xfrm>
            <a:prstGeom prst="line">
              <a:avLst/>
            </a:prstGeom>
            <a:ln>
              <a:solidFill>
                <a:srgbClr val="4E6484"/>
              </a:solidFill>
            </a:ln>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16200000">
              <a:off x="5451851"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Isosceles Triangle 16"/>
            <p:cNvSpPr/>
            <p:nvPr/>
          </p:nvSpPr>
          <p:spPr>
            <a:xfrm rot="5400000" flipH="1">
              <a:off x="722477"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
        <p:nvSpPr>
          <p:cNvPr id="10" name="Plassholder for innhold 2"/>
          <p:cNvSpPr>
            <a:spLocks noGrp="1"/>
          </p:cNvSpPr>
          <p:nvPr>
            <p:ph idx="10" hasCustomPrompt="1"/>
          </p:nvPr>
        </p:nvSpPr>
        <p:spPr>
          <a:xfrm>
            <a:off x="6487049" y="2435134"/>
            <a:ext cx="4888302" cy="4070003"/>
          </a:xfrm>
          <a:prstGeom prst="rect">
            <a:avLst/>
          </a:prstGeom>
        </p:spPr>
        <p:txBody>
          <a:bodyPr/>
          <a:lstStyle>
            <a:lvl1pPr marL="285750" indent="-285750">
              <a:buSzPct val="100000"/>
              <a:buFontTx/>
              <a:buBlip>
                <a:blip r:embed="rId2" r:link="rId3"/>
              </a:buBlip>
              <a:defRPr sz="1400"/>
            </a:lvl1pPr>
            <a:lvl2pPr marL="628650" indent="-171450">
              <a:buSzPct val="100000"/>
              <a:buFontTx/>
              <a:buBlip>
                <a:blip r:embed="rId2" r:link="rId3"/>
              </a:buBlip>
              <a:defRPr sz="1200"/>
            </a:lvl2pPr>
            <a:lvl3pPr marL="1085850" indent="-171450">
              <a:buSzPct val="100000"/>
              <a:buFontTx/>
              <a:buBlip>
                <a:blip r:embed="rId2" r:link="rId3"/>
              </a:buBlip>
              <a:defRPr sz="1100"/>
            </a:lvl3pPr>
            <a:lvl4pPr marL="1543050" indent="-171450">
              <a:buSzPct val="100000"/>
              <a:buFontTx/>
              <a:buBlip>
                <a:blip r:embed="rId2" r:link="rId3"/>
              </a:buBlip>
              <a:defRPr sz="1000"/>
            </a:lvl4pPr>
            <a:lvl5pPr>
              <a:defRPr sz="10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p:txBody>
      </p:sp>
      <p:grpSp>
        <p:nvGrpSpPr>
          <p:cNvPr id="12" name="Group 11"/>
          <p:cNvGrpSpPr/>
          <p:nvPr userDrawn="1"/>
        </p:nvGrpSpPr>
        <p:grpSpPr>
          <a:xfrm>
            <a:off x="6487049" y="2001088"/>
            <a:ext cx="4830988" cy="112898"/>
            <a:chOff x="728119" y="2000954"/>
            <a:chExt cx="4830988" cy="112898"/>
          </a:xfrm>
        </p:grpSpPr>
        <p:cxnSp>
          <p:nvCxnSpPr>
            <p:cNvPr id="13" name="Rett linje 9"/>
            <p:cNvCxnSpPr/>
            <p:nvPr/>
          </p:nvCxnSpPr>
          <p:spPr>
            <a:xfrm>
              <a:off x="829733" y="2057403"/>
              <a:ext cx="4639734" cy="0"/>
            </a:xfrm>
            <a:prstGeom prst="line">
              <a:avLst/>
            </a:prstGeom>
            <a:ln>
              <a:solidFill>
                <a:srgbClr val="4E6484"/>
              </a:solidFill>
            </a:ln>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rot="16200000">
              <a:off x="5451851"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Isosceles Triangle 19"/>
            <p:cNvSpPr/>
            <p:nvPr/>
          </p:nvSpPr>
          <p:spPr>
            <a:xfrm rot="5400000" flipH="1">
              <a:off x="722477"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Slide Number Placeholder 2"/>
          <p:cNvSpPr>
            <a:spLocks noGrp="1"/>
          </p:cNvSpPr>
          <p:nvPr>
            <p:ph type="sldNum" sz="quarter" idx="4"/>
          </p:nvPr>
        </p:nvSpPr>
        <p:spPr>
          <a:xfrm>
            <a:off x="8369957" y="59800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26187-2023-7F42-925D-AA97A1DAFD71}" type="slidenum">
              <a:rPr lang="en-US" smtClean="0"/>
              <a:t>‹#›</a:t>
            </a:fld>
            <a:endParaRPr lang="en-US" dirty="0"/>
          </a:p>
        </p:txBody>
      </p:sp>
    </p:spTree>
    <p:extLst>
      <p:ext uri="{BB962C8B-B14F-4D97-AF65-F5344CB8AC3E}">
        <p14:creationId xmlns:p14="http://schemas.microsoft.com/office/powerpoint/2010/main" val="1941512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tellysbilde">
    <p:spTree>
      <p:nvGrpSpPr>
        <p:cNvPr id="1" name=""/>
        <p:cNvGrpSpPr/>
        <p:nvPr/>
      </p:nvGrpSpPr>
      <p:grpSpPr>
        <a:xfrm>
          <a:off x="0" y="0"/>
          <a:ext cx="0" cy="0"/>
          <a:chOff x="0" y="0"/>
          <a:chExt cx="0" cy="0"/>
        </a:xfrm>
      </p:grpSpPr>
      <p:sp>
        <p:nvSpPr>
          <p:cNvPr id="7" name="Rectangle 6"/>
          <p:cNvSpPr/>
          <p:nvPr userDrawn="1"/>
        </p:nvSpPr>
        <p:spPr>
          <a:xfrm>
            <a:off x="1332557" y="1949845"/>
            <a:ext cx="9551480" cy="351508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6026093" y="884094"/>
            <a:ext cx="160980" cy="791503"/>
            <a:chOff x="5911544" y="5339677"/>
            <a:chExt cx="160980" cy="791503"/>
          </a:xfrm>
        </p:grpSpPr>
        <p:cxnSp>
          <p:nvCxnSpPr>
            <p:cNvPr id="15" name="Straight Connector 14"/>
            <p:cNvCxnSpPr>
              <a:stCxn id="16" idx="0"/>
              <a:endCxn id="19" idx="0"/>
            </p:cNvCxnSpPr>
            <p:nvPr userDrawn="1"/>
          </p:nvCxnSpPr>
          <p:spPr>
            <a:xfrm>
              <a:off x="5992034" y="5478453"/>
              <a:ext cx="0" cy="491747"/>
            </a:xfrm>
            <a:prstGeom prst="line">
              <a:avLst/>
            </a:prstGeom>
            <a:ln>
              <a:solidFill>
                <a:srgbClr val="44546A"/>
              </a:solidFill>
            </a:ln>
          </p:spPr>
          <p:style>
            <a:lnRef idx="2">
              <a:schemeClr val="accent1"/>
            </a:lnRef>
            <a:fillRef idx="0">
              <a:schemeClr val="accent1"/>
            </a:fillRef>
            <a:effectRef idx="1">
              <a:schemeClr val="accent1"/>
            </a:effectRef>
            <a:fontRef idx="minor">
              <a:schemeClr val="tx1"/>
            </a:fontRef>
          </p:style>
        </p:cxnSp>
        <p:sp>
          <p:nvSpPr>
            <p:cNvPr id="16" name="Isosceles Triangle 15"/>
            <p:cNvSpPr/>
            <p:nvPr userDrawn="1"/>
          </p:nvSpPr>
          <p:spPr>
            <a:xfrm rot="10800000">
              <a:off x="5911544" y="5339677"/>
              <a:ext cx="160980" cy="138776"/>
            </a:xfrm>
            <a:prstGeom prst="triangle">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userDrawn="1"/>
          </p:nvSpPr>
          <p:spPr>
            <a:xfrm>
              <a:off x="5911544" y="5970200"/>
              <a:ext cx="160980" cy="160980"/>
            </a:xfrm>
            <a:prstGeom prst="ellipse">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tel 1"/>
          <p:cNvSpPr>
            <a:spLocks noGrp="1"/>
          </p:cNvSpPr>
          <p:nvPr>
            <p:ph type="ctrTitle"/>
          </p:nvPr>
        </p:nvSpPr>
        <p:spPr>
          <a:xfrm>
            <a:off x="1998938" y="2575943"/>
            <a:ext cx="8215291" cy="934020"/>
          </a:xfrm>
          <a:prstGeom prst="rect">
            <a:avLst/>
          </a:prstGeom>
        </p:spPr>
        <p:txBody>
          <a:bodyPr anchor="b"/>
          <a:lstStyle>
            <a:lvl1pPr algn="ctr">
              <a:defRPr sz="3400">
                <a:solidFill>
                  <a:srgbClr val="44546A"/>
                </a:solidFill>
              </a:defRPr>
            </a:lvl1pPr>
          </a:lstStyle>
          <a:p>
            <a:r>
              <a:rPr lang="nb-NO" dirty="0"/>
              <a:t>Klikk for å redigere tittelstil</a:t>
            </a:r>
          </a:p>
        </p:txBody>
      </p:sp>
      <p:sp>
        <p:nvSpPr>
          <p:cNvPr id="3" name="Undertittel 2"/>
          <p:cNvSpPr>
            <a:spLocks noGrp="1"/>
          </p:cNvSpPr>
          <p:nvPr>
            <p:ph type="subTitle" idx="1" hasCustomPrompt="1"/>
          </p:nvPr>
        </p:nvSpPr>
        <p:spPr>
          <a:xfrm>
            <a:off x="1534583" y="4168018"/>
            <a:ext cx="9144000" cy="1089782"/>
          </a:xfrm>
          <a:prstGeom prst="rect">
            <a:avLst/>
          </a:prstGeom>
        </p:spPr>
        <p:txBody>
          <a:bodyPr/>
          <a:lstStyle>
            <a:lvl1pPr marL="0" indent="0" algn="ctr">
              <a:buNone/>
              <a:defRPr sz="140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grpSp>
        <p:nvGrpSpPr>
          <p:cNvPr id="23" name="Group 22"/>
          <p:cNvGrpSpPr/>
          <p:nvPr userDrawn="1"/>
        </p:nvGrpSpPr>
        <p:grpSpPr>
          <a:xfrm>
            <a:off x="3691089" y="3795949"/>
            <a:ext cx="4830988" cy="112898"/>
            <a:chOff x="728119" y="2000954"/>
            <a:chExt cx="4830988" cy="112898"/>
          </a:xfrm>
        </p:grpSpPr>
        <p:cxnSp>
          <p:nvCxnSpPr>
            <p:cNvPr id="24" name="Rett linje 9"/>
            <p:cNvCxnSpPr/>
            <p:nvPr/>
          </p:nvCxnSpPr>
          <p:spPr>
            <a:xfrm>
              <a:off x="829733" y="2057403"/>
              <a:ext cx="4639734" cy="0"/>
            </a:xfrm>
            <a:prstGeom prst="line">
              <a:avLst/>
            </a:prstGeom>
            <a:ln>
              <a:solidFill>
                <a:srgbClr val="4E6484"/>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6200000">
              <a:off x="5451851"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flipH="1">
              <a:off x="722477" y="2006596"/>
              <a:ext cx="112898" cy="101614"/>
            </a:xfrm>
            <a:prstGeom prst="triangle">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Tree>
    <p:extLst>
      <p:ext uri="{BB962C8B-B14F-4D97-AF65-F5344CB8AC3E}">
        <p14:creationId xmlns:p14="http://schemas.microsoft.com/office/powerpoint/2010/main" val="23275401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bunntekst 2"/>
          <p:cNvSpPr>
            <a:spLocks noGrp="1"/>
          </p:cNvSpPr>
          <p:nvPr>
            <p:ph type="ftr" sz="quarter" idx="3"/>
          </p:nvPr>
        </p:nvSpPr>
        <p:spPr>
          <a:xfrm>
            <a:off x="7814736" y="6536624"/>
            <a:ext cx="4114800" cy="321375"/>
          </a:xfrm>
          <a:prstGeom prst="rect">
            <a:avLst/>
          </a:prstGeom>
        </p:spPr>
        <p:txBody>
          <a:bodyPr/>
          <a:lstStyle>
            <a:lvl1pPr algn="r">
              <a:defRPr sz="1000">
                <a:solidFill>
                  <a:schemeClr val="tx2"/>
                </a:solidFill>
              </a:defRPr>
            </a:lvl1pPr>
          </a:lstStyle>
          <a:p>
            <a:r>
              <a:rPr lang="nb-NO"/>
              <a:t>Fylkesnemnda i </a:t>
            </a:r>
            <a:endParaRPr lang="nb-NO" dirty="0"/>
          </a:p>
        </p:txBody>
      </p:sp>
      <p:sp>
        <p:nvSpPr>
          <p:cNvPr id="3" name="Slide Number Placeholder 2"/>
          <p:cNvSpPr>
            <a:spLocks noGrp="1"/>
          </p:cNvSpPr>
          <p:nvPr>
            <p:ph type="sldNum" sz="quarter" idx="4"/>
          </p:nvPr>
        </p:nvSpPr>
        <p:spPr>
          <a:xfrm>
            <a:off x="8369957" y="59800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F8ADF-99DF-3748-925A-3E100FFEA9CA}" type="slidenum">
              <a:rPr lang="en-US" smtClean="0"/>
              <a:t>‹#›</a:t>
            </a:fld>
            <a:endParaRPr lang="en-US" dirty="0"/>
          </a:p>
        </p:txBody>
      </p:sp>
    </p:spTree>
    <p:extLst>
      <p:ext uri="{BB962C8B-B14F-4D97-AF65-F5344CB8AC3E}">
        <p14:creationId xmlns:p14="http://schemas.microsoft.com/office/powerpoint/2010/main" val="1693735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Bilde 4"/>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4"/>
          </p:nvPr>
        </p:nvSpPr>
        <p:spPr>
          <a:xfrm>
            <a:off x="8369957" y="59800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F8ADF-99DF-3748-925A-3E100FFEA9CA}" type="slidenum">
              <a:rPr lang="en-US" smtClean="0"/>
              <a:t>‹#›</a:t>
            </a:fld>
            <a:endParaRPr lang="en-US" dirty="0"/>
          </a:p>
        </p:txBody>
      </p:sp>
    </p:spTree>
    <p:extLst>
      <p:ext uri="{BB962C8B-B14F-4D97-AF65-F5344CB8AC3E}">
        <p14:creationId xmlns:p14="http://schemas.microsoft.com/office/powerpoint/2010/main" val="64939056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7" r:id="rId3"/>
    <p:sldLayoutId id="2147483662" r:id="rId4"/>
    <p:sldLayoutId id="2147483663" r:id="rId5"/>
    <p:sldLayoutId id="2147483650" r:id="rId6"/>
    <p:sldLayoutId id="2147483666" r:id="rId7"/>
    <p:sldLayoutId id="2147483664" r:id="rId8"/>
    <p:sldLayoutId id="2147483655" r:id="rId9"/>
    <p:sldLayoutId id="2147483656" r:id="rId10"/>
    <p:sldLayoutId id="2147483659" r:id="rId11"/>
    <p:sldLayoutId id="2147483657" r:id="rId12"/>
    <p:sldLayoutId id="2147483660"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localhost/Users/barbrohelset/Dropbox%20(Neolab)/Fylkesnemndene/Utvikling/Original/PPT_mal/trekant-01.pn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8938" y="2575943"/>
            <a:ext cx="8580572" cy="934020"/>
          </a:xfrm>
        </p:spPr>
        <p:txBody>
          <a:bodyPr/>
          <a:lstStyle/>
          <a:p>
            <a:r>
              <a:rPr lang="nb-NO" dirty="0"/>
              <a:t>Barnevern21</a:t>
            </a:r>
          </a:p>
        </p:txBody>
      </p:sp>
      <p:sp>
        <p:nvSpPr>
          <p:cNvPr id="3" name="Subtitle 2"/>
          <p:cNvSpPr>
            <a:spLocks noGrp="1"/>
          </p:cNvSpPr>
          <p:nvPr>
            <p:ph type="subTitle" idx="1"/>
          </p:nvPr>
        </p:nvSpPr>
        <p:spPr>
          <a:xfrm>
            <a:off x="1534583" y="4168018"/>
            <a:ext cx="9144000" cy="1089782"/>
          </a:xfrm>
        </p:spPr>
        <p:txBody>
          <a:bodyPr/>
          <a:lstStyle/>
          <a:p>
            <a:r>
              <a:rPr lang="en-US" dirty="0"/>
              <a:t>25. </a:t>
            </a:r>
            <a:r>
              <a:rPr lang="en-US" dirty="0" err="1"/>
              <a:t>november</a:t>
            </a:r>
            <a:r>
              <a:rPr lang="en-US" dirty="0"/>
              <a:t> 2021</a:t>
            </a:r>
          </a:p>
          <a:p>
            <a:r>
              <a:rPr lang="en-US" dirty="0"/>
              <a:t>Pernille Pettersen Smith, </a:t>
            </a:r>
            <a:r>
              <a:rPr lang="en-US" dirty="0" err="1"/>
              <a:t>direktør</a:t>
            </a:r>
            <a:endParaRPr lang="en-US" dirty="0"/>
          </a:p>
        </p:txBody>
      </p:sp>
      <p:sp>
        <p:nvSpPr>
          <p:cNvPr id="5" name="Subtitle 4"/>
          <p:cNvSpPr txBox="1">
            <a:spLocks/>
          </p:cNvSpPr>
          <p:nvPr/>
        </p:nvSpPr>
        <p:spPr>
          <a:xfrm>
            <a:off x="3175447" y="5046375"/>
            <a:ext cx="5862273" cy="914273"/>
          </a:xfrm>
          <a:prstGeom prst="rect">
            <a:avLst/>
          </a:prstGeom>
        </p:spPr>
        <p:txBody>
          <a:bodyPr/>
          <a:lstStyle>
            <a:lvl1pPr marL="0" indent="0" algn="ctr" defTabSz="914400" rtl="0" eaLnBrk="1" latinLnBrk="0" hangingPunct="1">
              <a:lnSpc>
                <a:spcPct val="90000"/>
              </a:lnSpc>
              <a:spcBef>
                <a:spcPts val="1000"/>
              </a:spcBef>
              <a:buFont typeface="Arial"/>
              <a:buNone/>
              <a:defRPr sz="1400" kern="1200">
                <a:solidFill>
                  <a:srgbClr val="FFFFFF"/>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439447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2F95EC33-27FE-48F4-BA43-7C2359657200}"/>
              </a:ext>
            </a:extLst>
          </p:cNvPr>
          <p:cNvPicPr>
            <a:picLocks noGrp="1" noChangeAspect="1"/>
          </p:cNvPicPr>
          <p:nvPr>
            <p:ph idx="11"/>
          </p:nvPr>
        </p:nvPicPr>
        <p:blipFill rotWithShape="1">
          <a:blip r:embed="rId3"/>
          <a:srcRect t="15730"/>
          <a:stretch/>
        </p:blipFill>
        <p:spPr>
          <a:xfrm>
            <a:off x="20" y="734633"/>
            <a:ext cx="12191980" cy="6857990"/>
          </a:xfrm>
          <a:prstGeom prst="rect">
            <a:avLst/>
          </a:prstGeom>
        </p:spPr>
      </p:pic>
      <p:sp useBgFill="1">
        <p:nvSpPr>
          <p:cNvPr id="17" name="Freeform: Shape 16">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tel 1">
            <a:extLst>
              <a:ext uri="{FF2B5EF4-FFF2-40B4-BE49-F238E27FC236}">
                <a16:creationId xmlns:a16="http://schemas.microsoft.com/office/drawing/2014/main" id="{04B5AEBB-4090-4323-9AB7-8E964731DD64}"/>
              </a:ext>
            </a:extLst>
          </p:cNvPr>
          <p:cNvSpPr>
            <a:spLocks noGrp="1"/>
          </p:cNvSpPr>
          <p:nvPr>
            <p:ph type="title"/>
          </p:nvPr>
        </p:nvSpPr>
        <p:spPr>
          <a:xfrm>
            <a:off x="1022368" y="1510250"/>
            <a:ext cx="4775162" cy="1339382"/>
          </a:xfrm>
        </p:spPr>
        <p:txBody>
          <a:bodyPr vert="horz" lIns="91440" tIns="45720" rIns="91440" bIns="45720" rtlCol="0" anchor="ctr">
            <a:normAutofit/>
          </a:bodyPr>
          <a:lstStyle/>
          <a:p>
            <a:r>
              <a:rPr lang="en-US" sz="3600" dirty="0" err="1">
                <a:solidFill>
                  <a:schemeClr val="tx1"/>
                </a:solidFill>
                <a:latin typeface="+mj-lt"/>
              </a:rPr>
              <a:t>Konkret</a:t>
            </a:r>
            <a:r>
              <a:rPr lang="en-US" sz="3600" dirty="0">
                <a:solidFill>
                  <a:schemeClr val="tx1"/>
                </a:solidFill>
                <a:latin typeface="+mj-lt"/>
              </a:rPr>
              <a:t> </a:t>
            </a:r>
            <a:r>
              <a:rPr lang="en-US" sz="3600" dirty="0" err="1">
                <a:solidFill>
                  <a:schemeClr val="tx1"/>
                </a:solidFill>
                <a:latin typeface="+mj-lt"/>
              </a:rPr>
              <a:t>vurdering</a:t>
            </a:r>
            <a:endParaRPr lang="en-US" sz="3600" dirty="0">
              <a:solidFill>
                <a:schemeClr val="tx1"/>
              </a:solidFill>
              <a:latin typeface="+mj-lt"/>
            </a:endParaRPr>
          </a:p>
        </p:txBody>
      </p:sp>
      <p:sp>
        <p:nvSpPr>
          <p:cNvPr id="19"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69950FE-20E1-43E2-BEDA-B2AAACC360AB}"/>
              </a:ext>
            </a:extLst>
          </p:cNvPr>
          <p:cNvSpPr>
            <a:spLocks noGrp="1"/>
          </p:cNvSpPr>
          <p:nvPr>
            <p:ph idx="1"/>
          </p:nvPr>
        </p:nvSpPr>
        <p:spPr>
          <a:xfrm>
            <a:off x="1189319" y="2547257"/>
            <a:ext cx="4458446" cy="3109740"/>
          </a:xfrm>
        </p:spPr>
        <p:txBody>
          <a:bodyPr vert="horz" lIns="91440" tIns="45720" rIns="91440" bIns="45720" rtlCol="0" anchor="ctr">
            <a:normAutofit/>
          </a:bodyPr>
          <a:lstStyle/>
          <a:p>
            <a:pPr indent="-228600">
              <a:buFont typeface="Arial" panose="020B0604020202020204" pitchFamily="34" charset="0"/>
              <a:buChar char="•"/>
            </a:pPr>
            <a:r>
              <a:rPr lang="en-US" sz="2000" dirty="0" err="1"/>
              <a:t>Konkret</a:t>
            </a:r>
            <a:r>
              <a:rPr lang="en-US" sz="2000" dirty="0"/>
              <a:t> </a:t>
            </a:r>
            <a:r>
              <a:rPr lang="en-US" sz="2000" dirty="0" err="1"/>
              <a:t>vurdering</a:t>
            </a:r>
            <a:r>
              <a:rPr lang="en-US" sz="2000" dirty="0"/>
              <a:t> </a:t>
            </a:r>
            <a:r>
              <a:rPr lang="en-US" sz="2000" dirty="0" err="1"/>
              <a:t>i</a:t>
            </a:r>
            <a:r>
              <a:rPr lang="en-US" sz="2000" dirty="0"/>
              <a:t> </a:t>
            </a:r>
            <a:r>
              <a:rPr lang="en-US" sz="2000" dirty="0" err="1"/>
              <a:t>hver</a:t>
            </a:r>
            <a:r>
              <a:rPr lang="en-US" sz="2000" dirty="0"/>
              <a:t> </a:t>
            </a:r>
            <a:r>
              <a:rPr lang="en-US" sz="2000" dirty="0" err="1"/>
              <a:t>enkelt</a:t>
            </a:r>
            <a:r>
              <a:rPr lang="en-US" sz="2000" dirty="0"/>
              <a:t> </a:t>
            </a:r>
            <a:r>
              <a:rPr lang="en-US" sz="2000" dirty="0" err="1"/>
              <a:t>sak</a:t>
            </a:r>
            <a:r>
              <a:rPr lang="en-US" sz="2000" dirty="0"/>
              <a:t> </a:t>
            </a:r>
            <a:r>
              <a:rPr lang="en-US" sz="2000" dirty="0" err="1"/>
              <a:t>og</a:t>
            </a:r>
            <a:r>
              <a:rPr lang="en-US" sz="2000" dirty="0"/>
              <a:t> for </a:t>
            </a:r>
            <a:r>
              <a:rPr lang="en-US" sz="2000" dirty="0" err="1"/>
              <a:t>hvert</a:t>
            </a:r>
            <a:r>
              <a:rPr lang="en-US" sz="2000" dirty="0"/>
              <a:t> </a:t>
            </a:r>
            <a:r>
              <a:rPr lang="en-US" sz="2000" dirty="0" err="1"/>
              <a:t>enkelt</a:t>
            </a:r>
            <a:r>
              <a:rPr lang="en-US" sz="2000" dirty="0"/>
              <a:t> barn</a:t>
            </a:r>
          </a:p>
          <a:p>
            <a:pPr indent="-228600">
              <a:buFont typeface="Arial" panose="020B0604020202020204" pitchFamily="34" charset="0"/>
              <a:buChar char="•"/>
            </a:pPr>
            <a:r>
              <a:rPr lang="en-US" sz="2000" dirty="0" err="1"/>
              <a:t>Hver</a:t>
            </a:r>
            <a:r>
              <a:rPr lang="en-US" sz="2000" dirty="0"/>
              <a:t> </a:t>
            </a:r>
            <a:r>
              <a:rPr lang="en-US" sz="2000" dirty="0" err="1"/>
              <a:t>sak</a:t>
            </a:r>
            <a:r>
              <a:rPr lang="en-US" sz="2000" dirty="0"/>
              <a:t> er </a:t>
            </a:r>
            <a:r>
              <a:rPr lang="en-US" sz="2000" dirty="0" err="1"/>
              <a:t>unik</a:t>
            </a:r>
            <a:endParaRPr lang="en-US" sz="2000" dirty="0"/>
          </a:p>
          <a:p>
            <a:pPr indent="-228600">
              <a:buFont typeface="Arial" panose="020B0604020202020204" pitchFamily="34" charset="0"/>
              <a:buChar char="•"/>
            </a:pPr>
            <a:endParaRPr lang="en-US" sz="2000" dirty="0"/>
          </a:p>
        </p:txBody>
      </p:sp>
      <p:pic>
        <p:nvPicPr>
          <p:cNvPr id="6" name="Bilde 5">
            <a:extLst>
              <a:ext uri="{FF2B5EF4-FFF2-40B4-BE49-F238E27FC236}">
                <a16:creationId xmlns:a16="http://schemas.microsoft.com/office/drawing/2014/main" id="{7BF27823-847A-4563-A906-D37C1F5A70B7}"/>
              </a:ext>
            </a:extLst>
          </p:cNvPr>
          <p:cNvPicPr>
            <a:picLocks noChangeAspect="1"/>
          </p:cNvPicPr>
          <p:nvPr/>
        </p:nvPicPr>
        <p:blipFill>
          <a:blip r:embed="rId4"/>
          <a:stretch>
            <a:fillRect/>
          </a:stretch>
        </p:blipFill>
        <p:spPr>
          <a:xfrm>
            <a:off x="132474" y="109648"/>
            <a:ext cx="1810669" cy="481626"/>
          </a:xfrm>
          <a:prstGeom prst="rect">
            <a:avLst/>
          </a:prstGeom>
        </p:spPr>
      </p:pic>
      <p:sp>
        <p:nvSpPr>
          <p:cNvPr id="4" name="Rektangel 3">
            <a:extLst>
              <a:ext uri="{FF2B5EF4-FFF2-40B4-BE49-F238E27FC236}">
                <a16:creationId xmlns:a16="http://schemas.microsoft.com/office/drawing/2014/main" id="{5676F6ED-8E02-495C-A896-FBAEA4267844}"/>
              </a:ext>
            </a:extLst>
          </p:cNvPr>
          <p:cNvSpPr/>
          <p:nvPr/>
        </p:nvSpPr>
        <p:spPr>
          <a:xfrm>
            <a:off x="723899" y="4959275"/>
            <a:ext cx="5372101" cy="128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949768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1B22B2BC-EC37-48E6-A362-3BFA8CBF21FD}"/>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800">
                <a:solidFill>
                  <a:schemeClr val="tx1"/>
                </a:solidFill>
                <a:latin typeface="+mj-lt"/>
              </a:rPr>
              <a:t>Samtaleprosess</a:t>
            </a:r>
          </a:p>
        </p:txBody>
      </p:sp>
      <p:sp>
        <p:nvSpPr>
          <p:cNvPr id="14"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7E3788ED-759F-484C-804F-F2EC0414DDF4}"/>
              </a:ext>
            </a:extLst>
          </p:cNvPr>
          <p:cNvSpPr>
            <a:spLocks noGrp="1"/>
          </p:cNvSpPr>
          <p:nvPr>
            <p:ph idx="1"/>
          </p:nvPr>
        </p:nvSpPr>
        <p:spPr>
          <a:xfrm>
            <a:off x="841247" y="2718662"/>
            <a:ext cx="3410712" cy="3065533"/>
          </a:xfrm>
        </p:spPr>
        <p:txBody>
          <a:bodyPr vert="horz" lIns="91440" tIns="45720" rIns="91440" bIns="45720" rtlCol="0">
            <a:normAutofit/>
          </a:bodyPr>
          <a:lstStyle/>
          <a:p>
            <a:pPr indent="-228600">
              <a:buFont typeface="Arial" panose="020B0604020202020204" pitchFamily="34" charset="0"/>
              <a:buChar char="•"/>
            </a:pPr>
            <a:r>
              <a:rPr lang="en-US" sz="2000" dirty="0" err="1"/>
              <a:t>Prøveordning</a:t>
            </a:r>
            <a:r>
              <a:rPr lang="en-US" sz="2000" dirty="0"/>
              <a:t> </a:t>
            </a:r>
            <a:r>
              <a:rPr lang="en-US" sz="2000" dirty="0" err="1"/>
              <a:t>fra</a:t>
            </a:r>
            <a:r>
              <a:rPr lang="en-US" sz="2000" dirty="0"/>
              <a:t> 2016 med 5 </a:t>
            </a:r>
            <a:r>
              <a:rPr lang="en-US" sz="2000" dirty="0" err="1"/>
              <a:t>nemnder</a:t>
            </a:r>
            <a:r>
              <a:rPr lang="en-US" sz="2000" dirty="0"/>
              <a:t> </a:t>
            </a:r>
          </a:p>
          <a:p>
            <a:pPr indent="-228600">
              <a:buFont typeface="Arial" panose="020B0604020202020204" pitchFamily="34" charset="0"/>
              <a:buChar char="•"/>
            </a:pPr>
            <a:r>
              <a:rPr lang="en-US" sz="2000" dirty="0" err="1"/>
              <a:t>Innført</a:t>
            </a:r>
            <a:r>
              <a:rPr lang="en-US" sz="2000" dirty="0"/>
              <a:t> </a:t>
            </a:r>
            <a:r>
              <a:rPr lang="en-US" sz="2000" dirty="0" err="1"/>
              <a:t>som</a:t>
            </a:r>
            <a:r>
              <a:rPr lang="en-US" sz="2000" dirty="0"/>
              <a:t> fast </a:t>
            </a:r>
            <a:r>
              <a:rPr lang="en-US" sz="2000" dirty="0" err="1"/>
              <a:t>ordning</a:t>
            </a:r>
            <a:r>
              <a:rPr lang="en-US" sz="2000" dirty="0"/>
              <a:t> </a:t>
            </a:r>
            <a:r>
              <a:rPr lang="en-US" sz="2000" dirty="0" err="1"/>
              <a:t>juli</a:t>
            </a:r>
            <a:r>
              <a:rPr lang="en-US" sz="2000" dirty="0"/>
              <a:t> 2020</a:t>
            </a:r>
          </a:p>
          <a:p>
            <a:pPr indent="-228600">
              <a:buFont typeface="Arial" panose="020B0604020202020204" pitchFamily="34" charset="0"/>
              <a:buChar char="•"/>
            </a:pPr>
            <a:r>
              <a:rPr lang="nb-NO" sz="2000" dirty="0"/>
              <a:t>40 % av alle hovedsakene i barnevern i 2021 gjennomføres i samtaleprosess</a:t>
            </a:r>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a:p>
            <a:pPr marL="57150" indent="0">
              <a:buNone/>
            </a:pPr>
            <a:endParaRPr lang="en-US" dirty="0"/>
          </a:p>
        </p:txBody>
      </p:sp>
      <p:pic>
        <p:nvPicPr>
          <p:cNvPr id="5" name="Plassholder for innhold 4">
            <a:extLst>
              <a:ext uri="{FF2B5EF4-FFF2-40B4-BE49-F238E27FC236}">
                <a16:creationId xmlns:a16="http://schemas.microsoft.com/office/drawing/2014/main" id="{F236867F-A93D-4F28-AA44-8AB4775678DA}"/>
              </a:ext>
            </a:extLst>
          </p:cNvPr>
          <p:cNvPicPr>
            <a:picLocks noGrp="1" noChangeAspect="1"/>
          </p:cNvPicPr>
          <p:nvPr>
            <p:ph idx="11"/>
          </p:nvPr>
        </p:nvPicPr>
        <p:blipFill rotWithShape="1">
          <a:blip r:embed="rId3"/>
          <a:srcRect t="34" b="34"/>
          <a:stretch/>
        </p:blipFill>
        <p:spPr>
          <a:xfrm>
            <a:off x="5124450" y="634382"/>
            <a:ext cx="6657213" cy="5495162"/>
          </a:xfrm>
          <a:prstGeom prst="rect">
            <a:avLst/>
          </a:prstGeom>
        </p:spPr>
      </p:pic>
      <p:pic>
        <p:nvPicPr>
          <p:cNvPr id="6" name="Bilde 5">
            <a:extLst>
              <a:ext uri="{FF2B5EF4-FFF2-40B4-BE49-F238E27FC236}">
                <a16:creationId xmlns:a16="http://schemas.microsoft.com/office/drawing/2014/main" id="{19C34EFB-1B1F-45E1-BA88-4F607C3016E3}"/>
              </a:ext>
            </a:extLst>
          </p:cNvPr>
          <p:cNvPicPr>
            <a:picLocks noChangeAspect="1"/>
          </p:cNvPicPr>
          <p:nvPr/>
        </p:nvPicPr>
        <p:blipFill>
          <a:blip r:embed="rId4"/>
          <a:stretch>
            <a:fillRect/>
          </a:stretch>
        </p:blipFill>
        <p:spPr>
          <a:xfrm>
            <a:off x="206263" y="70287"/>
            <a:ext cx="1837690" cy="490668"/>
          </a:xfrm>
          <a:prstGeom prst="rect">
            <a:avLst/>
          </a:prstGeom>
        </p:spPr>
      </p:pic>
    </p:spTree>
    <p:extLst>
      <p:ext uri="{BB962C8B-B14F-4D97-AF65-F5344CB8AC3E}">
        <p14:creationId xmlns:p14="http://schemas.microsoft.com/office/powerpoint/2010/main" val="24361604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1B22B2BC-EC37-48E6-A362-3BFA8CBF21FD}"/>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800">
                <a:solidFill>
                  <a:schemeClr val="tx1"/>
                </a:solidFill>
                <a:latin typeface="+mj-lt"/>
              </a:rPr>
              <a:t>Samtaleprosess</a:t>
            </a:r>
          </a:p>
        </p:txBody>
      </p:sp>
      <p:sp>
        <p:nvSpPr>
          <p:cNvPr id="14"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7E3788ED-759F-484C-804F-F2EC0414DDF4}"/>
              </a:ext>
            </a:extLst>
          </p:cNvPr>
          <p:cNvSpPr>
            <a:spLocks noGrp="1"/>
          </p:cNvSpPr>
          <p:nvPr>
            <p:ph idx="1"/>
          </p:nvPr>
        </p:nvSpPr>
        <p:spPr>
          <a:xfrm>
            <a:off x="841247" y="2359152"/>
            <a:ext cx="3410712" cy="3425043"/>
          </a:xfrm>
        </p:spPr>
        <p:txBody>
          <a:bodyPr vert="horz" lIns="91440" tIns="45720" rIns="91440" bIns="45720" rtlCol="0">
            <a:normAutofit lnSpcReduction="10000"/>
          </a:bodyPr>
          <a:lstStyle/>
          <a:p>
            <a:pPr marL="57150" indent="0">
              <a:buNone/>
            </a:pPr>
            <a:r>
              <a:rPr lang="en-US" sz="1800" dirty="0" err="1"/>
              <a:t>Samtaleprosess</a:t>
            </a:r>
            <a:r>
              <a:rPr lang="en-US" sz="1800" dirty="0"/>
              <a:t> er </a:t>
            </a:r>
            <a:r>
              <a:rPr lang="en-US" sz="1800" dirty="0" err="1"/>
              <a:t>en</a:t>
            </a:r>
            <a:r>
              <a:rPr lang="en-US" sz="1800" dirty="0"/>
              <a:t> </a:t>
            </a:r>
            <a:r>
              <a:rPr lang="en-US" sz="1800" dirty="0" err="1"/>
              <a:t>saksbehandlingsform</a:t>
            </a:r>
            <a:r>
              <a:rPr lang="en-US" sz="1800" dirty="0"/>
              <a:t> </a:t>
            </a:r>
            <a:r>
              <a:rPr lang="en-US" sz="1800" dirty="0" err="1"/>
              <a:t>hvor</a:t>
            </a:r>
            <a:r>
              <a:rPr lang="en-US" sz="1800" dirty="0"/>
              <a:t> </a:t>
            </a:r>
            <a:r>
              <a:rPr lang="en-US" sz="1800" dirty="0" err="1"/>
              <a:t>nemndleder</a:t>
            </a:r>
            <a:r>
              <a:rPr lang="en-US" sz="1800" dirty="0"/>
              <a:t> </a:t>
            </a:r>
            <a:r>
              <a:rPr lang="en-US" sz="1800" dirty="0" err="1"/>
              <a:t>inviterer</a:t>
            </a:r>
            <a:r>
              <a:rPr lang="en-US" sz="1800" dirty="0"/>
              <a:t> </a:t>
            </a:r>
            <a:r>
              <a:rPr lang="en-US" sz="1800" dirty="0" err="1"/>
              <a:t>partene</a:t>
            </a:r>
            <a:r>
              <a:rPr lang="en-US" sz="1800" dirty="0"/>
              <a:t> </a:t>
            </a:r>
            <a:r>
              <a:rPr lang="en-US" sz="1800" dirty="0" err="1"/>
              <a:t>i</a:t>
            </a:r>
            <a:r>
              <a:rPr lang="en-US" sz="1800" dirty="0"/>
              <a:t> </a:t>
            </a:r>
            <a:r>
              <a:rPr lang="en-US" sz="1800" dirty="0" err="1"/>
              <a:t>saken</a:t>
            </a:r>
            <a:r>
              <a:rPr lang="en-US" sz="1800" dirty="0"/>
              <a:t> </a:t>
            </a:r>
            <a:r>
              <a:rPr lang="en-US" sz="1800" dirty="0" err="1"/>
              <a:t>til</a:t>
            </a:r>
            <a:r>
              <a:rPr lang="en-US" sz="1800" dirty="0"/>
              <a:t> </a:t>
            </a:r>
            <a:r>
              <a:rPr lang="en-US" sz="1800" dirty="0" err="1"/>
              <a:t>samtaler</a:t>
            </a:r>
            <a:r>
              <a:rPr lang="en-US" sz="1800" dirty="0"/>
              <a:t>, for </a:t>
            </a:r>
            <a:r>
              <a:rPr lang="en-US" sz="1800" dirty="0" err="1"/>
              <a:t>blant</a:t>
            </a:r>
            <a:r>
              <a:rPr lang="en-US" sz="1800" dirty="0"/>
              <a:t> </a:t>
            </a:r>
            <a:r>
              <a:rPr lang="en-US" sz="1800" dirty="0" err="1"/>
              <a:t>annet</a:t>
            </a:r>
            <a:r>
              <a:rPr lang="en-US" sz="1800" dirty="0"/>
              <a:t> å </a:t>
            </a:r>
            <a:r>
              <a:rPr lang="en-US" sz="1800" dirty="0" err="1"/>
              <a:t>undersøke</a:t>
            </a:r>
            <a:r>
              <a:rPr lang="en-US" sz="1800" dirty="0"/>
              <a:t> om de </a:t>
            </a:r>
            <a:r>
              <a:rPr lang="en-US" sz="1800" dirty="0" err="1"/>
              <a:t>kan</a:t>
            </a:r>
            <a:r>
              <a:rPr lang="en-US" sz="1800" dirty="0"/>
              <a:t> </a:t>
            </a:r>
            <a:r>
              <a:rPr lang="en-US" sz="1800" dirty="0" err="1"/>
              <a:t>bli</a:t>
            </a:r>
            <a:r>
              <a:rPr lang="en-US" sz="1800" dirty="0"/>
              <a:t> </a:t>
            </a:r>
            <a:r>
              <a:rPr lang="en-US" sz="1800" dirty="0" err="1"/>
              <a:t>enige</a:t>
            </a:r>
            <a:r>
              <a:rPr lang="en-US" sz="1800" dirty="0"/>
              <a:t> om </a:t>
            </a:r>
            <a:r>
              <a:rPr lang="en-US" sz="1800" dirty="0" err="1"/>
              <a:t>en</a:t>
            </a:r>
            <a:r>
              <a:rPr lang="en-US" sz="1800" dirty="0"/>
              <a:t> </a:t>
            </a:r>
            <a:r>
              <a:rPr lang="en-US" sz="1800" dirty="0" err="1"/>
              <a:t>løsning</a:t>
            </a:r>
            <a:r>
              <a:rPr lang="en-US" sz="1800" dirty="0"/>
              <a:t> </a:t>
            </a:r>
            <a:r>
              <a:rPr lang="en-US" sz="1800" dirty="0" err="1"/>
              <a:t>til</a:t>
            </a:r>
            <a:r>
              <a:rPr lang="en-US" sz="1800" dirty="0"/>
              <a:t> </a:t>
            </a:r>
            <a:r>
              <a:rPr lang="en-US" sz="1800" dirty="0" err="1"/>
              <a:t>barnets</a:t>
            </a:r>
            <a:r>
              <a:rPr lang="en-US" sz="1800" dirty="0"/>
              <a:t> </a:t>
            </a:r>
            <a:r>
              <a:rPr lang="en-US" sz="1800" dirty="0" err="1"/>
              <a:t>beste</a:t>
            </a:r>
            <a:endParaRPr lang="en-US" sz="1800" dirty="0"/>
          </a:p>
          <a:p>
            <a:pPr marL="57150" indent="0">
              <a:buNone/>
            </a:pPr>
            <a:endParaRPr lang="en-US" sz="1800" dirty="0"/>
          </a:p>
          <a:p>
            <a:pPr marL="57150" indent="0">
              <a:buNone/>
            </a:pPr>
            <a:r>
              <a:rPr lang="nb-NO" sz="1800" dirty="0"/>
              <a:t>Samtaleprosess tar utgangspunkt i meklingsmetodikk og er et alternativ til vanlig forhandlingsmøte, hvor en gir rom for mer dialog og økt forståelse mellom partene</a:t>
            </a:r>
            <a:endParaRPr lang="en-US" sz="1800" dirty="0"/>
          </a:p>
        </p:txBody>
      </p:sp>
      <p:pic>
        <p:nvPicPr>
          <p:cNvPr id="5" name="Plassholder for innhold 4">
            <a:extLst>
              <a:ext uri="{FF2B5EF4-FFF2-40B4-BE49-F238E27FC236}">
                <a16:creationId xmlns:a16="http://schemas.microsoft.com/office/drawing/2014/main" id="{F236867F-A93D-4F28-AA44-8AB4775678DA}"/>
              </a:ext>
            </a:extLst>
          </p:cNvPr>
          <p:cNvPicPr>
            <a:picLocks noGrp="1" noChangeAspect="1"/>
          </p:cNvPicPr>
          <p:nvPr>
            <p:ph idx="11"/>
          </p:nvPr>
        </p:nvPicPr>
        <p:blipFill rotWithShape="1">
          <a:blip r:embed="rId3"/>
          <a:srcRect l="9870" r="9870"/>
          <a:stretch/>
        </p:blipFill>
        <p:spPr>
          <a:xfrm>
            <a:off x="5124450" y="634382"/>
            <a:ext cx="6657213" cy="5495162"/>
          </a:xfrm>
          <a:prstGeom prst="rect">
            <a:avLst/>
          </a:prstGeom>
        </p:spPr>
      </p:pic>
      <p:pic>
        <p:nvPicPr>
          <p:cNvPr id="6" name="Bilde 5">
            <a:extLst>
              <a:ext uri="{FF2B5EF4-FFF2-40B4-BE49-F238E27FC236}">
                <a16:creationId xmlns:a16="http://schemas.microsoft.com/office/drawing/2014/main" id="{19C34EFB-1B1F-45E1-BA88-4F607C3016E3}"/>
              </a:ext>
            </a:extLst>
          </p:cNvPr>
          <p:cNvPicPr>
            <a:picLocks noChangeAspect="1"/>
          </p:cNvPicPr>
          <p:nvPr/>
        </p:nvPicPr>
        <p:blipFill>
          <a:blip r:embed="rId4"/>
          <a:stretch>
            <a:fillRect/>
          </a:stretch>
        </p:blipFill>
        <p:spPr>
          <a:xfrm>
            <a:off x="206263" y="70287"/>
            <a:ext cx="1837690" cy="490668"/>
          </a:xfrm>
          <a:prstGeom prst="rect">
            <a:avLst/>
          </a:prstGeom>
        </p:spPr>
      </p:pic>
    </p:spTree>
    <p:extLst>
      <p:ext uri="{BB962C8B-B14F-4D97-AF65-F5344CB8AC3E}">
        <p14:creationId xmlns:p14="http://schemas.microsoft.com/office/powerpoint/2010/main" val="40829380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4B73F55B-E674-4393-9EF4-BB4263115BD8}"/>
              </a:ext>
            </a:extLst>
          </p:cNvPr>
          <p:cNvSpPr>
            <a:spLocks noGrp="1"/>
          </p:cNvSpPr>
          <p:nvPr>
            <p:ph type="title"/>
          </p:nvPr>
        </p:nvSpPr>
        <p:spPr>
          <a:xfrm>
            <a:off x="803776" y="1336390"/>
            <a:ext cx="6190412" cy="1182927"/>
          </a:xfrm>
        </p:spPr>
        <p:txBody>
          <a:bodyPr vert="horz" lIns="91440" tIns="45720" rIns="91440" bIns="45720" rtlCol="0" anchor="b">
            <a:normAutofit/>
          </a:bodyPr>
          <a:lstStyle/>
          <a:p>
            <a:r>
              <a:rPr lang="en-US" sz="5600">
                <a:solidFill>
                  <a:schemeClr val="tx1"/>
                </a:solidFill>
                <a:latin typeface="+mj-lt"/>
              </a:rPr>
              <a:t>Barns medvirkning</a:t>
            </a:r>
          </a:p>
        </p:txBody>
      </p:sp>
      <p:cxnSp>
        <p:nvCxnSpPr>
          <p:cNvPr id="12"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C204F7D-3A08-43D5-BAB2-F828FF0A2265}"/>
              </a:ext>
            </a:extLst>
          </p:cNvPr>
          <p:cNvSpPr>
            <a:spLocks noGrp="1"/>
          </p:cNvSpPr>
          <p:nvPr>
            <p:ph idx="1"/>
          </p:nvPr>
        </p:nvSpPr>
        <p:spPr>
          <a:xfrm>
            <a:off x="803776" y="3679115"/>
            <a:ext cx="6190412" cy="2522669"/>
          </a:xfrm>
        </p:spPr>
        <p:txBody>
          <a:bodyPr vert="horz" lIns="91440" tIns="45720" rIns="91440" bIns="45720" rtlCol="0" anchor="t">
            <a:normAutofit/>
          </a:bodyPr>
          <a:lstStyle/>
          <a:p>
            <a:pPr marL="57150" indent="0">
              <a:buNone/>
            </a:pPr>
            <a:r>
              <a:rPr lang="en-US" sz="2400" dirty="0">
                <a:solidFill>
                  <a:schemeClr val="tx1">
                    <a:alpha val="80000"/>
                  </a:schemeClr>
                </a:solidFill>
              </a:rPr>
              <a:t>Barns </a:t>
            </a:r>
            <a:r>
              <a:rPr lang="en-US" sz="2400" dirty="0" err="1">
                <a:solidFill>
                  <a:schemeClr val="tx1">
                    <a:alpha val="80000"/>
                  </a:schemeClr>
                </a:solidFill>
              </a:rPr>
              <a:t>medvirkning</a:t>
            </a:r>
            <a:r>
              <a:rPr lang="en-US" sz="2400" dirty="0">
                <a:solidFill>
                  <a:schemeClr val="tx1">
                    <a:alpha val="80000"/>
                  </a:schemeClr>
                </a:solidFill>
              </a:rPr>
              <a:t> er </a:t>
            </a:r>
            <a:r>
              <a:rPr lang="en-US" sz="2400" dirty="0" err="1">
                <a:solidFill>
                  <a:schemeClr val="tx1">
                    <a:alpha val="80000"/>
                  </a:schemeClr>
                </a:solidFill>
              </a:rPr>
              <a:t>grunnleggende</a:t>
            </a:r>
            <a:r>
              <a:rPr lang="en-US" sz="2400" dirty="0">
                <a:solidFill>
                  <a:schemeClr val="tx1">
                    <a:alpha val="80000"/>
                  </a:schemeClr>
                </a:solidFill>
              </a:rPr>
              <a:t> </a:t>
            </a:r>
            <a:r>
              <a:rPr lang="en-US" sz="2400" dirty="0" err="1">
                <a:solidFill>
                  <a:schemeClr val="tx1">
                    <a:alpha val="80000"/>
                  </a:schemeClr>
                </a:solidFill>
              </a:rPr>
              <a:t>i</a:t>
            </a:r>
            <a:r>
              <a:rPr lang="en-US" sz="2400" dirty="0">
                <a:solidFill>
                  <a:schemeClr val="tx1">
                    <a:alpha val="80000"/>
                  </a:schemeClr>
                </a:solidFill>
              </a:rPr>
              <a:t> alt </a:t>
            </a:r>
            <a:r>
              <a:rPr lang="en-US" sz="2400" dirty="0" err="1">
                <a:solidFill>
                  <a:schemeClr val="tx1">
                    <a:alpha val="80000"/>
                  </a:schemeClr>
                </a:solidFill>
              </a:rPr>
              <a:t>arbeid</a:t>
            </a:r>
            <a:r>
              <a:rPr lang="en-US" sz="2400" dirty="0">
                <a:solidFill>
                  <a:schemeClr val="tx1">
                    <a:alpha val="80000"/>
                  </a:schemeClr>
                </a:solidFill>
              </a:rPr>
              <a:t> </a:t>
            </a:r>
            <a:r>
              <a:rPr lang="en-US" sz="2400" dirty="0" err="1">
                <a:solidFill>
                  <a:schemeClr val="tx1">
                    <a:alpha val="80000"/>
                  </a:schemeClr>
                </a:solidFill>
              </a:rPr>
              <a:t>i</a:t>
            </a:r>
            <a:r>
              <a:rPr lang="en-US" sz="2400" dirty="0">
                <a:solidFill>
                  <a:schemeClr val="tx1">
                    <a:alpha val="80000"/>
                  </a:schemeClr>
                </a:solidFill>
              </a:rPr>
              <a:t> </a:t>
            </a:r>
            <a:r>
              <a:rPr lang="en-US" sz="2400" dirty="0" err="1">
                <a:solidFill>
                  <a:schemeClr val="tx1">
                    <a:alpha val="80000"/>
                  </a:schemeClr>
                </a:solidFill>
              </a:rPr>
              <a:t>barnevernssektoren</a:t>
            </a:r>
            <a:endParaRPr lang="en-US" sz="2400" dirty="0">
              <a:solidFill>
                <a:schemeClr val="tx1">
                  <a:alpha val="80000"/>
                </a:schemeClr>
              </a:solidFill>
            </a:endParaRPr>
          </a:p>
          <a:p>
            <a:pPr indent="-228600">
              <a:buFont typeface="Arial" panose="020B0604020202020204" pitchFamily="34" charset="0"/>
              <a:buChar char="•"/>
            </a:pPr>
            <a:endParaRPr lang="en-US" sz="1700" dirty="0">
              <a:solidFill>
                <a:schemeClr val="tx1">
                  <a:alpha val="80000"/>
                </a:schemeClr>
              </a:solidFill>
            </a:endParaRPr>
          </a:p>
        </p:txBody>
      </p:sp>
      <p:pic>
        <p:nvPicPr>
          <p:cNvPr id="5" name="Plassholder for innhold 4">
            <a:extLst>
              <a:ext uri="{FF2B5EF4-FFF2-40B4-BE49-F238E27FC236}">
                <a16:creationId xmlns:a16="http://schemas.microsoft.com/office/drawing/2014/main" id="{3C186C66-B97B-4A40-988A-6CA7E77DBCBE}"/>
              </a:ext>
            </a:extLst>
          </p:cNvPr>
          <p:cNvPicPr>
            <a:picLocks noGrp="1" noChangeAspect="1"/>
          </p:cNvPicPr>
          <p:nvPr>
            <p:ph idx="11"/>
          </p:nvPr>
        </p:nvPicPr>
        <p:blipFill rotWithShape="1">
          <a:blip r:embed="rId3"/>
          <a:srcRect l="22125" r="11376" b="1"/>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6" name="Bilde 5">
            <a:extLst>
              <a:ext uri="{FF2B5EF4-FFF2-40B4-BE49-F238E27FC236}">
                <a16:creationId xmlns:a16="http://schemas.microsoft.com/office/drawing/2014/main" id="{9AD9E4FD-D268-4ACA-BE81-B64358C1E3AF}"/>
              </a:ext>
            </a:extLst>
          </p:cNvPr>
          <p:cNvPicPr>
            <a:picLocks noChangeAspect="1"/>
          </p:cNvPicPr>
          <p:nvPr/>
        </p:nvPicPr>
        <p:blipFill>
          <a:blip r:embed="rId4"/>
          <a:stretch>
            <a:fillRect/>
          </a:stretch>
        </p:blipFill>
        <p:spPr>
          <a:xfrm>
            <a:off x="143893" y="53789"/>
            <a:ext cx="1835055" cy="487722"/>
          </a:xfrm>
          <a:prstGeom prst="rect">
            <a:avLst/>
          </a:prstGeom>
        </p:spPr>
      </p:pic>
      <p:sp>
        <p:nvSpPr>
          <p:cNvPr id="4" name="Rektangel 3">
            <a:extLst>
              <a:ext uri="{FF2B5EF4-FFF2-40B4-BE49-F238E27FC236}">
                <a16:creationId xmlns:a16="http://schemas.microsoft.com/office/drawing/2014/main" id="{79022282-9BFD-4F27-A179-A44669DF510C}"/>
              </a:ext>
            </a:extLst>
          </p:cNvPr>
          <p:cNvSpPr/>
          <p:nvPr/>
        </p:nvSpPr>
        <p:spPr>
          <a:xfrm>
            <a:off x="0" y="656216"/>
            <a:ext cx="8165054" cy="48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0D2852BE-C60F-4A85-B14B-525E273001AD}"/>
              </a:ext>
            </a:extLst>
          </p:cNvPr>
          <p:cNvSpPr/>
          <p:nvPr/>
        </p:nvSpPr>
        <p:spPr>
          <a:xfrm>
            <a:off x="10969280" y="1453951"/>
            <a:ext cx="831859" cy="70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339104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3C186C66-B97B-4A40-988A-6CA7E77DBCBE}"/>
              </a:ext>
            </a:extLst>
          </p:cNvPr>
          <p:cNvPicPr>
            <a:picLocks noGrp="1" noChangeAspect="1"/>
          </p:cNvPicPr>
          <p:nvPr>
            <p:ph idx="11"/>
          </p:nvPr>
        </p:nvPicPr>
        <p:blipFill rotWithShape="1">
          <a:blip r:embed="rId3"/>
          <a:srcRect t="7538" r="23010" b="1211"/>
          <a:stretch/>
        </p:blipFill>
        <p:spPr>
          <a:xfrm>
            <a:off x="3523486" y="650848"/>
            <a:ext cx="8668512" cy="6857990"/>
          </a:xfrm>
          <a:prstGeom prst="rect">
            <a:avLst/>
          </a:prstGeom>
        </p:spPr>
      </p:pic>
      <p:sp>
        <p:nvSpPr>
          <p:cNvPr id="23"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4B73F55B-E674-4393-9EF4-BB4263115BD8}"/>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err="1">
                <a:solidFill>
                  <a:schemeClr val="tx1"/>
                </a:solidFill>
                <a:latin typeface="+mj-lt"/>
              </a:rPr>
              <a:t>En</a:t>
            </a:r>
            <a:r>
              <a:rPr lang="en-US" sz="2800" dirty="0">
                <a:solidFill>
                  <a:schemeClr val="tx1"/>
                </a:solidFill>
                <a:latin typeface="+mj-lt"/>
              </a:rPr>
              <a:t> </a:t>
            </a:r>
            <a:r>
              <a:rPr lang="en-US" sz="2800" dirty="0" err="1">
                <a:solidFill>
                  <a:schemeClr val="tx1"/>
                </a:solidFill>
                <a:latin typeface="+mj-lt"/>
              </a:rPr>
              <a:t>sektor</a:t>
            </a:r>
            <a:r>
              <a:rPr lang="en-US" sz="2800" dirty="0">
                <a:solidFill>
                  <a:schemeClr val="tx1"/>
                </a:solidFill>
                <a:latin typeface="+mj-lt"/>
              </a:rPr>
              <a:t> </a:t>
            </a:r>
            <a:r>
              <a:rPr lang="en-US" sz="2800" dirty="0" err="1">
                <a:solidFill>
                  <a:schemeClr val="tx1"/>
                </a:solidFill>
                <a:latin typeface="+mj-lt"/>
              </a:rPr>
              <a:t>i</a:t>
            </a:r>
            <a:r>
              <a:rPr lang="en-US" sz="2800" dirty="0">
                <a:solidFill>
                  <a:schemeClr val="tx1"/>
                </a:solidFill>
                <a:latin typeface="+mj-lt"/>
              </a:rPr>
              <a:t> </a:t>
            </a:r>
            <a:r>
              <a:rPr lang="en-US" sz="2800" dirty="0" err="1">
                <a:solidFill>
                  <a:schemeClr val="tx1"/>
                </a:solidFill>
                <a:latin typeface="+mj-lt"/>
              </a:rPr>
              <a:t>endring</a:t>
            </a:r>
            <a:endParaRPr lang="en-US" sz="2800" dirty="0">
              <a:solidFill>
                <a:schemeClr val="tx1"/>
              </a:solidFill>
              <a:latin typeface="+mj-lt"/>
            </a:endParaRP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C204F7D-3A08-43D5-BAB2-F828FF0A2265}"/>
              </a:ext>
            </a:extLst>
          </p:cNvPr>
          <p:cNvSpPr>
            <a:spLocks noGrp="1"/>
          </p:cNvSpPr>
          <p:nvPr>
            <p:ph idx="1"/>
          </p:nvPr>
        </p:nvSpPr>
        <p:spPr>
          <a:xfrm>
            <a:off x="371094" y="3429000"/>
            <a:ext cx="3438906" cy="2496312"/>
          </a:xfrm>
        </p:spPr>
        <p:txBody>
          <a:bodyPr vert="horz" lIns="91440" tIns="45720" rIns="91440" bIns="45720" rtlCol="0" anchor="t">
            <a:normAutofit/>
          </a:bodyPr>
          <a:lstStyle/>
          <a:p>
            <a:pPr marL="57150" indent="0">
              <a:buNone/>
            </a:pPr>
            <a:endParaRPr lang="en-US" sz="1700" dirty="0"/>
          </a:p>
          <a:p>
            <a:pPr marL="57150" indent="0">
              <a:buNone/>
            </a:pPr>
            <a:endParaRPr lang="en-US" sz="1700" dirty="0"/>
          </a:p>
          <a:p>
            <a:pPr marL="57150" indent="0">
              <a:buNone/>
            </a:pPr>
            <a:r>
              <a:rPr lang="en-US" sz="1800" dirty="0" err="1"/>
              <a:t>Forskning</a:t>
            </a:r>
            <a:r>
              <a:rPr lang="en-US" sz="1800" dirty="0"/>
              <a:t> </a:t>
            </a:r>
            <a:r>
              <a:rPr lang="en-US" sz="1800" dirty="0" err="1"/>
              <a:t>og</a:t>
            </a:r>
            <a:r>
              <a:rPr lang="en-US" sz="1800" dirty="0"/>
              <a:t> </a:t>
            </a:r>
            <a:r>
              <a:rPr lang="en-US" sz="1800" dirty="0" err="1"/>
              <a:t>utvikling</a:t>
            </a:r>
            <a:endParaRPr lang="en-US" sz="1800" dirty="0"/>
          </a:p>
          <a:p>
            <a:pPr indent="-228600">
              <a:buFont typeface="Arial" panose="020B0604020202020204" pitchFamily="34" charset="0"/>
              <a:buChar char="•"/>
            </a:pPr>
            <a:endParaRPr lang="en-US" sz="1700" dirty="0"/>
          </a:p>
        </p:txBody>
      </p:sp>
      <p:pic>
        <p:nvPicPr>
          <p:cNvPr id="6" name="Bilde 5">
            <a:extLst>
              <a:ext uri="{FF2B5EF4-FFF2-40B4-BE49-F238E27FC236}">
                <a16:creationId xmlns:a16="http://schemas.microsoft.com/office/drawing/2014/main" id="{9AD9E4FD-D268-4ACA-BE81-B64358C1E3AF}"/>
              </a:ext>
            </a:extLst>
          </p:cNvPr>
          <p:cNvPicPr>
            <a:picLocks noChangeAspect="1"/>
          </p:cNvPicPr>
          <p:nvPr/>
        </p:nvPicPr>
        <p:blipFill>
          <a:blip r:embed="rId4"/>
          <a:stretch>
            <a:fillRect/>
          </a:stretch>
        </p:blipFill>
        <p:spPr>
          <a:xfrm>
            <a:off x="143893" y="53789"/>
            <a:ext cx="1835055" cy="487722"/>
          </a:xfrm>
          <a:prstGeom prst="rect">
            <a:avLst/>
          </a:prstGeom>
        </p:spPr>
      </p:pic>
    </p:spTree>
    <p:extLst>
      <p:ext uri="{BB962C8B-B14F-4D97-AF65-F5344CB8AC3E}">
        <p14:creationId xmlns:p14="http://schemas.microsoft.com/office/powerpoint/2010/main" val="10932415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204F7D-3A08-43D5-BAB2-F828FF0A2265}"/>
              </a:ext>
            </a:extLst>
          </p:cNvPr>
          <p:cNvSpPr>
            <a:spLocks noGrp="1"/>
          </p:cNvSpPr>
          <p:nvPr>
            <p:ph idx="1"/>
          </p:nvPr>
        </p:nvSpPr>
        <p:spPr>
          <a:xfrm>
            <a:off x="640081" y="3520439"/>
            <a:ext cx="3474720" cy="2673128"/>
          </a:xfrm>
        </p:spPr>
        <p:txBody>
          <a:bodyPr vert="horz" lIns="91440" tIns="45720" rIns="91440" bIns="45720" rtlCol="0">
            <a:normAutofit/>
          </a:bodyPr>
          <a:lstStyle/>
          <a:p>
            <a:pPr indent="-228600">
              <a:buFont typeface="Arial" panose="020B0604020202020204" pitchFamily="34" charset="0"/>
              <a:buChar char="•"/>
            </a:pPr>
            <a:r>
              <a:rPr lang="en-US" sz="2200" dirty="0"/>
              <a:t>«It </a:t>
            </a:r>
            <a:r>
              <a:rPr lang="en-US" sz="2200" dirty="0" err="1"/>
              <a:t>Ain't</a:t>
            </a:r>
            <a:r>
              <a:rPr lang="en-US" sz="2200" dirty="0"/>
              <a:t> Necessarily So» av George Gershwin </a:t>
            </a:r>
            <a:r>
              <a:rPr lang="en-US" sz="2200" dirty="0" err="1"/>
              <a:t>og</a:t>
            </a:r>
            <a:r>
              <a:rPr lang="en-US" sz="2200" dirty="0"/>
              <a:t> </a:t>
            </a:r>
            <a:r>
              <a:rPr lang="en-US" sz="2200" dirty="0" err="1"/>
              <a:t>tekst</a:t>
            </a:r>
            <a:r>
              <a:rPr lang="en-US" sz="2200" dirty="0"/>
              <a:t> av Ira Gershwin</a:t>
            </a:r>
          </a:p>
          <a:p>
            <a:pPr indent="-228600">
              <a:buFont typeface="Arial" panose="020B0604020202020204" pitchFamily="34" charset="0"/>
              <a:buChar char="•"/>
            </a:pPr>
            <a:endParaRPr lang="en-US" sz="2200" dirty="0"/>
          </a:p>
        </p:txBody>
      </p:sp>
      <p:pic>
        <p:nvPicPr>
          <p:cNvPr id="5" name="Plassholder for innhold 4">
            <a:extLst>
              <a:ext uri="{FF2B5EF4-FFF2-40B4-BE49-F238E27FC236}">
                <a16:creationId xmlns:a16="http://schemas.microsoft.com/office/drawing/2014/main" id="{3C186C66-B97B-4A40-988A-6CA7E77DBCBE}"/>
              </a:ext>
            </a:extLst>
          </p:cNvPr>
          <p:cNvPicPr>
            <a:picLocks noGrp="1" noChangeAspect="1"/>
          </p:cNvPicPr>
          <p:nvPr>
            <p:ph idx="11"/>
          </p:nvPr>
        </p:nvPicPr>
        <p:blipFill rotWithShape="1">
          <a:blip r:embed="rId3"/>
          <a:srcRect l="942" r="942"/>
          <a:stretch/>
        </p:blipFill>
        <p:spPr>
          <a:xfrm>
            <a:off x="5195945" y="541512"/>
            <a:ext cx="6993008" cy="633141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Bilde 5">
            <a:extLst>
              <a:ext uri="{FF2B5EF4-FFF2-40B4-BE49-F238E27FC236}">
                <a16:creationId xmlns:a16="http://schemas.microsoft.com/office/drawing/2014/main" id="{9AD9E4FD-D268-4ACA-BE81-B64358C1E3AF}"/>
              </a:ext>
            </a:extLst>
          </p:cNvPr>
          <p:cNvPicPr>
            <a:picLocks noChangeAspect="1"/>
          </p:cNvPicPr>
          <p:nvPr/>
        </p:nvPicPr>
        <p:blipFill>
          <a:blip r:embed="rId4"/>
          <a:stretch>
            <a:fillRect/>
          </a:stretch>
        </p:blipFill>
        <p:spPr>
          <a:xfrm>
            <a:off x="143893" y="53789"/>
            <a:ext cx="1835055" cy="487722"/>
          </a:xfrm>
          <a:prstGeom prst="rect">
            <a:avLst/>
          </a:prstGeom>
        </p:spPr>
      </p:pic>
    </p:spTree>
    <p:extLst>
      <p:ext uri="{BB962C8B-B14F-4D97-AF65-F5344CB8AC3E}">
        <p14:creationId xmlns:p14="http://schemas.microsoft.com/office/powerpoint/2010/main" val="3271248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1B22B2BC-EC37-48E6-A362-3BFA8CBF21FD}"/>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800">
                <a:solidFill>
                  <a:schemeClr val="tx1"/>
                </a:solidFill>
                <a:latin typeface="+mj-lt"/>
              </a:rPr>
              <a:t>Engasjement</a:t>
            </a:r>
            <a:endParaRPr lang="en-US" sz="2800" dirty="0">
              <a:solidFill>
                <a:schemeClr val="tx1"/>
              </a:solidFill>
              <a:latin typeface="+mj-lt"/>
            </a:endParaRPr>
          </a:p>
        </p:txBody>
      </p:sp>
      <p:sp>
        <p:nvSpPr>
          <p:cNvPr id="14"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7E3788ED-759F-484C-804F-F2EC0414DDF4}"/>
              </a:ext>
            </a:extLst>
          </p:cNvPr>
          <p:cNvSpPr>
            <a:spLocks noGrp="1"/>
          </p:cNvSpPr>
          <p:nvPr>
            <p:ph idx="1"/>
          </p:nvPr>
        </p:nvSpPr>
        <p:spPr>
          <a:xfrm>
            <a:off x="841247" y="2764171"/>
            <a:ext cx="3219309" cy="2664477"/>
          </a:xfrm>
        </p:spPr>
        <p:txBody>
          <a:bodyPr vert="horz" lIns="91440" tIns="45720" rIns="91440" bIns="45720" rtlCol="0">
            <a:normAutofit/>
          </a:bodyPr>
          <a:lstStyle/>
          <a:p>
            <a:pPr marL="57150" indent="0">
              <a:buNone/>
            </a:pPr>
            <a:r>
              <a:rPr lang="nb-NO" sz="2200" dirty="0"/>
              <a:t>Jeg opplever et sterkt engasjement som har blitt til en viktig drivkraft i det endringsarbeidet vi nå står sammen om</a:t>
            </a:r>
          </a:p>
          <a:p>
            <a:pPr indent="-228600">
              <a:buFont typeface="Arial" panose="020B0604020202020204" pitchFamily="34" charset="0"/>
              <a:buChar char="•"/>
            </a:pPr>
            <a:endParaRPr lang="en-US" dirty="0"/>
          </a:p>
        </p:txBody>
      </p:sp>
      <p:pic>
        <p:nvPicPr>
          <p:cNvPr id="5" name="Plassholder for innhold 4">
            <a:extLst>
              <a:ext uri="{FF2B5EF4-FFF2-40B4-BE49-F238E27FC236}">
                <a16:creationId xmlns:a16="http://schemas.microsoft.com/office/drawing/2014/main" id="{F236867F-A93D-4F28-AA44-8AB4775678DA}"/>
              </a:ext>
            </a:extLst>
          </p:cNvPr>
          <p:cNvPicPr>
            <a:picLocks noGrp="1" noChangeAspect="1"/>
          </p:cNvPicPr>
          <p:nvPr>
            <p:ph idx="11"/>
          </p:nvPr>
        </p:nvPicPr>
        <p:blipFill rotWithShape="1">
          <a:blip r:embed="rId3"/>
          <a:srcRect l="9618" r="9618"/>
          <a:stretch/>
        </p:blipFill>
        <p:spPr>
          <a:xfrm>
            <a:off x="5124450" y="634382"/>
            <a:ext cx="6657213" cy="5495162"/>
          </a:xfrm>
          <a:prstGeom prst="rect">
            <a:avLst/>
          </a:prstGeom>
        </p:spPr>
      </p:pic>
      <p:pic>
        <p:nvPicPr>
          <p:cNvPr id="6" name="Bilde 5">
            <a:extLst>
              <a:ext uri="{FF2B5EF4-FFF2-40B4-BE49-F238E27FC236}">
                <a16:creationId xmlns:a16="http://schemas.microsoft.com/office/drawing/2014/main" id="{19C34EFB-1B1F-45E1-BA88-4F607C3016E3}"/>
              </a:ext>
            </a:extLst>
          </p:cNvPr>
          <p:cNvPicPr>
            <a:picLocks noChangeAspect="1"/>
          </p:cNvPicPr>
          <p:nvPr/>
        </p:nvPicPr>
        <p:blipFill>
          <a:blip r:embed="rId4"/>
          <a:stretch>
            <a:fillRect/>
          </a:stretch>
        </p:blipFill>
        <p:spPr>
          <a:xfrm>
            <a:off x="145781" y="54462"/>
            <a:ext cx="1837690" cy="490668"/>
          </a:xfrm>
          <a:prstGeom prst="rect">
            <a:avLst/>
          </a:prstGeom>
        </p:spPr>
      </p:pic>
    </p:spTree>
    <p:extLst>
      <p:ext uri="{BB962C8B-B14F-4D97-AF65-F5344CB8AC3E}">
        <p14:creationId xmlns:p14="http://schemas.microsoft.com/office/powerpoint/2010/main" val="2495114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lassholder for innhold 11">
            <a:extLst>
              <a:ext uri="{FF2B5EF4-FFF2-40B4-BE49-F238E27FC236}">
                <a16:creationId xmlns:a16="http://schemas.microsoft.com/office/drawing/2014/main" id="{8314D550-A2E9-4011-87EB-2AB0E888FD0D}"/>
              </a:ext>
            </a:extLst>
          </p:cNvPr>
          <p:cNvPicPr>
            <a:picLocks noGrp="1" noChangeAspect="1"/>
          </p:cNvPicPr>
          <p:nvPr>
            <p:ph idx="10"/>
          </p:nvPr>
        </p:nvPicPr>
        <p:blipFill rotWithShape="1">
          <a:blip r:embed="rId3"/>
          <a:srcRect r="12894" b="-1"/>
          <a:stretch/>
        </p:blipFill>
        <p:spPr>
          <a:xfrm>
            <a:off x="3270819" y="645469"/>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7" name="Freeform: Shape 18">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0">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tel 4">
            <a:extLst>
              <a:ext uri="{FF2B5EF4-FFF2-40B4-BE49-F238E27FC236}">
                <a16:creationId xmlns:a16="http://schemas.microsoft.com/office/drawing/2014/main" id="{9FE0DC72-529A-47C6-BA84-E3FD499369C8}"/>
              </a:ext>
            </a:extLst>
          </p:cNvPr>
          <p:cNvSpPr>
            <a:spLocks noGrp="1"/>
          </p:cNvSpPr>
          <p:nvPr>
            <p:ph type="title"/>
          </p:nvPr>
        </p:nvSpPr>
        <p:spPr>
          <a:xfrm>
            <a:off x="371094" y="1161288"/>
            <a:ext cx="3438144" cy="1125728"/>
          </a:xfrm>
        </p:spPr>
        <p:txBody>
          <a:bodyPr vert="horz" lIns="91440" tIns="45720" rIns="91440" bIns="45720" rtlCol="0" anchor="b">
            <a:normAutofit/>
          </a:bodyPr>
          <a:lstStyle/>
          <a:p>
            <a:endParaRPr lang="en-US" sz="2800">
              <a:solidFill>
                <a:schemeClr val="tx1"/>
              </a:solidFill>
              <a:latin typeface="+mj-lt"/>
            </a:endParaRPr>
          </a:p>
        </p:txBody>
      </p:sp>
      <p:sp>
        <p:nvSpPr>
          <p:cNvPr id="29"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Plassholder for innhold 5">
            <a:extLst>
              <a:ext uri="{FF2B5EF4-FFF2-40B4-BE49-F238E27FC236}">
                <a16:creationId xmlns:a16="http://schemas.microsoft.com/office/drawing/2014/main" id="{EF7919CA-119A-4B4B-A968-B2DD20F4945A}"/>
              </a:ext>
            </a:extLst>
          </p:cNvPr>
          <p:cNvSpPr>
            <a:spLocks noGrp="1"/>
          </p:cNvSpPr>
          <p:nvPr>
            <p:ph idx="1"/>
          </p:nvPr>
        </p:nvSpPr>
        <p:spPr>
          <a:xfrm>
            <a:off x="371094" y="2718054"/>
            <a:ext cx="3438906" cy="3207258"/>
          </a:xfrm>
        </p:spPr>
        <p:txBody>
          <a:bodyPr vert="horz" lIns="91440" tIns="45720" rIns="91440" bIns="45720" rtlCol="0" anchor="t">
            <a:normAutofit/>
          </a:bodyPr>
          <a:lstStyle/>
          <a:p>
            <a:pPr marL="57150" indent="0">
              <a:buNone/>
            </a:pPr>
            <a:endParaRPr lang="en-US" sz="2800" dirty="0"/>
          </a:p>
          <a:p>
            <a:pPr marL="57150" indent="0">
              <a:buNone/>
            </a:pPr>
            <a:r>
              <a:rPr lang="en-US" sz="2800" dirty="0" err="1"/>
              <a:t>Hvordan</a:t>
            </a:r>
            <a:r>
              <a:rPr lang="en-US" sz="2800" dirty="0"/>
              <a:t> </a:t>
            </a:r>
            <a:r>
              <a:rPr lang="en-US" sz="2800" dirty="0" err="1"/>
              <a:t>opptrer</a:t>
            </a:r>
            <a:r>
              <a:rPr lang="en-US" sz="2800" dirty="0"/>
              <a:t> vi </a:t>
            </a:r>
            <a:r>
              <a:rPr lang="en-US" sz="2800" dirty="0" err="1"/>
              <a:t>i</a:t>
            </a:r>
            <a:r>
              <a:rPr lang="en-US" sz="2800" dirty="0"/>
              <a:t> </a:t>
            </a:r>
            <a:r>
              <a:rPr lang="en-US" sz="2800" dirty="0" err="1"/>
              <a:t>møtene</a:t>
            </a:r>
            <a:r>
              <a:rPr lang="en-US" sz="2800" dirty="0"/>
              <a:t> med </a:t>
            </a:r>
            <a:r>
              <a:rPr lang="en-US" sz="2800" dirty="0" err="1"/>
              <a:t>barna</a:t>
            </a:r>
            <a:r>
              <a:rPr lang="en-US" sz="2800" dirty="0"/>
              <a:t> </a:t>
            </a:r>
            <a:r>
              <a:rPr lang="en-US" sz="2800" dirty="0" err="1"/>
              <a:t>og</a:t>
            </a:r>
            <a:r>
              <a:rPr lang="en-US" sz="2800" dirty="0"/>
              <a:t> </a:t>
            </a:r>
            <a:r>
              <a:rPr lang="en-US" sz="2800" dirty="0" err="1"/>
              <a:t>foreldre</a:t>
            </a:r>
            <a:r>
              <a:rPr lang="en-US" sz="2800" dirty="0"/>
              <a:t>?</a:t>
            </a:r>
          </a:p>
          <a:p>
            <a:pPr indent="-228600">
              <a:buFont typeface="Arial" panose="020B0604020202020204" pitchFamily="34" charset="0"/>
              <a:buChar char="•"/>
            </a:pPr>
            <a:endParaRPr lang="en-US" sz="1700" dirty="0"/>
          </a:p>
        </p:txBody>
      </p:sp>
      <p:pic>
        <p:nvPicPr>
          <p:cNvPr id="13" name="Bilde 12">
            <a:extLst>
              <a:ext uri="{FF2B5EF4-FFF2-40B4-BE49-F238E27FC236}">
                <a16:creationId xmlns:a16="http://schemas.microsoft.com/office/drawing/2014/main" id="{7C65A6E0-B171-4D89-A8E7-248EAB253073}"/>
              </a:ext>
            </a:extLst>
          </p:cNvPr>
          <p:cNvPicPr>
            <a:picLocks noChangeAspect="1"/>
          </p:cNvPicPr>
          <p:nvPr/>
        </p:nvPicPr>
        <p:blipFill>
          <a:blip r:embed="rId4"/>
          <a:stretch>
            <a:fillRect/>
          </a:stretch>
        </p:blipFill>
        <p:spPr>
          <a:xfrm>
            <a:off x="255111" y="157747"/>
            <a:ext cx="1835055" cy="487722"/>
          </a:xfrm>
          <a:prstGeom prst="rect">
            <a:avLst/>
          </a:prstGeom>
        </p:spPr>
      </p:pic>
    </p:spTree>
    <p:extLst>
      <p:ext uri="{BB962C8B-B14F-4D97-AF65-F5344CB8AC3E}">
        <p14:creationId xmlns:p14="http://schemas.microsoft.com/office/powerpoint/2010/main" val="3694864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C204F7D-3A08-43D5-BAB2-F828FF0A2265}"/>
              </a:ext>
            </a:extLst>
          </p:cNvPr>
          <p:cNvSpPr>
            <a:spLocks noGrp="1"/>
          </p:cNvSpPr>
          <p:nvPr>
            <p:ph idx="1"/>
          </p:nvPr>
        </p:nvSpPr>
        <p:spPr>
          <a:xfrm>
            <a:off x="803776" y="2829330"/>
            <a:ext cx="4768685" cy="3344459"/>
          </a:xfrm>
        </p:spPr>
        <p:txBody>
          <a:bodyPr vert="horz" lIns="91440" tIns="45720" rIns="91440" bIns="45720" rtlCol="0" anchor="t">
            <a:normAutofit/>
          </a:bodyPr>
          <a:lstStyle/>
          <a:p>
            <a:pPr marL="57150" indent="0">
              <a:buNone/>
            </a:pPr>
            <a:r>
              <a:rPr lang="en-US" sz="1700" dirty="0">
                <a:solidFill>
                  <a:schemeClr val="tx1">
                    <a:alpha val="80000"/>
                  </a:schemeClr>
                </a:solidFill>
              </a:rPr>
              <a:t>“There is always light. Only if we are brave enough to see it. </a:t>
            </a:r>
          </a:p>
          <a:p>
            <a:pPr marL="57150" indent="0">
              <a:buNone/>
            </a:pPr>
            <a:r>
              <a:rPr lang="en-US" sz="1700" dirty="0">
                <a:solidFill>
                  <a:schemeClr val="tx1">
                    <a:alpha val="80000"/>
                  </a:schemeClr>
                </a:solidFill>
              </a:rPr>
              <a:t>There is always light. Only if we are brave enough to be it.” </a:t>
            </a:r>
          </a:p>
          <a:p>
            <a:pPr marL="57150" indent="0">
              <a:buNone/>
            </a:pPr>
            <a:endParaRPr lang="en-US" sz="1700" dirty="0">
              <a:solidFill>
                <a:schemeClr val="tx1">
                  <a:alpha val="80000"/>
                </a:schemeClr>
              </a:solidFill>
            </a:endParaRPr>
          </a:p>
          <a:p>
            <a:pPr marL="57150" indent="0">
              <a:buNone/>
            </a:pPr>
            <a:endParaRPr lang="en-US" sz="1700" dirty="0">
              <a:solidFill>
                <a:schemeClr val="tx1">
                  <a:alpha val="80000"/>
                </a:schemeClr>
              </a:solidFill>
            </a:endParaRPr>
          </a:p>
          <a:p>
            <a:pPr marL="57150" indent="0">
              <a:buNone/>
            </a:pPr>
            <a:endParaRPr lang="en-US" sz="1700" dirty="0">
              <a:solidFill>
                <a:schemeClr val="tx1">
                  <a:alpha val="80000"/>
                </a:schemeClr>
              </a:solidFill>
            </a:endParaRPr>
          </a:p>
          <a:p>
            <a:pPr marL="57150" indent="0">
              <a:buNone/>
            </a:pPr>
            <a:endParaRPr lang="en-US" sz="1700" dirty="0">
              <a:solidFill>
                <a:schemeClr val="tx1">
                  <a:alpha val="80000"/>
                </a:schemeClr>
              </a:solidFill>
            </a:endParaRPr>
          </a:p>
          <a:p>
            <a:pPr marL="57150" indent="0">
              <a:buNone/>
            </a:pPr>
            <a:r>
              <a:rPr lang="en-US" sz="1700" dirty="0">
                <a:solidFill>
                  <a:schemeClr val="tx1">
                    <a:alpha val="80000"/>
                  </a:schemeClr>
                </a:solidFill>
              </a:rPr>
              <a:t>av Amanda Gorman, The Hill We Climb</a:t>
            </a:r>
          </a:p>
          <a:p>
            <a:pPr indent="-228600">
              <a:buFont typeface="Arial" panose="020B0604020202020204" pitchFamily="34" charset="0"/>
              <a:buChar char="•"/>
            </a:pPr>
            <a:endParaRPr lang="en-US" sz="1700" dirty="0">
              <a:solidFill>
                <a:schemeClr val="tx1">
                  <a:alpha val="80000"/>
                </a:schemeClr>
              </a:solidFill>
            </a:endParaRPr>
          </a:p>
        </p:txBody>
      </p:sp>
      <p:pic>
        <p:nvPicPr>
          <p:cNvPr id="5" name="Plassholder for innhold 4">
            <a:extLst>
              <a:ext uri="{FF2B5EF4-FFF2-40B4-BE49-F238E27FC236}">
                <a16:creationId xmlns:a16="http://schemas.microsoft.com/office/drawing/2014/main" id="{3C186C66-B97B-4A40-988A-6CA7E77DBCBE}"/>
              </a:ext>
            </a:extLst>
          </p:cNvPr>
          <p:cNvPicPr>
            <a:picLocks noGrp="1" noChangeAspect="1"/>
          </p:cNvPicPr>
          <p:nvPr>
            <p:ph idx="11"/>
          </p:nvPr>
        </p:nvPicPr>
        <p:blipFill rotWithShape="1">
          <a:blip r:embed="rId3"/>
          <a:srcRect l="16656" r="16656"/>
          <a:stretch/>
        </p:blipFill>
        <p:spPr>
          <a:xfrm>
            <a:off x="6908126" y="1152268"/>
            <a:ext cx="4899262" cy="4899262"/>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Bilde 5">
            <a:extLst>
              <a:ext uri="{FF2B5EF4-FFF2-40B4-BE49-F238E27FC236}">
                <a16:creationId xmlns:a16="http://schemas.microsoft.com/office/drawing/2014/main" id="{9AD9E4FD-D268-4ACA-BE81-B64358C1E3AF}"/>
              </a:ext>
            </a:extLst>
          </p:cNvPr>
          <p:cNvPicPr>
            <a:picLocks noChangeAspect="1"/>
          </p:cNvPicPr>
          <p:nvPr/>
        </p:nvPicPr>
        <p:blipFill>
          <a:blip r:embed="rId4"/>
          <a:stretch>
            <a:fillRect/>
          </a:stretch>
        </p:blipFill>
        <p:spPr>
          <a:xfrm>
            <a:off x="143893" y="53789"/>
            <a:ext cx="1835055" cy="487722"/>
          </a:xfrm>
          <a:prstGeom prst="rect">
            <a:avLst/>
          </a:prstGeom>
        </p:spPr>
      </p:pic>
      <p:sp>
        <p:nvSpPr>
          <p:cNvPr id="4" name="TekstSylinder 3">
            <a:extLst>
              <a:ext uri="{FF2B5EF4-FFF2-40B4-BE49-F238E27FC236}">
                <a16:creationId xmlns:a16="http://schemas.microsoft.com/office/drawing/2014/main" id="{2E4A3F7E-67C5-4572-B258-C7574F0A40E8}"/>
              </a:ext>
            </a:extLst>
          </p:cNvPr>
          <p:cNvSpPr txBox="1"/>
          <p:nvPr/>
        </p:nvSpPr>
        <p:spPr>
          <a:xfrm>
            <a:off x="10120118" y="6422880"/>
            <a:ext cx="1494320" cy="230832"/>
          </a:xfrm>
          <a:prstGeom prst="rect">
            <a:avLst/>
          </a:prstGeom>
          <a:noFill/>
        </p:spPr>
        <p:txBody>
          <a:bodyPr wrap="none" rtlCol="0">
            <a:spAutoFit/>
          </a:bodyPr>
          <a:lstStyle/>
          <a:p>
            <a:r>
              <a:rPr lang="nb-NO" sz="900" dirty="0"/>
              <a:t>Foto: Patrick </a:t>
            </a:r>
            <a:r>
              <a:rPr lang="nb-NO" sz="900" dirty="0" err="1"/>
              <a:t>Semansky</a:t>
            </a:r>
            <a:r>
              <a:rPr lang="nb-NO" sz="900" dirty="0"/>
              <a:t>/AFP</a:t>
            </a:r>
            <a:endParaRPr lang="nb-NO" sz="1400" dirty="0"/>
          </a:p>
        </p:txBody>
      </p:sp>
      <p:sp>
        <p:nvSpPr>
          <p:cNvPr id="7" name="Rektangel 6">
            <a:extLst>
              <a:ext uri="{FF2B5EF4-FFF2-40B4-BE49-F238E27FC236}">
                <a16:creationId xmlns:a16="http://schemas.microsoft.com/office/drawing/2014/main" id="{4B9252CF-061D-4CD9-A8D2-36C593548B34}"/>
              </a:ext>
            </a:extLst>
          </p:cNvPr>
          <p:cNvSpPr/>
          <p:nvPr/>
        </p:nvSpPr>
        <p:spPr>
          <a:xfrm>
            <a:off x="0" y="595300"/>
            <a:ext cx="8089751" cy="556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59759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a:extLst>
              <a:ext uri="{FF2B5EF4-FFF2-40B4-BE49-F238E27FC236}">
                <a16:creationId xmlns:a16="http://schemas.microsoft.com/office/drawing/2014/main" id="{09BB653B-BF91-4EA1-93C6-9F03BCB8B370}"/>
              </a:ext>
            </a:extLst>
          </p:cNvPr>
          <p:cNvPicPr>
            <a:picLocks noGrp="1" noChangeAspect="1"/>
          </p:cNvPicPr>
          <p:nvPr>
            <p:ph idx="11"/>
          </p:nvPr>
        </p:nvPicPr>
        <p:blipFill rotWithShape="1">
          <a:blip r:embed="rId3"/>
          <a:srcRect b="25000"/>
          <a:stretch/>
        </p:blipFill>
        <p:spPr>
          <a:xfrm>
            <a:off x="120281" y="734633"/>
            <a:ext cx="12192000" cy="6857999"/>
          </a:xfrm>
          <a:prstGeom prst="rect">
            <a:avLst/>
          </a:prstGeom>
        </p:spPr>
      </p:pic>
      <p:sp useBgFill="1">
        <p:nvSpPr>
          <p:cNvPr id="21" name="Freeform: Shape 13">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tel 3">
            <a:extLst>
              <a:ext uri="{FF2B5EF4-FFF2-40B4-BE49-F238E27FC236}">
                <a16:creationId xmlns:a16="http://schemas.microsoft.com/office/drawing/2014/main" id="{CB0BB706-4C9F-4983-9E08-84B6CE76A7E6}"/>
              </a:ext>
            </a:extLst>
          </p:cNvPr>
          <p:cNvSpPr>
            <a:spLocks noGrp="1"/>
          </p:cNvSpPr>
          <p:nvPr>
            <p:ph type="title"/>
          </p:nvPr>
        </p:nvSpPr>
        <p:spPr>
          <a:xfrm>
            <a:off x="1037809" y="1071350"/>
            <a:ext cx="4775162" cy="1339382"/>
          </a:xfrm>
        </p:spPr>
        <p:txBody>
          <a:bodyPr vert="horz" lIns="91440" tIns="45720" rIns="91440" bIns="45720" rtlCol="0" anchor="ctr">
            <a:normAutofit/>
          </a:bodyPr>
          <a:lstStyle/>
          <a:p>
            <a:pPr algn="ctr"/>
            <a:r>
              <a:rPr lang="en-US" sz="3600" dirty="0" err="1">
                <a:solidFill>
                  <a:schemeClr val="tx1"/>
                </a:solidFill>
                <a:latin typeface="+mj-lt"/>
              </a:rPr>
              <a:t>På</a:t>
            </a:r>
            <a:r>
              <a:rPr lang="en-US" sz="3600" dirty="0">
                <a:solidFill>
                  <a:schemeClr val="tx1"/>
                </a:solidFill>
                <a:latin typeface="+mj-lt"/>
              </a:rPr>
              <a:t> </a:t>
            </a:r>
            <a:r>
              <a:rPr lang="en-US" sz="3600" dirty="0" err="1">
                <a:solidFill>
                  <a:schemeClr val="tx1"/>
                </a:solidFill>
                <a:latin typeface="+mj-lt"/>
              </a:rPr>
              <a:t>programmet</a:t>
            </a:r>
            <a:endParaRPr lang="en-US" sz="3600" dirty="0">
              <a:solidFill>
                <a:schemeClr val="tx1"/>
              </a:solidFill>
              <a:latin typeface="+mj-lt"/>
            </a:endParaRPr>
          </a:p>
        </p:txBody>
      </p:sp>
      <p:sp>
        <p:nvSpPr>
          <p:cNvPr id="22"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4">
            <a:extLst>
              <a:ext uri="{FF2B5EF4-FFF2-40B4-BE49-F238E27FC236}">
                <a16:creationId xmlns:a16="http://schemas.microsoft.com/office/drawing/2014/main" id="{FA808E19-157B-48F4-9189-4E2766D806A3}"/>
              </a:ext>
            </a:extLst>
          </p:cNvPr>
          <p:cNvSpPr>
            <a:spLocks noGrp="1"/>
          </p:cNvSpPr>
          <p:nvPr>
            <p:ph idx="1"/>
          </p:nvPr>
        </p:nvSpPr>
        <p:spPr>
          <a:xfrm>
            <a:off x="1189319" y="2547257"/>
            <a:ext cx="4458446" cy="3109740"/>
          </a:xfrm>
        </p:spPr>
        <p:txBody>
          <a:bodyPr vert="horz" lIns="91440" tIns="45720" rIns="91440" bIns="45720" rtlCol="0" anchor="ctr">
            <a:normAutofit/>
          </a:bodyPr>
          <a:lstStyle/>
          <a:p>
            <a:pPr indent="-228600">
              <a:buFont typeface="Arial" panose="020B0604020202020204" pitchFamily="34" charset="0"/>
              <a:buChar char="•"/>
            </a:pPr>
            <a:r>
              <a:rPr lang="en-US" sz="2000"/>
              <a:t>I dag: Gjenforening av foreldre og barn etter omsorgsovertakelse. </a:t>
            </a:r>
          </a:p>
          <a:p>
            <a:pPr indent="-228600">
              <a:buFont typeface="Arial" panose="020B0604020202020204" pitchFamily="34" charset="0"/>
              <a:buChar char="•"/>
            </a:pPr>
            <a:r>
              <a:rPr lang="en-US" sz="2000"/>
              <a:t>I morgen: 2 år etter Strand Lobben-dommen. Har norsk barnevern tatt konsekvensene av dommene i EMD? Debattinnlegg og paneldebatt.</a:t>
            </a:r>
          </a:p>
          <a:p>
            <a:pPr indent="-228600">
              <a:buFont typeface="Arial" panose="020B0604020202020204" pitchFamily="34" charset="0"/>
              <a:buChar char="•"/>
            </a:pPr>
            <a:endParaRPr lang="en-US" sz="2000"/>
          </a:p>
        </p:txBody>
      </p:sp>
      <p:pic>
        <p:nvPicPr>
          <p:cNvPr id="8" name="Bilde 7">
            <a:extLst>
              <a:ext uri="{FF2B5EF4-FFF2-40B4-BE49-F238E27FC236}">
                <a16:creationId xmlns:a16="http://schemas.microsoft.com/office/drawing/2014/main" id="{E99B84E8-1F52-4913-87D4-6B597E4965E3}"/>
              </a:ext>
            </a:extLst>
          </p:cNvPr>
          <p:cNvPicPr>
            <a:picLocks noChangeAspect="1"/>
          </p:cNvPicPr>
          <p:nvPr/>
        </p:nvPicPr>
        <p:blipFill>
          <a:blip r:embed="rId4"/>
          <a:stretch>
            <a:fillRect/>
          </a:stretch>
        </p:blipFill>
        <p:spPr>
          <a:xfrm>
            <a:off x="120281" y="61814"/>
            <a:ext cx="1835055" cy="487722"/>
          </a:xfrm>
          <a:prstGeom prst="rect">
            <a:avLst/>
          </a:prstGeom>
        </p:spPr>
      </p:pic>
      <p:pic>
        <p:nvPicPr>
          <p:cNvPr id="2" name="Bilde 1">
            <a:extLst>
              <a:ext uri="{FF2B5EF4-FFF2-40B4-BE49-F238E27FC236}">
                <a16:creationId xmlns:a16="http://schemas.microsoft.com/office/drawing/2014/main" id="{0B6BCB7D-92E2-43D7-9960-563A98D71A79}"/>
              </a:ext>
            </a:extLst>
          </p:cNvPr>
          <p:cNvPicPr>
            <a:picLocks noChangeAspect="1"/>
          </p:cNvPicPr>
          <p:nvPr/>
        </p:nvPicPr>
        <p:blipFill>
          <a:blip r:embed="rId5"/>
          <a:stretch>
            <a:fillRect/>
          </a:stretch>
        </p:blipFill>
        <p:spPr>
          <a:xfrm>
            <a:off x="723898" y="5031881"/>
            <a:ext cx="5371042" cy="1426588"/>
          </a:xfrm>
          <a:prstGeom prst="rect">
            <a:avLst/>
          </a:prstGeom>
        </p:spPr>
      </p:pic>
    </p:spTree>
    <p:extLst>
      <p:ext uri="{BB962C8B-B14F-4D97-AF65-F5344CB8AC3E}">
        <p14:creationId xmlns:p14="http://schemas.microsoft.com/office/powerpoint/2010/main" val="3512855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hutterstock_284279984.jpg"/>
          <p:cNvPicPr>
            <a:picLocks noGrp="1" noChangeAspect="1"/>
          </p:cNvPicPr>
          <p:nvPr>
            <p:ph idx="11"/>
          </p:nvPr>
        </p:nvPicPr>
        <p:blipFill>
          <a:blip r:embed="rId3" cstate="screen">
            <a:extLst>
              <a:ext uri="{28A0092B-C50C-407E-A947-70E740481C1C}">
                <a14:useLocalDpi xmlns:a14="http://schemas.microsoft.com/office/drawing/2010/main"/>
              </a:ext>
            </a:extLst>
          </a:blip>
          <a:srcRect/>
          <a:stretch>
            <a:fillRect/>
          </a:stretch>
        </p:blipFill>
        <p:spPr>
          <a:xfrm>
            <a:off x="7913714" y="2422307"/>
            <a:ext cx="3812617" cy="1686376"/>
          </a:xfrm>
        </p:spPr>
      </p:pic>
      <p:pic>
        <p:nvPicPr>
          <p:cNvPr id="7" name="Bilde 6">
            <a:extLst>
              <a:ext uri="{FF2B5EF4-FFF2-40B4-BE49-F238E27FC236}">
                <a16:creationId xmlns:a16="http://schemas.microsoft.com/office/drawing/2014/main" id="{EF67122A-844D-456E-9355-E1670295A407}"/>
              </a:ext>
            </a:extLst>
          </p:cNvPr>
          <p:cNvPicPr>
            <a:picLocks noChangeAspect="1"/>
          </p:cNvPicPr>
          <p:nvPr/>
        </p:nvPicPr>
        <p:blipFill>
          <a:blip r:embed="rId4"/>
          <a:stretch>
            <a:fillRect/>
          </a:stretch>
        </p:blipFill>
        <p:spPr>
          <a:xfrm>
            <a:off x="-1" y="756847"/>
            <a:ext cx="12192001" cy="6887185"/>
          </a:xfrm>
          <a:prstGeom prst="rect">
            <a:avLst/>
          </a:prstGeom>
        </p:spPr>
      </p:pic>
      <p:sp>
        <p:nvSpPr>
          <p:cNvPr id="11" name="Undertittel 2"/>
          <p:cNvSpPr txBox="1">
            <a:spLocks/>
          </p:cNvSpPr>
          <p:nvPr/>
        </p:nvSpPr>
        <p:spPr>
          <a:xfrm>
            <a:off x="10914819" y="5999653"/>
            <a:ext cx="308479" cy="3258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buClr>
                <a:schemeClr val="accent1">
                  <a:lumMod val="50000"/>
                </a:schemeClr>
              </a:buClr>
              <a:buSzPct val="70000"/>
            </a:pPr>
            <a:endParaRPr lang="nb-NO" sz="1000" b="1" dirty="0">
              <a:solidFill>
                <a:schemeClr val="accent1">
                  <a:lumMod val="50000"/>
                </a:schemeClr>
              </a:solidFill>
              <a:latin typeface="Open Sans" charset="0"/>
              <a:ea typeface="Open Sans" charset="0"/>
              <a:cs typeface="Open Sans" charset="0"/>
            </a:endParaRPr>
          </a:p>
        </p:txBody>
      </p:sp>
      <p:sp>
        <p:nvSpPr>
          <p:cNvPr id="2" name="Title 1"/>
          <p:cNvSpPr>
            <a:spLocks noGrp="1"/>
          </p:cNvSpPr>
          <p:nvPr>
            <p:ph type="title"/>
          </p:nvPr>
        </p:nvSpPr>
        <p:spPr>
          <a:xfrm>
            <a:off x="3121666" y="2691656"/>
            <a:ext cx="2974333" cy="775803"/>
          </a:xfrm>
        </p:spPr>
        <p:txBody>
          <a:bodyPr/>
          <a:lstStyle/>
          <a:p>
            <a:r>
              <a:rPr lang="en-US" dirty="0" err="1"/>
              <a:t>Hvem</a:t>
            </a:r>
            <a:r>
              <a:rPr lang="en-US" dirty="0"/>
              <a:t> er Fylkesnemndene for </a:t>
            </a:r>
            <a:r>
              <a:rPr lang="en-US" dirty="0" err="1"/>
              <a:t>barnevern</a:t>
            </a:r>
            <a:r>
              <a:rPr lang="en-US" dirty="0"/>
              <a:t> </a:t>
            </a:r>
            <a:r>
              <a:rPr lang="en-US" dirty="0" err="1"/>
              <a:t>og</a:t>
            </a:r>
            <a:r>
              <a:rPr lang="en-US" dirty="0"/>
              <a:t> </a:t>
            </a:r>
            <a:r>
              <a:rPr lang="en-US" dirty="0" err="1"/>
              <a:t>sosiale</a:t>
            </a:r>
            <a:r>
              <a:rPr lang="en-US" dirty="0"/>
              <a:t> saker?</a:t>
            </a:r>
          </a:p>
        </p:txBody>
      </p:sp>
      <p:sp>
        <p:nvSpPr>
          <p:cNvPr id="3" name="Content Placeholder 2"/>
          <p:cNvSpPr>
            <a:spLocks noGrp="1"/>
          </p:cNvSpPr>
          <p:nvPr>
            <p:ph idx="1"/>
          </p:nvPr>
        </p:nvSpPr>
        <p:spPr>
          <a:xfrm>
            <a:off x="2640010" y="4554245"/>
            <a:ext cx="4634534" cy="1950892"/>
          </a:xfrm>
        </p:spPr>
        <p:txBody>
          <a:bodyPr/>
          <a:lstStyle/>
          <a:p>
            <a:pPr marL="0" indent="0">
              <a:buNone/>
            </a:pPr>
            <a:r>
              <a:rPr lang="nb-NO" sz="1600" i="1" dirty="0"/>
              <a:t>Fylkesnemndene er </a:t>
            </a:r>
            <a:r>
              <a:rPr lang="nb-NO" sz="1600" i="1" dirty="0" err="1"/>
              <a:t>domstolsliknende</a:t>
            </a:r>
            <a:r>
              <a:rPr lang="nb-NO" sz="1600" i="1" dirty="0"/>
              <a:t> og uavhengige statlige organ, som avgjør tvangssaker etter barnevernloven, helse- og omsorgstjenesteloven og smittevernloven.</a:t>
            </a:r>
            <a:endParaRPr lang="en-US" sz="1600" i="1" dirty="0"/>
          </a:p>
        </p:txBody>
      </p:sp>
    </p:spTree>
    <p:extLst>
      <p:ext uri="{BB962C8B-B14F-4D97-AF65-F5344CB8AC3E}">
        <p14:creationId xmlns:p14="http://schemas.microsoft.com/office/powerpoint/2010/main" val="28866630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1800" dirty="0"/>
              <a:t>fylkesnemndene.no</a:t>
            </a:r>
          </a:p>
        </p:txBody>
      </p:sp>
    </p:spTree>
    <p:extLst>
      <p:ext uri="{BB962C8B-B14F-4D97-AF65-F5344CB8AC3E}">
        <p14:creationId xmlns:p14="http://schemas.microsoft.com/office/powerpoint/2010/main" val="21019068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E55432-01BD-45EA-81FF-A38A7DAE32A6}"/>
              </a:ext>
            </a:extLst>
          </p:cNvPr>
          <p:cNvSpPr>
            <a:spLocks noGrp="1"/>
          </p:cNvSpPr>
          <p:nvPr>
            <p:ph type="title"/>
          </p:nvPr>
        </p:nvSpPr>
        <p:spPr>
          <a:xfrm>
            <a:off x="4095424" y="6125206"/>
            <a:ext cx="3088340" cy="775803"/>
          </a:xfrm>
        </p:spPr>
        <p:txBody>
          <a:bodyPr/>
          <a:lstStyle/>
          <a:p>
            <a:r>
              <a:rPr lang="nb-NO" dirty="0"/>
              <a:t>Takk til nemnda i Vestland</a:t>
            </a:r>
          </a:p>
        </p:txBody>
      </p:sp>
      <p:pic>
        <p:nvPicPr>
          <p:cNvPr id="6" name="Bilde 5">
            <a:extLst>
              <a:ext uri="{FF2B5EF4-FFF2-40B4-BE49-F238E27FC236}">
                <a16:creationId xmlns:a16="http://schemas.microsoft.com/office/drawing/2014/main" id="{A34DD4ED-B6DA-443D-A7D4-D683EA098B62}"/>
              </a:ext>
            </a:extLst>
          </p:cNvPr>
          <p:cNvPicPr>
            <a:picLocks noChangeAspect="1"/>
          </p:cNvPicPr>
          <p:nvPr/>
        </p:nvPicPr>
        <p:blipFill rotWithShape="1">
          <a:blip r:embed="rId3"/>
          <a:srcRect l="4808" t="21904" r="52265" b="6313"/>
          <a:stretch/>
        </p:blipFill>
        <p:spPr>
          <a:xfrm>
            <a:off x="910677" y="879067"/>
            <a:ext cx="10073845" cy="5099865"/>
          </a:xfrm>
          <a:prstGeom prst="rect">
            <a:avLst/>
          </a:prstGeom>
        </p:spPr>
      </p:pic>
      <p:sp>
        <p:nvSpPr>
          <p:cNvPr id="4" name="Rektangel 3">
            <a:extLst>
              <a:ext uri="{FF2B5EF4-FFF2-40B4-BE49-F238E27FC236}">
                <a16:creationId xmlns:a16="http://schemas.microsoft.com/office/drawing/2014/main" id="{6170D2B0-B73F-40C4-A8CD-53028F52CD9F}"/>
              </a:ext>
            </a:extLst>
          </p:cNvPr>
          <p:cNvSpPr/>
          <p:nvPr/>
        </p:nvSpPr>
        <p:spPr>
          <a:xfrm>
            <a:off x="633046" y="1570892"/>
            <a:ext cx="492369" cy="70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68830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ssholder for innhold 5">
            <a:extLst>
              <a:ext uri="{FF2B5EF4-FFF2-40B4-BE49-F238E27FC236}">
                <a16:creationId xmlns:a16="http://schemas.microsoft.com/office/drawing/2014/main" id="{305E93A1-B1A0-4476-B323-4F13D6DD63B8}"/>
              </a:ext>
            </a:extLst>
          </p:cNvPr>
          <p:cNvPicPr>
            <a:picLocks noGrp="1" noChangeAspect="1"/>
          </p:cNvPicPr>
          <p:nvPr>
            <p:ph idx="11"/>
          </p:nvPr>
        </p:nvPicPr>
        <p:blipFill rotWithShape="1">
          <a:blip r:embed="rId3"/>
          <a:srcRect t="9091" r="23298"/>
          <a:stretch/>
        </p:blipFill>
        <p:spPr>
          <a:xfrm>
            <a:off x="5017479" y="1181963"/>
            <a:ext cx="7174521" cy="5676037"/>
          </a:xfrm>
          <a:prstGeom prst="rect">
            <a:avLst/>
          </a:prstGeom>
          <a:ln>
            <a:noFill/>
          </a:ln>
          <a:effectLst>
            <a:softEdge rad="112500"/>
          </a:effectLst>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9B9F80F4-C361-4260-8DCD-B9016E846418}"/>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400" dirty="0">
                <a:solidFill>
                  <a:schemeClr val="tx1"/>
                </a:solidFill>
                <a:latin typeface="+mj-lt"/>
              </a:rPr>
              <a:t>Ny </a:t>
            </a:r>
            <a:r>
              <a:rPr lang="en-US" sz="2400" dirty="0" err="1">
                <a:solidFill>
                  <a:schemeClr val="tx1"/>
                </a:solidFill>
                <a:latin typeface="+mj-lt"/>
              </a:rPr>
              <a:t>barnevernlov</a:t>
            </a:r>
            <a:endParaRPr lang="en-US" sz="2400" dirty="0">
              <a:solidFill>
                <a:schemeClr val="tx1"/>
              </a:solidFill>
              <a:latin typeface="+mj-lt"/>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61349E5-5A9D-4AAF-977E-9E274913DF18}"/>
              </a:ext>
            </a:extLst>
          </p:cNvPr>
          <p:cNvSpPr>
            <a:spLocks noGrp="1"/>
          </p:cNvSpPr>
          <p:nvPr>
            <p:ph idx="1"/>
          </p:nvPr>
        </p:nvSpPr>
        <p:spPr>
          <a:xfrm>
            <a:off x="371094" y="2718054"/>
            <a:ext cx="4007268" cy="4036696"/>
          </a:xfrm>
        </p:spPr>
        <p:txBody>
          <a:bodyPr vert="horz" lIns="91440" tIns="45720" rIns="91440" bIns="45720" rtlCol="0" anchor="t">
            <a:normAutofit/>
          </a:bodyPr>
          <a:lstStyle/>
          <a:p>
            <a:pPr indent="-228600">
              <a:buFont typeface="Arial" panose="020B0604020202020204" pitchFamily="34" charset="0"/>
              <a:buChar char="•"/>
            </a:pPr>
            <a:r>
              <a:rPr lang="en-US" sz="1800" b="1" dirty="0"/>
              <a:t>Ny </a:t>
            </a:r>
            <a:r>
              <a:rPr lang="en-US" sz="1800" b="1" dirty="0" err="1"/>
              <a:t>barnevernslov</a:t>
            </a:r>
            <a:r>
              <a:rPr lang="en-US" sz="1800" b="1" dirty="0"/>
              <a:t> </a:t>
            </a:r>
            <a:r>
              <a:rPr lang="en-US" sz="1800" dirty="0" err="1"/>
              <a:t>trer</a:t>
            </a:r>
            <a:r>
              <a:rPr lang="en-US" sz="1800" dirty="0"/>
              <a:t> </a:t>
            </a:r>
            <a:r>
              <a:rPr lang="en-US" sz="1800" dirty="0" err="1"/>
              <a:t>i</a:t>
            </a:r>
            <a:r>
              <a:rPr lang="en-US" sz="1800" dirty="0"/>
              <a:t> kraft 1. </a:t>
            </a:r>
            <a:r>
              <a:rPr lang="en-US" sz="1800" dirty="0" err="1"/>
              <a:t>januar</a:t>
            </a:r>
            <a:r>
              <a:rPr lang="en-US" sz="1800" dirty="0"/>
              <a:t> 2023, men </a:t>
            </a:r>
            <a:r>
              <a:rPr lang="en-US" sz="1800" dirty="0" err="1"/>
              <a:t>enkelte</a:t>
            </a:r>
            <a:r>
              <a:rPr lang="en-US" sz="1800" dirty="0"/>
              <a:t> </a:t>
            </a:r>
            <a:r>
              <a:rPr lang="en-US" sz="1800" dirty="0" err="1"/>
              <a:t>endringer</a:t>
            </a:r>
            <a:r>
              <a:rPr lang="en-US" sz="1800" dirty="0"/>
              <a:t> </a:t>
            </a:r>
            <a:r>
              <a:rPr lang="en-US" sz="1800" dirty="0" err="1"/>
              <a:t>trer</a:t>
            </a:r>
            <a:r>
              <a:rPr lang="en-US" sz="1800" dirty="0"/>
              <a:t> </a:t>
            </a:r>
            <a:r>
              <a:rPr lang="en-US" sz="1800" dirty="0" err="1"/>
              <a:t>i</a:t>
            </a:r>
            <a:r>
              <a:rPr lang="en-US" sz="1800" dirty="0"/>
              <a:t> kraft 1. </a:t>
            </a:r>
            <a:r>
              <a:rPr lang="en-US" sz="1800" dirty="0" err="1"/>
              <a:t>januar</a:t>
            </a:r>
            <a:r>
              <a:rPr lang="en-US" sz="1800" dirty="0"/>
              <a:t> 2022</a:t>
            </a:r>
          </a:p>
          <a:p>
            <a:pPr indent="-228600">
              <a:buFont typeface="Arial" panose="020B0604020202020204" pitchFamily="34" charset="0"/>
              <a:buChar char="•"/>
            </a:pPr>
            <a:r>
              <a:rPr lang="en-US" sz="1800" b="1" dirty="0" err="1"/>
              <a:t>Barnevernsreformen</a:t>
            </a:r>
            <a:r>
              <a:rPr lang="en-US" sz="1800" dirty="0"/>
              <a:t> </a:t>
            </a:r>
            <a:r>
              <a:rPr lang="en-US" sz="1800" dirty="0" err="1"/>
              <a:t>skal</a:t>
            </a:r>
            <a:r>
              <a:rPr lang="en-US" sz="1800" dirty="0"/>
              <a:t> </a:t>
            </a:r>
            <a:r>
              <a:rPr lang="en-US" sz="1800" dirty="0" err="1"/>
              <a:t>gi</a:t>
            </a:r>
            <a:r>
              <a:rPr lang="en-US" sz="1800" dirty="0"/>
              <a:t> </a:t>
            </a:r>
            <a:r>
              <a:rPr lang="en-US" sz="1800" dirty="0" err="1"/>
              <a:t>mer</a:t>
            </a:r>
            <a:r>
              <a:rPr lang="en-US" sz="1800" dirty="0"/>
              <a:t> </a:t>
            </a:r>
            <a:r>
              <a:rPr lang="en-US" sz="1800" dirty="0" err="1"/>
              <a:t>ansvar</a:t>
            </a:r>
            <a:r>
              <a:rPr lang="en-US" sz="1800" dirty="0"/>
              <a:t> </a:t>
            </a:r>
            <a:r>
              <a:rPr lang="en-US" sz="1800" dirty="0" err="1"/>
              <a:t>til</a:t>
            </a:r>
            <a:r>
              <a:rPr lang="en-US" sz="1800" dirty="0"/>
              <a:t> </a:t>
            </a:r>
            <a:r>
              <a:rPr lang="en-US" sz="1800" dirty="0" err="1"/>
              <a:t>kommunene</a:t>
            </a:r>
            <a:r>
              <a:rPr lang="en-US" sz="1800" dirty="0"/>
              <a:t> </a:t>
            </a:r>
            <a:r>
              <a:rPr lang="en-US" sz="1800" dirty="0" err="1"/>
              <a:t>på</a:t>
            </a:r>
            <a:r>
              <a:rPr lang="en-US" sz="1800" dirty="0"/>
              <a:t> </a:t>
            </a:r>
            <a:r>
              <a:rPr lang="en-US" sz="1800" dirty="0" err="1"/>
              <a:t>barnevernsområdet</a:t>
            </a:r>
            <a:r>
              <a:rPr lang="en-US" sz="1800" dirty="0"/>
              <a:t>, </a:t>
            </a:r>
            <a:r>
              <a:rPr lang="en-US" sz="1800" dirty="0" err="1"/>
              <a:t>og</a:t>
            </a:r>
            <a:r>
              <a:rPr lang="en-US" sz="1800" dirty="0"/>
              <a:t> </a:t>
            </a:r>
            <a:r>
              <a:rPr lang="en-US" sz="1800" dirty="0" err="1"/>
              <a:t>styrke</a:t>
            </a:r>
            <a:r>
              <a:rPr lang="en-US" sz="1800" dirty="0"/>
              <a:t> </a:t>
            </a:r>
            <a:r>
              <a:rPr lang="en-US" sz="1800" dirty="0" err="1"/>
              <a:t>kommunenes</a:t>
            </a:r>
            <a:r>
              <a:rPr lang="en-US" sz="1800" dirty="0"/>
              <a:t> </a:t>
            </a:r>
            <a:r>
              <a:rPr lang="en-US" sz="1800" dirty="0" err="1"/>
              <a:t>forebyggende</a:t>
            </a:r>
            <a:r>
              <a:rPr lang="en-US" sz="1800" dirty="0"/>
              <a:t> </a:t>
            </a:r>
            <a:r>
              <a:rPr lang="en-US" sz="1800" dirty="0" err="1"/>
              <a:t>arbeid</a:t>
            </a:r>
            <a:r>
              <a:rPr lang="en-US" sz="1800" dirty="0"/>
              <a:t> </a:t>
            </a:r>
            <a:r>
              <a:rPr lang="en-US" sz="1800" dirty="0" err="1"/>
              <a:t>og</a:t>
            </a:r>
            <a:r>
              <a:rPr lang="en-US" sz="1800" dirty="0"/>
              <a:t> </a:t>
            </a:r>
            <a:r>
              <a:rPr lang="en-US" sz="1800" dirty="0" err="1"/>
              <a:t>tidlig</a:t>
            </a:r>
            <a:r>
              <a:rPr lang="en-US" sz="1800" dirty="0"/>
              <a:t> </a:t>
            </a:r>
            <a:r>
              <a:rPr lang="en-US" sz="1800" dirty="0" err="1"/>
              <a:t>innsats</a:t>
            </a:r>
            <a:r>
              <a:rPr lang="en-US" sz="1800" dirty="0"/>
              <a:t> </a:t>
            </a:r>
            <a:r>
              <a:rPr lang="en-US" sz="1800" dirty="0" err="1"/>
              <a:t>i</a:t>
            </a:r>
            <a:r>
              <a:rPr lang="en-US" sz="1800" dirty="0"/>
              <a:t> hele </a:t>
            </a:r>
            <a:r>
              <a:rPr lang="en-US" sz="1800" dirty="0" err="1"/>
              <a:t>oppvekstsektoren</a:t>
            </a:r>
            <a:endParaRPr lang="en-US" sz="1800" dirty="0"/>
          </a:p>
          <a:p>
            <a:pPr lvl="1" indent="-228600">
              <a:buFont typeface="Courier New" panose="02070309020205020404" pitchFamily="49" charset="0"/>
              <a:buChar char="o"/>
            </a:pPr>
            <a:r>
              <a:rPr lang="en-US" sz="1600" dirty="0" err="1"/>
              <a:t>Reformen</a:t>
            </a:r>
            <a:r>
              <a:rPr lang="en-US" sz="1600" dirty="0"/>
              <a:t> </a:t>
            </a:r>
            <a:r>
              <a:rPr lang="en-US" sz="1600" dirty="0" err="1"/>
              <a:t>trer</a:t>
            </a:r>
            <a:r>
              <a:rPr lang="en-US" sz="1600" dirty="0"/>
              <a:t> </a:t>
            </a:r>
            <a:r>
              <a:rPr lang="en-US" sz="1600" dirty="0" err="1"/>
              <a:t>i</a:t>
            </a:r>
            <a:r>
              <a:rPr lang="en-US" sz="1600" dirty="0"/>
              <a:t> kraft </a:t>
            </a:r>
            <a:r>
              <a:rPr lang="en-US" sz="1600" dirty="0" err="1"/>
              <a:t>i</a:t>
            </a:r>
            <a:r>
              <a:rPr lang="en-US" sz="1600" dirty="0"/>
              <a:t> 2022</a:t>
            </a:r>
          </a:p>
          <a:p>
            <a:pPr indent="-228600">
              <a:buFont typeface="Arial" panose="020B0604020202020204" pitchFamily="34" charset="0"/>
              <a:buChar char="•"/>
            </a:pPr>
            <a:r>
              <a:rPr lang="en-US" sz="1800" b="1" dirty="0" err="1"/>
              <a:t>Barnevernlov</a:t>
            </a:r>
            <a:r>
              <a:rPr lang="en-US" sz="1800" dirty="0"/>
              <a:t> </a:t>
            </a:r>
            <a:r>
              <a:rPr lang="en-US" sz="1800" dirty="0" err="1"/>
              <a:t>skal</a:t>
            </a:r>
            <a:r>
              <a:rPr lang="en-US" sz="1800" dirty="0"/>
              <a:t>	</a:t>
            </a:r>
          </a:p>
          <a:p>
            <a:pPr lvl="1" indent="-228600">
              <a:buFont typeface="Courier New" panose="02070309020205020404" pitchFamily="49" charset="0"/>
              <a:buChar char="o"/>
            </a:pPr>
            <a:r>
              <a:rPr lang="en-US" sz="1600" dirty="0" err="1"/>
              <a:t>bidra</a:t>
            </a:r>
            <a:r>
              <a:rPr lang="en-US" sz="1600" dirty="0"/>
              <a:t> </a:t>
            </a:r>
            <a:r>
              <a:rPr lang="en-US" sz="1600" dirty="0" err="1"/>
              <a:t>til</a:t>
            </a:r>
            <a:r>
              <a:rPr lang="en-US" sz="1600" dirty="0"/>
              <a:t> </a:t>
            </a:r>
            <a:r>
              <a:rPr lang="en-US" sz="1600" dirty="0" err="1"/>
              <a:t>bedre</a:t>
            </a:r>
            <a:r>
              <a:rPr lang="en-US" sz="1600" dirty="0"/>
              <a:t> </a:t>
            </a:r>
            <a:r>
              <a:rPr lang="en-US" sz="1600" dirty="0" err="1"/>
              <a:t>barnevernsfaglig</a:t>
            </a:r>
            <a:r>
              <a:rPr lang="en-US" sz="1600" dirty="0"/>
              <a:t> </a:t>
            </a:r>
            <a:r>
              <a:rPr lang="en-US" sz="1600" dirty="0" err="1"/>
              <a:t>arbeid</a:t>
            </a:r>
            <a:endParaRPr lang="en-US" sz="1600" dirty="0"/>
          </a:p>
          <a:p>
            <a:pPr lvl="1" indent="-228600">
              <a:buFont typeface="Courier New" panose="02070309020205020404" pitchFamily="49" charset="0"/>
              <a:buChar char="o"/>
            </a:pPr>
            <a:r>
              <a:rPr lang="en-US" sz="1600" dirty="0" err="1"/>
              <a:t>styrke</a:t>
            </a:r>
            <a:r>
              <a:rPr lang="en-US" sz="1600" dirty="0"/>
              <a:t> barns </a:t>
            </a:r>
            <a:r>
              <a:rPr lang="en-US" sz="1600" dirty="0" err="1"/>
              <a:t>og</a:t>
            </a:r>
            <a:r>
              <a:rPr lang="en-US" sz="1600" dirty="0"/>
              <a:t> </a:t>
            </a:r>
            <a:r>
              <a:rPr lang="en-US" sz="1600" dirty="0" err="1"/>
              <a:t>foreldres</a:t>
            </a:r>
            <a:r>
              <a:rPr lang="en-US" sz="1600" dirty="0"/>
              <a:t> </a:t>
            </a:r>
            <a:r>
              <a:rPr lang="en-US" sz="1600" dirty="0" err="1"/>
              <a:t>rettssikkerhet</a:t>
            </a:r>
            <a:endParaRPr lang="en-US" sz="1600" dirty="0"/>
          </a:p>
          <a:p>
            <a:pPr lvl="1" indent="-228600">
              <a:buFont typeface="Courier New" panose="02070309020205020404" pitchFamily="49" charset="0"/>
              <a:buChar char="o"/>
            </a:pPr>
            <a:endParaRPr lang="en-US" dirty="0"/>
          </a:p>
          <a:p>
            <a:pPr indent="-228600">
              <a:buFont typeface="Arial" panose="020B0604020202020204" pitchFamily="34" charset="0"/>
              <a:buChar char="•"/>
            </a:pPr>
            <a:endParaRPr lang="en-US" sz="1200" dirty="0"/>
          </a:p>
        </p:txBody>
      </p:sp>
      <p:pic>
        <p:nvPicPr>
          <p:cNvPr id="7" name="Bilde 6">
            <a:extLst>
              <a:ext uri="{FF2B5EF4-FFF2-40B4-BE49-F238E27FC236}">
                <a16:creationId xmlns:a16="http://schemas.microsoft.com/office/drawing/2014/main" id="{5802FA89-E767-4859-A190-FC5721C7839F}"/>
              </a:ext>
            </a:extLst>
          </p:cNvPr>
          <p:cNvPicPr>
            <a:picLocks noChangeAspect="1"/>
          </p:cNvPicPr>
          <p:nvPr/>
        </p:nvPicPr>
        <p:blipFill>
          <a:blip r:embed="rId4"/>
          <a:stretch>
            <a:fillRect/>
          </a:stretch>
        </p:blipFill>
        <p:spPr>
          <a:xfrm>
            <a:off x="171591" y="75818"/>
            <a:ext cx="2419210" cy="645416"/>
          </a:xfrm>
          <a:prstGeom prst="rect">
            <a:avLst/>
          </a:prstGeom>
        </p:spPr>
      </p:pic>
    </p:spTree>
    <p:extLst>
      <p:ext uri="{BB962C8B-B14F-4D97-AF65-F5344CB8AC3E}">
        <p14:creationId xmlns:p14="http://schemas.microsoft.com/office/powerpoint/2010/main" val="31042841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4C1B8583-AF11-408B-A7BF-E359D08F4435}"/>
              </a:ext>
            </a:extLst>
          </p:cNvPr>
          <p:cNvSpPr>
            <a:spLocks noGrp="1"/>
          </p:cNvSpPr>
          <p:nvPr>
            <p:ph idx="1"/>
          </p:nvPr>
        </p:nvSpPr>
        <p:spPr>
          <a:xfrm>
            <a:off x="355002" y="2829330"/>
            <a:ext cx="6949440" cy="3344459"/>
          </a:xfrm>
        </p:spPr>
        <p:txBody>
          <a:bodyPr vert="horz" lIns="91440" tIns="45720" rIns="91440" bIns="45720" rtlCol="0" anchor="t">
            <a:normAutofit fontScale="70000" lnSpcReduction="20000"/>
          </a:bodyPr>
          <a:lstStyle/>
          <a:p>
            <a:pPr marL="57150" indent="0" algn="ctr">
              <a:buNone/>
            </a:pPr>
            <a:r>
              <a:rPr lang="en-US" sz="4000" dirty="0" err="1">
                <a:solidFill>
                  <a:schemeClr val="accent1">
                    <a:lumMod val="50000"/>
                    <a:alpha val="80000"/>
                  </a:schemeClr>
                </a:solidFill>
                <a:latin typeface="Arial Black" panose="020B0A04020102020204" pitchFamily="34" charset="0"/>
              </a:rPr>
              <a:t>Barneverns</a:t>
            </a:r>
            <a:r>
              <a:rPr lang="en-US" sz="4000" dirty="0">
                <a:solidFill>
                  <a:schemeClr val="accent1">
                    <a:lumMod val="50000"/>
                    <a:alpha val="80000"/>
                  </a:schemeClr>
                </a:solidFill>
                <a:latin typeface="Arial Black" panose="020B0A04020102020204" pitchFamily="34" charset="0"/>
              </a:rPr>
              <a:t>- </a:t>
            </a:r>
            <a:r>
              <a:rPr lang="en-US" sz="4000" dirty="0" err="1">
                <a:solidFill>
                  <a:schemeClr val="accent1">
                    <a:lumMod val="50000"/>
                    <a:alpha val="80000"/>
                  </a:schemeClr>
                </a:solidFill>
                <a:latin typeface="Arial Black" panose="020B0A04020102020204" pitchFamily="34" charset="0"/>
              </a:rPr>
              <a:t>og</a:t>
            </a:r>
            <a:r>
              <a:rPr lang="en-US" sz="4000" dirty="0">
                <a:solidFill>
                  <a:schemeClr val="accent1">
                    <a:lumMod val="50000"/>
                    <a:alpha val="80000"/>
                  </a:schemeClr>
                </a:solidFill>
                <a:latin typeface="Arial Black" panose="020B0A04020102020204" pitchFamily="34" charset="0"/>
              </a:rPr>
              <a:t> </a:t>
            </a:r>
            <a:r>
              <a:rPr lang="en-US" sz="4000" dirty="0" err="1">
                <a:solidFill>
                  <a:schemeClr val="accent1">
                    <a:lumMod val="50000"/>
                    <a:alpha val="80000"/>
                  </a:schemeClr>
                </a:solidFill>
                <a:latin typeface="Arial Black" panose="020B0A04020102020204" pitchFamily="34" charset="0"/>
              </a:rPr>
              <a:t>helsenemnda</a:t>
            </a:r>
            <a:endParaRPr lang="en-US" sz="4000" dirty="0">
              <a:solidFill>
                <a:schemeClr val="accent1">
                  <a:lumMod val="50000"/>
                  <a:alpha val="80000"/>
                </a:schemeClr>
              </a:solidFill>
              <a:latin typeface="Arial Black" panose="020B0A04020102020204" pitchFamily="34" charset="0"/>
            </a:endParaRPr>
          </a:p>
          <a:p>
            <a:pPr marL="57150" indent="0" algn="ctr">
              <a:buNone/>
            </a:pPr>
            <a:endParaRPr lang="en-US" sz="2000" dirty="0">
              <a:solidFill>
                <a:schemeClr val="accent1">
                  <a:lumMod val="50000"/>
                  <a:alpha val="80000"/>
                </a:schemeClr>
              </a:solidFill>
              <a:latin typeface="Arial Black" panose="020B0A04020102020204" pitchFamily="34" charset="0"/>
            </a:endParaRPr>
          </a:p>
          <a:p>
            <a:pPr marL="57150" indent="0" algn="ctr">
              <a:buNone/>
            </a:pPr>
            <a:endParaRPr lang="en-US" sz="2000" dirty="0">
              <a:solidFill>
                <a:schemeClr val="accent1">
                  <a:lumMod val="50000"/>
                  <a:alpha val="80000"/>
                </a:schemeClr>
              </a:solidFill>
              <a:latin typeface="Arial Black" panose="020B0A04020102020204" pitchFamily="34" charset="0"/>
            </a:endParaRPr>
          </a:p>
          <a:p>
            <a:pPr marL="57150" indent="0" algn="ctr">
              <a:buNone/>
            </a:pPr>
            <a:endParaRPr lang="en-US" sz="2000" dirty="0">
              <a:solidFill>
                <a:schemeClr val="accent1">
                  <a:lumMod val="50000"/>
                  <a:alpha val="80000"/>
                </a:schemeClr>
              </a:solidFill>
              <a:latin typeface="Arial Black" panose="020B0A04020102020204" pitchFamily="34" charset="0"/>
            </a:endParaRPr>
          </a:p>
          <a:p>
            <a:pPr marL="57150" indent="0" algn="ctr">
              <a:buNone/>
            </a:pPr>
            <a:endParaRPr lang="en-US" sz="2000" dirty="0">
              <a:solidFill>
                <a:schemeClr val="accent1">
                  <a:lumMod val="50000"/>
                  <a:alpha val="80000"/>
                </a:schemeClr>
              </a:solidFill>
              <a:latin typeface="Arial Black" panose="020B0A04020102020204" pitchFamily="34" charset="0"/>
            </a:endParaRPr>
          </a:p>
          <a:p>
            <a:pPr marL="57150" indent="0" algn="ctr">
              <a:buNone/>
            </a:pPr>
            <a:endParaRPr lang="en-US" sz="2000" dirty="0">
              <a:solidFill>
                <a:schemeClr val="accent1">
                  <a:lumMod val="50000"/>
                  <a:alpha val="80000"/>
                </a:schemeClr>
              </a:solidFill>
              <a:latin typeface="Arial Black" panose="020B0A04020102020204" pitchFamily="34" charset="0"/>
            </a:endParaRPr>
          </a:p>
          <a:p>
            <a:pPr marL="57150" indent="0" algn="ctr">
              <a:buNone/>
            </a:pPr>
            <a:r>
              <a:rPr lang="en-US" sz="2000" dirty="0" err="1">
                <a:solidFill>
                  <a:schemeClr val="tx1">
                    <a:alpha val="80000"/>
                  </a:schemeClr>
                </a:solidFill>
              </a:rPr>
              <a:t>Nytt</a:t>
            </a:r>
            <a:r>
              <a:rPr lang="en-US" sz="2000" dirty="0">
                <a:solidFill>
                  <a:schemeClr val="tx1">
                    <a:alpha val="80000"/>
                  </a:schemeClr>
                </a:solidFill>
              </a:rPr>
              <a:t> </a:t>
            </a:r>
            <a:r>
              <a:rPr lang="en-US" sz="2000" dirty="0" err="1">
                <a:solidFill>
                  <a:schemeClr val="tx1">
                    <a:alpha val="80000"/>
                  </a:schemeClr>
                </a:solidFill>
              </a:rPr>
              <a:t>navn</a:t>
            </a:r>
            <a:r>
              <a:rPr lang="en-US" sz="2000" dirty="0">
                <a:solidFill>
                  <a:schemeClr val="tx1">
                    <a:alpha val="80000"/>
                  </a:schemeClr>
                </a:solidFill>
              </a:rPr>
              <a:t> for fylkesnemndene </a:t>
            </a:r>
            <a:r>
              <a:rPr lang="en-US" sz="2000" dirty="0" err="1">
                <a:solidFill>
                  <a:schemeClr val="tx1">
                    <a:alpha val="80000"/>
                  </a:schemeClr>
                </a:solidFill>
              </a:rPr>
              <a:t>fra</a:t>
            </a:r>
            <a:r>
              <a:rPr lang="en-US" sz="2000" dirty="0">
                <a:solidFill>
                  <a:schemeClr val="tx1">
                    <a:alpha val="80000"/>
                  </a:schemeClr>
                </a:solidFill>
              </a:rPr>
              <a:t> 1. </a:t>
            </a:r>
            <a:r>
              <a:rPr lang="en-US" sz="2000" dirty="0" err="1">
                <a:solidFill>
                  <a:schemeClr val="tx1">
                    <a:alpha val="80000"/>
                  </a:schemeClr>
                </a:solidFill>
              </a:rPr>
              <a:t>januar</a:t>
            </a:r>
            <a:r>
              <a:rPr lang="en-US" sz="2000" dirty="0">
                <a:solidFill>
                  <a:schemeClr val="tx1">
                    <a:alpha val="80000"/>
                  </a:schemeClr>
                </a:solidFill>
              </a:rPr>
              <a:t> 2023</a:t>
            </a:r>
          </a:p>
          <a:p>
            <a:pPr marL="57150" indent="0">
              <a:buNone/>
            </a:pPr>
            <a:endParaRPr lang="en-US" sz="2000" dirty="0">
              <a:solidFill>
                <a:schemeClr val="tx1">
                  <a:alpha val="80000"/>
                </a:schemeClr>
              </a:solidFill>
            </a:endParaRPr>
          </a:p>
          <a:p>
            <a:pPr marL="57150" indent="0">
              <a:buNone/>
            </a:pPr>
            <a:endParaRPr lang="en-US" sz="2000" dirty="0">
              <a:solidFill>
                <a:schemeClr val="tx1">
                  <a:alpha val="80000"/>
                </a:schemeClr>
              </a:solidFill>
            </a:endParaRPr>
          </a:p>
          <a:p>
            <a:pPr marL="57150" indent="0">
              <a:buNone/>
            </a:pPr>
            <a:endParaRPr lang="en-US" sz="2000" dirty="0">
              <a:solidFill>
                <a:schemeClr val="tx1">
                  <a:alpha val="80000"/>
                </a:schemeClr>
              </a:solidFill>
            </a:endParaRPr>
          </a:p>
          <a:p>
            <a:pPr marL="57150" indent="0" algn="ctr">
              <a:buNone/>
            </a:pPr>
            <a:r>
              <a:rPr lang="en-US" sz="3200" dirty="0">
                <a:solidFill>
                  <a:schemeClr val="accent1">
                    <a:lumMod val="50000"/>
                    <a:alpha val="80000"/>
                  </a:schemeClr>
                </a:solidFill>
                <a:latin typeface="Arial Black" panose="020B0A04020102020204" pitchFamily="34" charset="0"/>
              </a:rPr>
              <a:t> </a:t>
            </a:r>
            <a:endParaRPr lang="en-US" sz="2000" dirty="0">
              <a:solidFill>
                <a:schemeClr val="tx1">
                  <a:alpha val="80000"/>
                </a:schemeClr>
              </a:solidFill>
            </a:endParaRPr>
          </a:p>
        </p:txBody>
      </p:sp>
      <p:pic>
        <p:nvPicPr>
          <p:cNvPr id="5" name="Plassholder for innhold 4">
            <a:extLst>
              <a:ext uri="{FF2B5EF4-FFF2-40B4-BE49-F238E27FC236}">
                <a16:creationId xmlns:a16="http://schemas.microsoft.com/office/drawing/2014/main" id="{C7E877CD-3632-4446-9FD3-837572C5F64E}"/>
              </a:ext>
            </a:extLst>
          </p:cNvPr>
          <p:cNvPicPr>
            <a:picLocks noGrp="1" noChangeAspect="1"/>
          </p:cNvPicPr>
          <p:nvPr>
            <p:ph idx="11"/>
          </p:nvPr>
        </p:nvPicPr>
        <p:blipFill rotWithShape="1">
          <a:blip r:embed="rId3"/>
          <a:srcRect l="16667" r="16667"/>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6" name="Bilde 5">
            <a:extLst>
              <a:ext uri="{FF2B5EF4-FFF2-40B4-BE49-F238E27FC236}">
                <a16:creationId xmlns:a16="http://schemas.microsoft.com/office/drawing/2014/main" id="{4754F7DA-2E71-4E44-AED8-29246528B7F8}"/>
              </a:ext>
            </a:extLst>
          </p:cNvPr>
          <p:cNvPicPr>
            <a:picLocks noChangeAspect="1"/>
          </p:cNvPicPr>
          <p:nvPr/>
        </p:nvPicPr>
        <p:blipFill>
          <a:blip r:embed="rId4"/>
          <a:stretch>
            <a:fillRect/>
          </a:stretch>
        </p:blipFill>
        <p:spPr>
          <a:xfrm>
            <a:off x="195505" y="80119"/>
            <a:ext cx="2420322" cy="646232"/>
          </a:xfrm>
          <a:prstGeom prst="rect">
            <a:avLst/>
          </a:prstGeom>
        </p:spPr>
      </p:pic>
      <p:sp>
        <p:nvSpPr>
          <p:cNvPr id="4" name="Rektangel 3">
            <a:extLst>
              <a:ext uri="{FF2B5EF4-FFF2-40B4-BE49-F238E27FC236}">
                <a16:creationId xmlns:a16="http://schemas.microsoft.com/office/drawing/2014/main" id="{BEE4DC6D-9859-4572-8FFA-69832DB4D785}"/>
              </a:ext>
            </a:extLst>
          </p:cNvPr>
          <p:cNvSpPr/>
          <p:nvPr/>
        </p:nvSpPr>
        <p:spPr>
          <a:xfrm>
            <a:off x="0" y="726351"/>
            <a:ext cx="7903723" cy="198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93F1F14E-6A0E-42FE-AA4C-83C89835D984}"/>
              </a:ext>
            </a:extLst>
          </p:cNvPr>
          <p:cNvSpPr/>
          <p:nvPr/>
        </p:nvSpPr>
        <p:spPr>
          <a:xfrm>
            <a:off x="10969280" y="1441483"/>
            <a:ext cx="1032734" cy="720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558880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5992A34-A00F-4165-8A68-7B63E79305D8}"/>
              </a:ext>
            </a:extLst>
          </p:cNvPr>
          <p:cNvSpPr>
            <a:spLocks noGrp="1"/>
          </p:cNvSpPr>
          <p:nvPr>
            <p:ph type="title"/>
          </p:nvPr>
        </p:nvSpPr>
        <p:spPr>
          <a:xfrm>
            <a:off x="371094" y="1161288"/>
            <a:ext cx="3438144" cy="1239012"/>
          </a:xfrm>
        </p:spPr>
        <p:txBody>
          <a:bodyPr vert="horz" lIns="91440" tIns="45720" rIns="91440" bIns="45720" rtlCol="0" anchor="ctr">
            <a:normAutofit/>
          </a:bodyPr>
          <a:lstStyle/>
          <a:p>
            <a:endParaRPr lang="en-US" sz="2800" kern="1200">
              <a:solidFill>
                <a:schemeClr val="tx1"/>
              </a:solidFill>
              <a:latin typeface="+mj-lt"/>
              <a:ea typeface="+mj-ea"/>
              <a:cs typeface="+mj-cs"/>
            </a:endParaRPr>
          </a:p>
        </p:txBody>
      </p:sp>
      <p:sp>
        <p:nvSpPr>
          <p:cNvPr id="27" name="Rectangle 2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F1F0591-19B5-4792-A230-D581F8BAD7A4}"/>
              </a:ext>
            </a:extLst>
          </p:cNvPr>
          <p:cNvSpPr>
            <a:spLocks noGrp="1"/>
          </p:cNvSpPr>
          <p:nvPr>
            <p:ph idx="1"/>
          </p:nvPr>
        </p:nvSpPr>
        <p:spPr>
          <a:xfrm>
            <a:off x="371093" y="3045290"/>
            <a:ext cx="3974995" cy="2880022"/>
          </a:xfrm>
        </p:spPr>
        <p:txBody>
          <a:bodyPr vert="horz" lIns="91440" tIns="45720" rIns="91440" bIns="45720" rtlCol="0" anchor="t">
            <a:normAutofit/>
          </a:bodyPr>
          <a:lstStyle/>
          <a:p>
            <a:pPr marL="0" indent="0">
              <a:buNone/>
            </a:pPr>
            <a:r>
              <a:rPr lang="en-US" sz="1700" dirty="0"/>
              <a:t>Fylkesnemndene </a:t>
            </a:r>
            <a:r>
              <a:rPr lang="en-US" sz="1700" dirty="0" err="1"/>
              <a:t>skal</a:t>
            </a:r>
            <a:r>
              <a:rPr lang="en-US" sz="1700" dirty="0"/>
              <a:t> </a:t>
            </a:r>
            <a:r>
              <a:rPr lang="en-US" sz="1700" dirty="0" err="1"/>
              <a:t>sikre</a:t>
            </a:r>
            <a:r>
              <a:rPr lang="en-US" sz="1700" dirty="0"/>
              <a:t> </a:t>
            </a:r>
            <a:r>
              <a:rPr lang="en-US" sz="1700" dirty="0" err="1"/>
              <a:t>høy</a:t>
            </a:r>
            <a:r>
              <a:rPr lang="en-US" sz="1700" dirty="0"/>
              <a:t> </a:t>
            </a:r>
            <a:r>
              <a:rPr lang="en-US" sz="1700" dirty="0" err="1"/>
              <a:t>rettssikkerhet</a:t>
            </a:r>
            <a:r>
              <a:rPr lang="en-US" sz="1700" dirty="0"/>
              <a:t> </a:t>
            </a:r>
            <a:r>
              <a:rPr lang="en-US" sz="1700" dirty="0" err="1"/>
              <a:t>og</a:t>
            </a:r>
            <a:r>
              <a:rPr lang="en-US" sz="1700" dirty="0"/>
              <a:t> </a:t>
            </a:r>
            <a:r>
              <a:rPr lang="en-US" sz="1700" dirty="0" err="1"/>
              <a:t>likeverdig</a:t>
            </a:r>
            <a:r>
              <a:rPr lang="en-US" sz="1700" dirty="0"/>
              <a:t> </a:t>
            </a:r>
            <a:r>
              <a:rPr lang="en-US" sz="1700" dirty="0" err="1"/>
              <a:t>saksbehandling</a:t>
            </a:r>
            <a:r>
              <a:rPr lang="en-US" sz="1700" dirty="0"/>
              <a:t> av </a:t>
            </a:r>
            <a:r>
              <a:rPr lang="en-US" sz="1700" dirty="0" err="1"/>
              <a:t>høy</a:t>
            </a:r>
            <a:r>
              <a:rPr lang="en-US" sz="1700" dirty="0"/>
              <a:t> </a:t>
            </a:r>
            <a:r>
              <a:rPr lang="en-US" sz="1700" dirty="0" err="1"/>
              <a:t>kvalitet</a:t>
            </a:r>
            <a:r>
              <a:rPr lang="en-US" sz="1700" dirty="0"/>
              <a:t>. </a:t>
            </a:r>
          </a:p>
        </p:txBody>
      </p:sp>
      <p:pic>
        <p:nvPicPr>
          <p:cNvPr id="5" name="Plassholder for innhold 4">
            <a:extLst>
              <a:ext uri="{FF2B5EF4-FFF2-40B4-BE49-F238E27FC236}">
                <a16:creationId xmlns:a16="http://schemas.microsoft.com/office/drawing/2014/main" id="{37EBD693-6EA3-4E57-B431-CA6A2FFF1467}"/>
              </a:ext>
            </a:extLst>
          </p:cNvPr>
          <p:cNvPicPr>
            <a:picLocks noGrp="1" noChangeAspect="1"/>
          </p:cNvPicPr>
          <p:nvPr>
            <p:ph idx="11"/>
          </p:nvPr>
        </p:nvPicPr>
        <p:blipFill rotWithShape="1">
          <a:blip r:embed="rId3"/>
          <a:srcRect l="7867" r="7867"/>
          <a:stretch/>
        </p:blipFill>
        <p:spPr>
          <a:xfrm>
            <a:off x="5031889" y="841248"/>
            <a:ext cx="6660597" cy="5276088"/>
          </a:xfrm>
          <a:prstGeom prst="rect">
            <a:avLst/>
          </a:prstGeom>
        </p:spPr>
      </p:pic>
      <p:pic>
        <p:nvPicPr>
          <p:cNvPr id="7" name="Bilde 6">
            <a:extLst>
              <a:ext uri="{FF2B5EF4-FFF2-40B4-BE49-F238E27FC236}">
                <a16:creationId xmlns:a16="http://schemas.microsoft.com/office/drawing/2014/main" id="{EE3694C8-D4A2-42BA-98DD-773121FCD3B7}"/>
              </a:ext>
            </a:extLst>
          </p:cNvPr>
          <p:cNvPicPr>
            <a:picLocks noChangeAspect="1"/>
          </p:cNvPicPr>
          <p:nvPr/>
        </p:nvPicPr>
        <p:blipFill>
          <a:blip r:embed="rId4"/>
          <a:stretch>
            <a:fillRect/>
          </a:stretch>
        </p:blipFill>
        <p:spPr>
          <a:xfrm>
            <a:off x="231777" y="126097"/>
            <a:ext cx="2420322" cy="646232"/>
          </a:xfrm>
          <a:prstGeom prst="rect">
            <a:avLst/>
          </a:prstGeom>
        </p:spPr>
      </p:pic>
    </p:spTree>
    <p:extLst>
      <p:ext uri="{BB962C8B-B14F-4D97-AF65-F5344CB8AC3E}">
        <p14:creationId xmlns:p14="http://schemas.microsoft.com/office/powerpoint/2010/main" val="17909129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Bilde 4" descr="Et bilde som inneholder strand, vann, utendørs, sitter&#10;&#10;Automatisk generert beskrivelse">
            <a:extLst>
              <a:ext uri="{FF2B5EF4-FFF2-40B4-BE49-F238E27FC236}">
                <a16:creationId xmlns:a16="http://schemas.microsoft.com/office/drawing/2014/main" id="{DBC102CC-CA2F-40D7-B81F-71138932ABB2}"/>
              </a:ext>
            </a:extLst>
          </p:cNvPr>
          <p:cNvPicPr>
            <a:picLocks noChangeAspect="1"/>
          </p:cNvPicPr>
          <p:nvPr/>
        </p:nvPicPr>
        <p:blipFill rotWithShape="1">
          <a:blip r:embed="rId3"/>
          <a:srcRect l="3003" r="25910"/>
          <a:stretch/>
        </p:blipFill>
        <p:spPr>
          <a:xfrm>
            <a:off x="838199" y="536943"/>
            <a:ext cx="4153757" cy="39003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Bilde 5" descr="Et bilde som inneholder strand, utendørs, natur, vann&#10;&#10;Automatisk generert beskrivelse">
            <a:extLst>
              <a:ext uri="{FF2B5EF4-FFF2-40B4-BE49-F238E27FC236}">
                <a16:creationId xmlns:a16="http://schemas.microsoft.com/office/drawing/2014/main" id="{32C7FD67-5C42-4CC8-9F9E-6312F3AD4916}"/>
              </a:ext>
            </a:extLst>
          </p:cNvPr>
          <p:cNvPicPr>
            <a:picLocks noChangeAspect="1"/>
          </p:cNvPicPr>
          <p:nvPr/>
        </p:nvPicPr>
        <p:blipFill rotWithShape="1">
          <a:blip r:embed="rId4"/>
          <a:srcRect t="5341" r="-2" b="1975"/>
          <a:stretch/>
        </p:blipFill>
        <p:spPr>
          <a:xfrm>
            <a:off x="5183372" y="536943"/>
            <a:ext cx="6304539" cy="39003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Plassholder for innhold 2">
            <a:extLst>
              <a:ext uri="{FF2B5EF4-FFF2-40B4-BE49-F238E27FC236}">
                <a16:creationId xmlns:a16="http://schemas.microsoft.com/office/drawing/2014/main" id="{F0C0B486-A69A-429D-B3C9-5835A28D489D}"/>
              </a:ext>
            </a:extLst>
          </p:cNvPr>
          <p:cNvSpPr>
            <a:spLocks noGrp="1"/>
          </p:cNvSpPr>
          <p:nvPr>
            <p:ph idx="1"/>
          </p:nvPr>
        </p:nvSpPr>
        <p:spPr>
          <a:xfrm>
            <a:off x="2529456" y="4813652"/>
            <a:ext cx="6942789" cy="1667975"/>
          </a:xfrm>
          <a:prstGeom prst="flowChartAlternateProcess">
            <a:avLst/>
          </a:prstGeom>
        </p:spPr>
        <p:txBody>
          <a:bodyPr vert="horz" lIns="91440" tIns="45720" rIns="91440" bIns="45720" rtlCol="0" anchor="ctr">
            <a:normAutofit fontScale="92500" lnSpcReduction="10000"/>
          </a:bodyPr>
          <a:lstStyle/>
          <a:p>
            <a:pPr marL="57150" indent="0">
              <a:buNone/>
            </a:pPr>
            <a:endParaRPr lang="nb-NO" sz="2000" dirty="0"/>
          </a:p>
          <a:p>
            <a:pPr marL="57150" indent="0" algn="ctr">
              <a:buNone/>
            </a:pPr>
            <a:r>
              <a:rPr lang="nb-NO" sz="2000" dirty="0"/>
              <a:t>Fylkesnemnda tar riktig avgjørelse til rett tid</a:t>
            </a:r>
          </a:p>
          <a:p>
            <a:pPr marL="57150" indent="0" algn="ctr">
              <a:buNone/>
            </a:pPr>
            <a:r>
              <a:rPr lang="nb-NO" sz="2000" dirty="0"/>
              <a:t>gjennom rettssikker og uavhengig behandling av tvangssaker</a:t>
            </a:r>
          </a:p>
          <a:p>
            <a:pPr marL="57150" indent="0" algn="ctr">
              <a:buNone/>
            </a:pPr>
            <a:r>
              <a:rPr lang="nb-NO" sz="2000" dirty="0"/>
              <a:t>basert på tillit, åpenhet og respekt</a:t>
            </a:r>
          </a:p>
          <a:p>
            <a:pPr marL="400050" indent="-342900">
              <a:buFont typeface="Wingdings" panose="05000000000000000000" pitchFamily="2" charset="2"/>
              <a:buChar char="ü"/>
            </a:pPr>
            <a:endParaRPr lang="en-US" sz="2000" dirty="0"/>
          </a:p>
        </p:txBody>
      </p:sp>
      <p:pic>
        <p:nvPicPr>
          <p:cNvPr id="4" name="Bilde 3">
            <a:extLst>
              <a:ext uri="{FF2B5EF4-FFF2-40B4-BE49-F238E27FC236}">
                <a16:creationId xmlns:a16="http://schemas.microsoft.com/office/drawing/2014/main" id="{C8FBA0E8-2534-4239-9587-AEC75E0A99CC}"/>
              </a:ext>
            </a:extLst>
          </p:cNvPr>
          <p:cNvPicPr>
            <a:picLocks noChangeAspect="1"/>
          </p:cNvPicPr>
          <p:nvPr/>
        </p:nvPicPr>
        <p:blipFill>
          <a:blip r:embed="rId5"/>
          <a:stretch>
            <a:fillRect/>
          </a:stretch>
        </p:blipFill>
        <p:spPr>
          <a:xfrm>
            <a:off x="188897" y="43104"/>
            <a:ext cx="1810669" cy="481626"/>
          </a:xfrm>
          <a:prstGeom prst="rect">
            <a:avLst/>
          </a:prstGeom>
        </p:spPr>
      </p:pic>
      <p:sp>
        <p:nvSpPr>
          <p:cNvPr id="10" name="Plassholder for innhold 2">
            <a:extLst>
              <a:ext uri="{FF2B5EF4-FFF2-40B4-BE49-F238E27FC236}">
                <a16:creationId xmlns:a16="http://schemas.microsoft.com/office/drawing/2014/main" id="{C993796E-1D99-44DE-8468-6BA58F6F9217}"/>
              </a:ext>
            </a:extLst>
          </p:cNvPr>
          <p:cNvSpPr txBox="1">
            <a:spLocks/>
          </p:cNvSpPr>
          <p:nvPr/>
        </p:nvSpPr>
        <p:spPr>
          <a:xfrm>
            <a:off x="1699765" y="4956579"/>
            <a:ext cx="3606662" cy="460707"/>
          </a:xfrm>
          <a:prstGeom prst="flowChartAlternateProcess">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8100000" scaled="1"/>
            <a:tileRect/>
          </a:gradFill>
        </p:spPr>
        <p:txBody>
          <a:bodyPr vert="horz" lIns="91440" tIns="45720" rIns="91440" bIns="45720" rtlCol="0" anchor="ctr">
            <a:normAutofit/>
          </a:bodyPr>
          <a:lstStyle>
            <a:lvl1pPr marL="285750" indent="-285750" algn="l" defTabSz="914400" rtl="0" eaLnBrk="1" latinLnBrk="0" hangingPunct="1">
              <a:lnSpc>
                <a:spcPct val="90000"/>
              </a:lnSpc>
              <a:spcBef>
                <a:spcPts val="1000"/>
              </a:spcBef>
              <a:buSzPct val="100000"/>
              <a:buFontTx/>
              <a:buBlip>
                <a:blip r:embed="rId6" r:link="rId7"/>
              </a:buBlip>
              <a:defRPr sz="1400" kern="1200">
                <a:solidFill>
                  <a:schemeClr val="tx1"/>
                </a:solidFill>
                <a:latin typeface="+mn-lt"/>
                <a:ea typeface="+mn-ea"/>
                <a:cs typeface="+mn-cs"/>
              </a:defRPr>
            </a:lvl1pPr>
            <a:lvl2pPr marL="628650" indent="-171450" algn="l" defTabSz="914400" rtl="0" eaLnBrk="1" latinLnBrk="0" hangingPunct="1">
              <a:lnSpc>
                <a:spcPct val="90000"/>
              </a:lnSpc>
              <a:spcBef>
                <a:spcPts val="500"/>
              </a:spcBef>
              <a:buSzPct val="100000"/>
              <a:buFontTx/>
              <a:buBlip>
                <a:blip r:embed="rId6" r:link="rId7"/>
              </a:buBlip>
              <a:defRPr sz="12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SzPct val="100000"/>
              <a:buFontTx/>
              <a:buBlip>
                <a:blip r:embed="rId6" r:link="rId7"/>
              </a:buBlip>
              <a:defRPr sz="11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SzPct val="100000"/>
              <a:buFontTx/>
              <a:buBlip>
                <a:blip r:embed="rId6" r:link="rId7"/>
              </a:buBlip>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 indent="0" algn="ctr">
              <a:buFontTx/>
              <a:buNone/>
            </a:pPr>
            <a:r>
              <a:rPr lang="nb-NO" sz="2000" dirty="0"/>
              <a:t>Barneverns- og helsenemnda</a:t>
            </a:r>
            <a:endParaRPr lang="en-US" sz="2000" dirty="0"/>
          </a:p>
        </p:txBody>
      </p:sp>
    </p:spTree>
    <p:extLst>
      <p:ext uri="{BB962C8B-B14F-4D97-AF65-F5344CB8AC3E}">
        <p14:creationId xmlns:p14="http://schemas.microsoft.com/office/powerpoint/2010/main" val="35296860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647DD7E8-152E-44DB-A340-30D8DD5E73EF}"/>
              </a:ext>
            </a:extLst>
          </p:cNvPr>
          <p:cNvPicPr>
            <a:picLocks noGrp="1" noChangeAspect="1"/>
          </p:cNvPicPr>
          <p:nvPr>
            <p:ph idx="11"/>
          </p:nvPr>
        </p:nvPicPr>
        <p:blipFill rotWithShape="1">
          <a:blip r:embed="rId3"/>
          <a:srcRect t="26710"/>
          <a:stretch/>
        </p:blipFill>
        <p:spPr>
          <a:xfrm>
            <a:off x="-1" y="742288"/>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tel 3">
            <a:extLst>
              <a:ext uri="{FF2B5EF4-FFF2-40B4-BE49-F238E27FC236}">
                <a16:creationId xmlns:a16="http://schemas.microsoft.com/office/drawing/2014/main" id="{2D1BADF5-A7AE-40A2-881B-DDA6E7FF5789}"/>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a:solidFill>
                  <a:schemeClr val="tx1"/>
                </a:solidFill>
                <a:latin typeface="+mj-lt"/>
              </a:rPr>
              <a:t>Har vi endret praksis etter dommer i Den europeiske menneskerettighetsdomstolen (EMD)?</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Plassholder for innhold 4">
            <a:extLst>
              <a:ext uri="{FF2B5EF4-FFF2-40B4-BE49-F238E27FC236}">
                <a16:creationId xmlns:a16="http://schemas.microsoft.com/office/drawing/2014/main" id="{A6943634-F6B1-4548-A8F5-9074245C317F}"/>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0" indent="0">
              <a:buNone/>
            </a:pPr>
            <a:r>
              <a:rPr lang="en-US" sz="1800" dirty="0" err="1"/>
              <a:t>Tydelig</a:t>
            </a:r>
            <a:r>
              <a:rPr lang="en-US" sz="1800" dirty="0"/>
              <a:t> at </a:t>
            </a:r>
            <a:r>
              <a:rPr lang="en-US" sz="1800" dirty="0" err="1"/>
              <a:t>praksis</a:t>
            </a:r>
            <a:r>
              <a:rPr lang="en-US" sz="1800" dirty="0"/>
              <a:t> hos </a:t>
            </a:r>
            <a:r>
              <a:rPr lang="en-US" sz="1800" dirty="0" err="1"/>
              <a:t>oss</a:t>
            </a:r>
            <a:r>
              <a:rPr lang="en-US" sz="1800" dirty="0"/>
              <a:t> er </a:t>
            </a:r>
            <a:r>
              <a:rPr lang="en-US" sz="1800" dirty="0" err="1"/>
              <a:t>innarbeidet</a:t>
            </a:r>
            <a:r>
              <a:rPr lang="en-US" sz="1800" dirty="0"/>
              <a:t> </a:t>
            </a:r>
            <a:r>
              <a:rPr lang="en-US" sz="1800" dirty="0" err="1"/>
              <a:t>og</a:t>
            </a:r>
            <a:r>
              <a:rPr lang="en-US" sz="1800" dirty="0"/>
              <a:t> at </a:t>
            </a:r>
            <a:r>
              <a:rPr lang="en-US" sz="1800" dirty="0" err="1"/>
              <a:t>avgjørelsene</a:t>
            </a:r>
            <a:r>
              <a:rPr lang="en-US" sz="1800" dirty="0"/>
              <a:t> </a:t>
            </a:r>
            <a:r>
              <a:rPr lang="en-US" sz="1800" dirty="0" err="1"/>
              <a:t>våre</a:t>
            </a:r>
            <a:r>
              <a:rPr lang="en-US" sz="1800" dirty="0"/>
              <a:t> tar </a:t>
            </a:r>
            <a:r>
              <a:rPr lang="en-US" sz="1800" dirty="0" err="1"/>
              <a:t>sikte</a:t>
            </a:r>
            <a:r>
              <a:rPr lang="en-US" sz="1800" dirty="0"/>
              <a:t> </a:t>
            </a:r>
            <a:r>
              <a:rPr lang="en-US" sz="1800" dirty="0" err="1"/>
              <a:t>på</a:t>
            </a:r>
            <a:r>
              <a:rPr lang="en-US" sz="1800" dirty="0"/>
              <a:t> å </a:t>
            </a:r>
            <a:r>
              <a:rPr lang="en-US" sz="1800" dirty="0" err="1"/>
              <a:t>være</a:t>
            </a:r>
            <a:r>
              <a:rPr lang="en-US" sz="1800" dirty="0"/>
              <a:t> </a:t>
            </a:r>
            <a:r>
              <a:rPr lang="en-US" sz="1800" dirty="0" err="1"/>
              <a:t>i</a:t>
            </a:r>
            <a:r>
              <a:rPr lang="en-US" sz="1800" dirty="0"/>
              <a:t> </a:t>
            </a:r>
            <a:r>
              <a:rPr lang="en-US" sz="1800" dirty="0" err="1"/>
              <a:t>tråd</a:t>
            </a:r>
            <a:r>
              <a:rPr lang="en-US" sz="1800" dirty="0"/>
              <a:t> med Den </a:t>
            </a:r>
            <a:r>
              <a:rPr lang="en-US" sz="1800" dirty="0" err="1"/>
              <a:t>europeiske</a:t>
            </a:r>
            <a:r>
              <a:rPr lang="en-US" sz="1800" dirty="0"/>
              <a:t> </a:t>
            </a:r>
            <a:r>
              <a:rPr lang="en-US" sz="1800" dirty="0" err="1"/>
              <a:t>menneskerettsdomstolen</a:t>
            </a:r>
            <a:r>
              <a:rPr lang="en-US" sz="1800" dirty="0"/>
              <a:t> </a:t>
            </a:r>
            <a:r>
              <a:rPr lang="en-US" sz="1800" dirty="0" err="1"/>
              <a:t>og</a:t>
            </a:r>
            <a:r>
              <a:rPr lang="en-US" sz="1800" dirty="0"/>
              <a:t> </a:t>
            </a:r>
            <a:r>
              <a:rPr lang="en-US" sz="1800" dirty="0" err="1"/>
              <a:t>Høyesterett</a:t>
            </a:r>
            <a:endParaRPr lang="en-US" sz="1800" dirty="0"/>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2930442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FA8B3F1-707F-4FFF-8DF7-99E89FEAD291}"/>
              </a:ext>
            </a:extLst>
          </p:cNvPr>
          <p:cNvSpPr>
            <a:spLocks noGrp="1"/>
          </p:cNvSpPr>
          <p:nvPr>
            <p:ph type="title"/>
          </p:nvPr>
        </p:nvSpPr>
        <p:spPr>
          <a:xfrm>
            <a:off x="841247" y="978619"/>
            <a:ext cx="3872866" cy="1106424"/>
          </a:xfrm>
        </p:spPr>
        <p:txBody>
          <a:bodyPr vert="horz" lIns="91440" tIns="45720" rIns="91440" bIns="45720" rtlCol="0" anchor="ctr">
            <a:normAutofit fontScale="90000"/>
          </a:bodyPr>
          <a:lstStyle/>
          <a:p>
            <a:r>
              <a:rPr lang="en-US" sz="2800" dirty="0">
                <a:solidFill>
                  <a:schemeClr val="tx1"/>
                </a:solidFill>
                <a:latin typeface="+mj-lt"/>
              </a:rPr>
              <a:t>Den </a:t>
            </a:r>
            <a:r>
              <a:rPr lang="en-US" sz="2800" dirty="0" err="1">
                <a:solidFill>
                  <a:schemeClr val="tx1"/>
                </a:solidFill>
                <a:latin typeface="+mj-lt"/>
              </a:rPr>
              <a:t>europeiske</a:t>
            </a:r>
            <a:r>
              <a:rPr lang="en-US" sz="2800" dirty="0">
                <a:solidFill>
                  <a:schemeClr val="tx1"/>
                </a:solidFill>
                <a:latin typeface="+mj-lt"/>
              </a:rPr>
              <a:t> </a:t>
            </a:r>
            <a:r>
              <a:rPr lang="en-US" sz="2800" dirty="0" err="1">
                <a:solidFill>
                  <a:schemeClr val="tx1"/>
                </a:solidFill>
                <a:latin typeface="+mj-lt"/>
              </a:rPr>
              <a:t>menneskerettsdomstolen</a:t>
            </a:r>
            <a:r>
              <a:rPr lang="en-US" sz="2800" dirty="0">
                <a:solidFill>
                  <a:schemeClr val="tx1"/>
                </a:solidFill>
                <a:latin typeface="+mj-lt"/>
              </a:rPr>
              <a:t> </a:t>
            </a:r>
            <a:r>
              <a:rPr lang="en-US" sz="2800" dirty="0" err="1">
                <a:solidFill>
                  <a:schemeClr val="tx1"/>
                </a:solidFill>
                <a:latin typeface="+mj-lt"/>
              </a:rPr>
              <a:t>og</a:t>
            </a:r>
            <a:r>
              <a:rPr lang="en-US" sz="2800" dirty="0">
                <a:solidFill>
                  <a:schemeClr val="tx1"/>
                </a:solidFill>
                <a:latin typeface="+mj-lt"/>
              </a:rPr>
              <a:t> </a:t>
            </a:r>
            <a:r>
              <a:rPr lang="en-US" sz="2800" dirty="0" err="1">
                <a:solidFill>
                  <a:schemeClr val="tx1"/>
                </a:solidFill>
                <a:latin typeface="+mj-lt"/>
              </a:rPr>
              <a:t>Høyesterettspraksis</a:t>
            </a:r>
            <a:endParaRPr lang="en-US" sz="2800" dirty="0">
              <a:solidFill>
                <a:schemeClr val="tx1"/>
              </a:solidFill>
              <a:latin typeface="+mj-lt"/>
            </a:endParaRPr>
          </a:p>
        </p:txBody>
      </p:sp>
      <p:sp>
        <p:nvSpPr>
          <p:cNvPr id="15"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A7F0330-91CD-4D39-8F61-DAF82B3A735C}"/>
              </a:ext>
            </a:extLst>
          </p:cNvPr>
          <p:cNvSpPr>
            <a:spLocks noGrp="1"/>
          </p:cNvSpPr>
          <p:nvPr>
            <p:ph idx="1"/>
          </p:nvPr>
        </p:nvSpPr>
        <p:spPr>
          <a:xfrm>
            <a:off x="841247" y="2736950"/>
            <a:ext cx="3410712" cy="3047245"/>
          </a:xfrm>
        </p:spPr>
        <p:txBody>
          <a:bodyPr vert="horz" lIns="91440" tIns="45720" rIns="91440" bIns="45720" rtlCol="0">
            <a:normAutofit/>
          </a:bodyPr>
          <a:lstStyle/>
          <a:p>
            <a:pPr indent="-228600">
              <a:buFont typeface="Arial" panose="020B0604020202020204" pitchFamily="34" charset="0"/>
              <a:buChar char="•"/>
            </a:pPr>
            <a:r>
              <a:rPr lang="en-US" sz="1700" dirty="0" err="1"/>
              <a:t>Gjenforening</a:t>
            </a:r>
            <a:endParaRPr lang="en-US" sz="1700" dirty="0"/>
          </a:p>
          <a:p>
            <a:pPr indent="-228600">
              <a:buFont typeface="Arial" panose="020B0604020202020204" pitchFamily="34" charset="0"/>
              <a:buChar char="•"/>
            </a:pPr>
            <a:r>
              <a:rPr lang="en-US" sz="1700" dirty="0" err="1"/>
              <a:t>Tilbakeføring</a:t>
            </a:r>
            <a:endParaRPr lang="en-US" sz="1700" dirty="0"/>
          </a:p>
          <a:p>
            <a:pPr indent="-228600">
              <a:buFont typeface="Arial" panose="020B0604020202020204" pitchFamily="34" charset="0"/>
              <a:buChar char="•"/>
            </a:pPr>
            <a:r>
              <a:rPr lang="en-US" sz="1700" dirty="0" err="1"/>
              <a:t>Samvær</a:t>
            </a:r>
            <a:endParaRPr lang="en-US" sz="1700" dirty="0"/>
          </a:p>
          <a:p>
            <a:pPr indent="-228600">
              <a:buFont typeface="Arial" panose="020B0604020202020204" pitchFamily="34" charset="0"/>
              <a:buChar char="•"/>
            </a:pPr>
            <a:r>
              <a:rPr lang="en-US" sz="1700" dirty="0" err="1"/>
              <a:t>Gode</a:t>
            </a:r>
            <a:r>
              <a:rPr lang="en-US" sz="1700" dirty="0"/>
              <a:t> </a:t>
            </a:r>
            <a:r>
              <a:rPr lang="en-US" sz="1700" dirty="0" err="1"/>
              <a:t>begrunnelser</a:t>
            </a:r>
            <a:endParaRPr lang="en-US" sz="1700" dirty="0"/>
          </a:p>
          <a:p>
            <a:pPr indent="-228600">
              <a:buFont typeface="Arial" panose="020B0604020202020204" pitchFamily="34" charset="0"/>
              <a:buChar char="•"/>
            </a:pPr>
            <a:endParaRPr lang="en-US" sz="1700" dirty="0"/>
          </a:p>
        </p:txBody>
      </p:sp>
      <p:pic>
        <p:nvPicPr>
          <p:cNvPr id="7" name="Bilde 6">
            <a:extLst>
              <a:ext uri="{FF2B5EF4-FFF2-40B4-BE49-F238E27FC236}">
                <a16:creationId xmlns:a16="http://schemas.microsoft.com/office/drawing/2014/main" id="{825A1AF0-4743-4D37-940F-0B4D7CB397A0}"/>
              </a:ext>
            </a:extLst>
          </p:cNvPr>
          <p:cNvPicPr>
            <a:picLocks noChangeAspect="1"/>
          </p:cNvPicPr>
          <p:nvPr/>
        </p:nvPicPr>
        <p:blipFill>
          <a:blip r:embed="rId3"/>
          <a:stretch>
            <a:fillRect/>
          </a:stretch>
        </p:blipFill>
        <p:spPr>
          <a:xfrm>
            <a:off x="182732" y="46205"/>
            <a:ext cx="1871978" cy="499823"/>
          </a:xfrm>
          <a:prstGeom prst="rect">
            <a:avLst/>
          </a:prstGeom>
        </p:spPr>
      </p:pic>
      <p:sp>
        <p:nvSpPr>
          <p:cNvPr id="12" name="TekstSylinder 11">
            <a:extLst>
              <a:ext uri="{FF2B5EF4-FFF2-40B4-BE49-F238E27FC236}">
                <a16:creationId xmlns:a16="http://schemas.microsoft.com/office/drawing/2014/main" id="{410B2C88-DBB9-499E-BC6A-880DEAC53463}"/>
              </a:ext>
            </a:extLst>
          </p:cNvPr>
          <p:cNvSpPr txBox="1"/>
          <p:nvPr/>
        </p:nvSpPr>
        <p:spPr>
          <a:xfrm>
            <a:off x="10634707" y="6398943"/>
            <a:ext cx="1359668" cy="230832"/>
          </a:xfrm>
          <a:prstGeom prst="rect">
            <a:avLst/>
          </a:prstGeom>
          <a:noFill/>
        </p:spPr>
        <p:txBody>
          <a:bodyPr wrap="none" rtlCol="0">
            <a:spAutoFit/>
          </a:bodyPr>
          <a:lstStyle/>
          <a:p>
            <a:r>
              <a:rPr lang="en-US" sz="900" dirty="0" err="1"/>
              <a:t>Foto</a:t>
            </a:r>
            <a:r>
              <a:rPr lang="en-US" sz="900" dirty="0"/>
              <a:t>: Henrik </a:t>
            </a:r>
            <a:r>
              <a:rPr lang="en-US" sz="900" dirty="0" err="1"/>
              <a:t>Pryser</a:t>
            </a:r>
            <a:r>
              <a:rPr lang="en-US" sz="900" dirty="0"/>
              <a:t> </a:t>
            </a:r>
            <a:r>
              <a:rPr lang="en-US" sz="900" dirty="0" err="1"/>
              <a:t>Libell</a:t>
            </a:r>
            <a:endParaRPr lang="nb-NO" sz="1400" dirty="0"/>
          </a:p>
        </p:txBody>
      </p:sp>
      <p:pic>
        <p:nvPicPr>
          <p:cNvPr id="9" name="Plassholder for innhold 8">
            <a:extLst>
              <a:ext uri="{FF2B5EF4-FFF2-40B4-BE49-F238E27FC236}">
                <a16:creationId xmlns:a16="http://schemas.microsoft.com/office/drawing/2014/main" id="{93579D85-366B-4CA6-B14E-FF8C6CE87AE5}"/>
              </a:ext>
            </a:extLst>
          </p:cNvPr>
          <p:cNvPicPr>
            <a:picLocks noGrp="1" noChangeAspect="1"/>
          </p:cNvPicPr>
          <p:nvPr>
            <p:ph idx="11"/>
          </p:nvPr>
        </p:nvPicPr>
        <p:blipFill>
          <a:blip r:embed="rId4"/>
          <a:srcRect/>
          <a:stretch/>
        </p:blipFill>
        <p:spPr>
          <a:xfrm>
            <a:off x="5056622" y="1647544"/>
            <a:ext cx="6294131" cy="3540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6879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F5DAC477F6BE2489113B16B9377B1AF" ma:contentTypeVersion="13" ma:contentTypeDescription="Opprett et nytt dokument." ma:contentTypeScope="" ma:versionID="dcc487a6873938d4d1d12c63252ecb13">
  <xsd:schema xmlns:xsd="http://www.w3.org/2001/XMLSchema" xmlns:xs="http://www.w3.org/2001/XMLSchema" xmlns:p="http://schemas.microsoft.com/office/2006/metadata/properties" xmlns:ns2="3b1acc7e-acb6-4a80-a84c-18b364b4e521" xmlns:ns3="88ede661-74b9-43eb-9824-8e4159dc0e5a" targetNamespace="http://schemas.microsoft.com/office/2006/metadata/properties" ma:root="true" ma:fieldsID="0a300fbaf73440b8ae136327d6c31de4" ns2:_="" ns3:_="">
    <xsd:import namespace="3b1acc7e-acb6-4a80-a84c-18b364b4e521"/>
    <xsd:import namespace="88ede661-74b9-43eb-9824-8e4159dc0e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1acc7e-acb6-4a80-a84c-18b364b4e5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ede661-74b9-43eb-9824-8e4159dc0e5a"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0933E4-C9B0-4DB0-8FEC-4A432863F10D}"/>
</file>

<file path=customXml/itemProps2.xml><?xml version="1.0" encoding="utf-8"?>
<ds:datastoreItem xmlns:ds="http://schemas.openxmlformats.org/officeDocument/2006/customXml" ds:itemID="{ED110EE2-C89A-4E30-A69F-F5DC62F4360C}"/>
</file>

<file path=customXml/itemProps3.xml><?xml version="1.0" encoding="utf-8"?>
<ds:datastoreItem xmlns:ds="http://schemas.openxmlformats.org/officeDocument/2006/customXml" ds:itemID="{26970B2B-4765-42DD-B368-54CC06C81B9A}"/>
</file>

<file path=docProps/app.xml><?xml version="1.0" encoding="utf-8"?>
<Properties xmlns="http://schemas.openxmlformats.org/officeDocument/2006/extended-properties" xmlns:vt="http://schemas.openxmlformats.org/officeDocument/2006/docPropsVTypes">
  <TotalTime>3012</TotalTime>
  <Words>766</Words>
  <Application>Microsoft Office PowerPoint</Application>
  <PresentationFormat>Widescreen</PresentationFormat>
  <Paragraphs>129</Paragraphs>
  <Slides>20</Slides>
  <Notes>20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20</vt:i4>
      </vt:variant>
    </vt:vector>
  </HeadingPairs>
  <TitlesOfParts>
    <vt:vector size="27" baseType="lpstr">
      <vt:lpstr>Arial</vt:lpstr>
      <vt:lpstr>Arial Black</vt:lpstr>
      <vt:lpstr>Calibri</vt:lpstr>
      <vt:lpstr>Courier New</vt:lpstr>
      <vt:lpstr>Open Sans</vt:lpstr>
      <vt:lpstr>Wingdings</vt:lpstr>
      <vt:lpstr>Office-tema</vt:lpstr>
      <vt:lpstr>Barnevern21</vt:lpstr>
      <vt:lpstr>Hvem er Fylkesnemndene for barnevern og sosiale saker?</vt:lpstr>
      <vt:lpstr>Takk til nemnda i Vestland</vt:lpstr>
      <vt:lpstr>Ny barnevernlov</vt:lpstr>
      <vt:lpstr>PowerPoint-presentasjon</vt:lpstr>
      <vt:lpstr>PowerPoint-presentasjon</vt:lpstr>
      <vt:lpstr>PowerPoint-presentasjon</vt:lpstr>
      <vt:lpstr>Har vi endret praksis etter dommer i Den europeiske menneskerettighetsdomstolen (EMD)?</vt:lpstr>
      <vt:lpstr>Den europeiske menneskerettsdomstolen og Høyesterettspraksis</vt:lpstr>
      <vt:lpstr>Konkret vurdering</vt:lpstr>
      <vt:lpstr>Samtaleprosess</vt:lpstr>
      <vt:lpstr>Samtaleprosess</vt:lpstr>
      <vt:lpstr>Barns medvirkning</vt:lpstr>
      <vt:lpstr>En sektor i endring</vt:lpstr>
      <vt:lpstr>PowerPoint-presentasjon</vt:lpstr>
      <vt:lpstr>Engasjement</vt:lpstr>
      <vt:lpstr>PowerPoint-presentasjon</vt:lpstr>
      <vt:lpstr>PowerPoint-presentasjon</vt:lpstr>
      <vt:lpstr>På programmet</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Hvem er fylkesnemndene?</dc:title>
  <dc:creator>Aimee Eilertsen</dc:creator>
  <cp:lastModifiedBy>Mai-Lin Isaksen</cp:lastModifiedBy>
  <cp:revision>107</cp:revision>
  <cp:lastPrinted>2021-11-23T15:22:39Z</cp:lastPrinted>
  <dcterms:created xsi:type="dcterms:W3CDTF">2020-10-12T07:49:39Z</dcterms:created>
  <dcterms:modified xsi:type="dcterms:W3CDTF">2021-12-17T13:59:11Z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0x0101004F5DAC477F6BE2489113B16B9377B1AF</vt:lpwstr>
  </property>
</Properties>
</file>