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8" r:id="rId3"/>
    <p:sldId id="259" r:id="rId4"/>
    <p:sldId id="260" r:id="rId5"/>
    <p:sldId id="262" r:id="rId6"/>
    <p:sldId id="263" r:id="rId7"/>
    <p:sldId id="285" r:id="rId8"/>
    <p:sldId id="284" r:id="rId9"/>
    <p:sldId id="283" r:id="rId10"/>
    <p:sldId id="282" r:id="rId11"/>
    <p:sldId id="281" r:id="rId12"/>
    <p:sldId id="280" r:id="rId13"/>
    <p:sldId id="279" r:id="rId14"/>
    <p:sldId id="267" r:id="rId15"/>
    <p:sldId id="278" r:id="rId16"/>
    <p:sldId id="277" r:id="rId17"/>
    <p:sldId id="276" r:id="rId18"/>
    <p:sldId id="275" r:id="rId19"/>
    <p:sldId id="274" r:id="rId20"/>
    <p:sldId id="273" r:id="rId21"/>
    <p:sldId id="272" r:id="rId22"/>
    <p:sldId id="271" r:id="rId23"/>
    <p:sldId id="268" r:id="rId24"/>
    <p:sldId id="270" r:id="rId25"/>
    <p:sldId id="269" r:id="rId26"/>
    <p:sldId id="266" r:id="rId27"/>
    <p:sldId id="265" r:id="rId28"/>
    <p:sldId id="287" r:id="rId29"/>
    <p:sldId id="286" r:id="rId30"/>
    <p:sldId id="264"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94"/>
    <a:srgbClr val="112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D43A7FC-17D8-4727-86F8-0A9F056895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nb-NO"/>
              <a:t>Bergen, 25.11.2021</a:t>
            </a:r>
          </a:p>
        </p:txBody>
      </p:sp>
      <p:sp>
        <p:nvSpPr>
          <p:cNvPr id="3" name="Plassholder for dato 2">
            <a:extLst>
              <a:ext uri="{FF2B5EF4-FFF2-40B4-BE49-F238E27FC236}">
                <a16:creationId xmlns:a16="http://schemas.microsoft.com/office/drawing/2014/main" id="{6EED4520-F166-41AC-9CEE-A8384DC30E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B51CB1-97B3-4A46-8BC1-C80B6D21ECF4}" type="datetimeFigureOut">
              <a:rPr lang="nb-NO" smtClean="0"/>
              <a:t>17.12.2021</a:t>
            </a:fld>
            <a:endParaRPr lang="nb-NO"/>
          </a:p>
        </p:txBody>
      </p:sp>
      <p:sp>
        <p:nvSpPr>
          <p:cNvPr id="4" name="Plassholder for bunntekst 3">
            <a:extLst>
              <a:ext uri="{FF2B5EF4-FFF2-40B4-BE49-F238E27FC236}">
                <a16:creationId xmlns:a16="http://schemas.microsoft.com/office/drawing/2014/main" id="{93F358F3-9E57-485E-A92C-553699665D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2850B7F8-DAA9-4235-9FCF-57ECC1E6DB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D694DA-6461-4A93-99A1-2F99D5349A79}" type="slidenum">
              <a:rPr lang="nb-NO" smtClean="0"/>
              <a:t>‹#›</a:t>
            </a:fld>
            <a:endParaRPr lang="nb-NO"/>
          </a:p>
        </p:txBody>
      </p:sp>
    </p:spTree>
    <p:extLst>
      <p:ext uri="{BB962C8B-B14F-4D97-AF65-F5344CB8AC3E}">
        <p14:creationId xmlns:p14="http://schemas.microsoft.com/office/powerpoint/2010/main" val="21484191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nb-NO"/>
              <a:t>Bergen, 25.11.2021</a:t>
            </a:r>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E1164-D8E6-491F-91BF-39B0B8C5777E}" type="datetimeFigureOut">
              <a:rPr lang="nb-NO" smtClean="0"/>
              <a:t>17.12.2021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A0128-6B14-4533-8EDC-B05A232AD45D}" type="slidenum">
              <a:rPr lang="nb-NO" smtClean="0"/>
              <a:t>‹#›</a:t>
            </a:fld>
            <a:endParaRPr lang="nb-NO"/>
          </a:p>
        </p:txBody>
      </p:sp>
    </p:spTree>
    <p:extLst>
      <p:ext uri="{BB962C8B-B14F-4D97-AF65-F5344CB8AC3E}">
        <p14:creationId xmlns:p14="http://schemas.microsoft.com/office/powerpoint/2010/main" val="69853050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AA5519-B6FD-439C-8B64-064B06A18C3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D1C4E855-847D-48CC-B2BE-C4A7A920F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26C475C-B697-4B90-BF72-9A4A501136E4}"/>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5" name="Plassholder for bunntekst 4">
            <a:extLst>
              <a:ext uri="{FF2B5EF4-FFF2-40B4-BE49-F238E27FC236}">
                <a16:creationId xmlns:a16="http://schemas.microsoft.com/office/drawing/2014/main" id="{089DD06B-E8D9-48A4-847E-31524447526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548CC8E-D10F-4955-B23A-4A7CB3681582}"/>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339757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CE6BE3-A778-4558-BA8D-CA19D9031E3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62D10DA-92F9-474F-992C-5DE5A192329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8E5C526-95DD-495C-93F9-8C28CFB91EFE}"/>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5" name="Plassholder for bunntekst 4">
            <a:extLst>
              <a:ext uri="{FF2B5EF4-FFF2-40B4-BE49-F238E27FC236}">
                <a16:creationId xmlns:a16="http://schemas.microsoft.com/office/drawing/2014/main" id="{C22087B7-0039-4812-84D9-B1F34C5E35C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30C9F9-23C9-4728-B867-ED8049F0F5C2}"/>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208071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675DE9B2-93E5-4518-ADFB-9CA02A70A8EA}"/>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90EFFB9-994B-4842-ABE5-691A0D1DD837}"/>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4AE637-0461-4A7A-B00A-7FC0037F3D9A}"/>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5" name="Plassholder for bunntekst 4">
            <a:extLst>
              <a:ext uri="{FF2B5EF4-FFF2-40B4-BE49-F238E27FC236}">
                <a16:creationId xmlns:a16="http://schemas.microsoft.com/office/drawing/2014/main" id="{320D6DD4-7FC3-45AF-A950-1C4067E1C8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5ECD871-64A8-4DBF-9E83-07C96004AF60}"/>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2987116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9C3CEE-204D-4D22-9B0F-84902B87E42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035199-D5DA-46C3-9D09-39FCD8657A9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2B3AF81-30EC-4682-AAC0-8955134ED16E}"/>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5" name="Plassholder for bunntekst 4">
            <a:extLst>
              <a:ext uri="{FF2B5EF4-FFF2-40B4-BE49-F238E27FC236}">
                <a16:creationId xmlns:a16="http://schemas.microsoft.com/office/drawing/2014/main" id="{4ADDF5F2-4D81-4432-8C00-61889988E2D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E5C7C15-3B51-4634-9BB7-AE5C60C676BC}"/>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797888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5E9488-0B92-4678-A53B-C40904FE279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99C32E0-D2C5-429A-BC46-81FC49FDCF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764209C3-763D-4481-8535-374386CA10D1}"/>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5" name="Plassholder for bunntekst 4">
            <a:extLst>
              <a:ext uri="{FF2B5EF4-FFF2-40B4-BE49-F238E27FC236}">
                <a16:creationId xmlns:a16="http://schemas.microsoft.com/office/drawing/2014/main" id="{9A68948F-7EA1-4A9F-A658-E45F21E27FF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0EE8999-2380-479B-AA0C-8FD9C07D2E93}"/>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190430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D0A7A3-8D72-4A53-AB18-4B8CBFCC2D6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2D80A43-B5F2-45DC-B815-B0D91E61321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A2E6D6D-5FB1-46F8-AD7F-3AD3578ACD7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15A3EC0C-B487-4E16-867E-AB76D087C39F}"/>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6" name="Plassholder for bunntekst 5">
            <a:extLst>
              <a:ext uri="{FF2B5EF4-FFF2-40B4-BE49-F238E27FC236}">
                <a16:creationId xmlns:a16="http://schemas.microsoft.com/office/drawing/2014/main" id="{3363B8B0-E551-4047-B9BB-17E76192A32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888A895-2CA4-4D57-9703-AB2F879FE6C2}"/>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312096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724D4B-67E2-4043-A122-04F406E77B3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6806E584-E69F-434E-BB3C-DF919DDFC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8647A80-D2CE-4E62-BC0D-4A7B3D5D986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B6E4315-3F7B-4E3F-B91C-757792EB8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7BF853C-DFB8-4D6A-B204-15D7FE2135A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4E6423C-1706-4B20-8E17-06919F9A9E08}"/>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8" name="Plassholder for bunntekst 7">
            <a:extLst>
              <a:ext uri="{FF2B5EF4-FFF2-40B4-BE49-F238E27FC236}">
                <a16:creationId xmlns:a16="http://schemas.microsoft.com/office/drawing/2014/main" id="{ED3EACF7-3505-40AC-8AFB-5006F941813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CA71C14-4AB7-4ABF-93B1-F92E82966C66}"/>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251189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C30A32-CF29-42E8-BEA7-667D02F9D49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C7EC4DDC-08F4-46FC-9AA3-60619AE8AF33}"/>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4" name="Plassholder for bunntekst 3">
            <a:extLst>
              <a:ext uri="{FF2B5EF4-FFF2-40B4-BE49-F238E27FC236}">
                <a16:creationId xmlns:a16="http://schemas.microsoft.com/office/drawing/2014/main" id="{810999AE-FF5B-4D67-BD71-5482EC13FD6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F474E5E-30C0-42FA-9CB6-9D542F24B54C}"/>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37465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8B0D376-FD07-4E3D-B364-6B1200D2597C}"/>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3" name="Plassholder for bunntekst 2">
            <a:extLst>
              <a:ext uri="{FF2B5EF4-FFF2-40B4-BE49-F238E27FC236}">
                <a16:creationId xmlns:a16="http://schemas.microsoft.com/office/drawing/2014/main" id="{3B87814D-1583-4315-9DF5-687AFE3CEAC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AF8A396-A840-4601-A080-08F13D664018}"/>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364593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3DDAC3-4D7E-4980-98EA-E253AE1FB0B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9E087C0-35D9-41C9-B062-3345109D5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8F5A865-02E1-4D83-9CB4-E0C92DF41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F1F74C2-D39D-4E69-A32B-3FFDC1A6F862}"/>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6" name="Plassholder for bunntekst 5">
            <a:extLst>
              <a:ext uri="{FF2B5EF4-FFF2-40B4-BE49-F238E27FC236}">
                <a16:creationId xmlns:a16="http://schemas.microsoft.com/office/drawing/2014/main" id="{CED3851A-3B9F-41CF-9A7A-03C1F738B9C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33DBE40-5548-461C-B137-BE19E603E355}"/>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375370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8EFDBE-B3E4-45FE-9258-AD5B9A819EA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9607E9F-14D3-460D-807D-196912026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38270D1-B15C-4C9C-854E-CF4CF7704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AE0D4FF-C666-4C1E-87D4-DD8E0682B9C1}"/>
              </a:ext>
            </a:extLst>
          </p:cNvPr>
          <p:cNvSpPr>
            <a:spLocks noGrp="1"/>
          </p:cNvSpPr>
          <p:nvPr>
            <p:ph type="dt" sz="half" idx="10"/>
          </p:nvPr>
        </p:nvSpPr>
        <p:spPr/>
        <p:txBody>
          <a:bodyPr/>
          <a:lstStyle/>
          <a:p>
            <a:fld id="{5E294FCE-BA4B-4DEB-9A54-2342A8AE8D7B}" type="datetimeFigureOut">
              <a:rPr lang="nb-NO" smtClean="0"/>
              <a:t>17.12.2021</a:t>
            </a:fld>
            <a:endParaRPr lang="nb-NO"/>
          </a:p>
        </p:txBody>
      </p:sp>
      <p:sp>
        <p:nvSpPr>
          <p:cNvPr id="6" name="Plassholder for bunntekst 5">
            <a:extLst>
              <a:ext uri="{FF2B5EF4-FFF2-40B4-BE49-F238E27FC236}">
                <a16:creationId xmlns:a16="http://schemas.microsoft.com/office/drawing/2014/main" id="{AF7DB711-862D-49E8-91E4-0DFA1301349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99BC058-1CDF-464D-8248-ED951D04C0FA}"/>
              </a:ext>
            </a:extLst>
          </p:cNvPr>
          <p:cNvSpPr>
            <a:spLocks noGrp="1"/>
          </p:cNvSpPr>
          <p:nvPr>
            <p:ph type="sldNum" sz="quarter" idx="12"/>
          </p:nvPr>
        </p:nvSpPr>
        <p:spPr/>
        <p:txBody>
          <a:bodyPr/>
          <a:lstStyle/>
          <a:p>
            <a:fld id="{605D0068-A115-4E67-BA9C-322FE0B51255}" type="slidenum">
              <a:rPr lang="nb-NO" smtClean="0"/>
              <a:t>‹#›</a:t>
            </a:fld>
            <a:endParaRPr lang="nb-NO"/>
          </a:p>
        </p:txBody>
      </p:sp>
    </p:spTree>
    <p:extLst>
      <p:ext uri="{BB962C8B-B14F-4D97-AF65-F5344CB8AC3E}">
        <p14:creationId xmlns:p14="http://schemas.microsoft.com/office/powerpoint/2010/main" val="37473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3094"/>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7F76DD6-980F-427D-9CEF-629F8A9D38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3624F50-6D3F-4CD9-B1AA-48DE5D703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F8A9E99-35CB-419A-B8D6-266F38B59F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94FCE-BA4B-4DEB-9A54-2342A8AE8D7B}" type="datetimeFigureOut">
              <a:rPr lang="nb-NO" smtClean="0"/>
              <a:t>17.12.2021</a:t>
            </a:fld>
            <a:endParaRPr lang="nb-NO"/>
          </a:p>
        </p:txBody>
      </p:sp>
      <p:sp>
        <p:nvSpPr>
          <p:cNvPr id="5" name="Plassholder for bunntekst 4">
            <a:extLst>
              <a:ext uri="{FF2B5EF4-FFF2-40B4-BE49-F238E27FC236}">
                <a16:creationId xmlns:a16="http://schemas.microsoft.com/office/drawing/2014/main" id="{1374793B-1779-4D6B-8979-15DC35792C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8A91A08-DBD2-483D-934D-169B64E36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D0068-A115-4E67-BA9C-322FE0B51255}" type="slidenum">
              <a:rPr lang="nb-NO" smtClean="0"/>
              <a:t>‹#›</a:t>
            </a:fld>
            <a:endParaRPr lang="nb-NO"/>
          </a:p>
        </p:txBody>
      </p:sp>
    </p:spTree>
    <p:extLst>
      <p:ext uri="{BB962C8B-B14F-4D97-AF65-F5344CB8AC3E}">
        <p14:creationId xmlns:p14="http://schemas.microsoft.com/office/powerpoint/2010/main" val="2294693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Ingrid.lauvaas@elden.n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09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D6F338-752A-4BCA-8346-995C976740DE}"/>
              </a:ext>
            </a:extLst>
          </p:cNvPr>
          <p:cNvSpPr>
            <a:spLocks noGrp="1"/>
          </p:cNvSpPr>
          <p:nvPr>
            <p:ph type="ctrTitle"/>
          </p:nvPr>
        </p:nvSpPr>
        <p:spPr>
          <a:xfrm>
            <a:off x="1524000" y="929514"/>
            <a:ext cx="9144000" cy="1744983"/>
          </a:xfrm>
        </p:spPr>
        <p:txBody>
          <a:bodyPr>
            <a:normAutofit/>
          </a:bodyPr>
          <a:lstStyle/>
          <a:p>
            <a:r>
              <a:rPr lang="nb-NO" sz="4400" b="1" dirty="0">
                <a:solidFill>
                  <a:schemeClr val="bg1">
                    <a:lumMod val="95000"/>
                  </a:schemeClr>
                </a:solidFill>
              </a:rPr>
              <a:t>Vilkårene for tilbakeføring – </a:t>
            </a:r>
            <a:br>
              <a:rPr lang="nb-NO" sz="4400" b="1" dirty="0">
                <a:solidFill>
                  <a:schemeClr val="bg1">
                    <a:lumMod val="95000"/>
                  </a:schemeClr>
                </a:solidFill>
              </a:rPr>
            </a:br>
            <a:r>
              <a:rPr lang="nb-NO" sz="4400" b="1" dirty="0">
                <a:solidFill>
                  <a:schemeClr val="bg1">
                    <a:lumMod val="95000"/>
                  </a:schemeClr>
                </a:solidFill>
              </a:rPr>
              <a:t>Fra Adele Johansen til Strand Lobben</a:t>
            </a:r>
          </a:p>
        </p:txBody>
      </p:sp>
      <p:sp>
        <p:nvSpPr>
          <p:cNvPr id="3" name="Undertittel 2">
            <a:extLst>
              <a:ext uri="{FF2B5EF4-FFF2-40B4-BE49-F238E27FC236}">
                <a16:creationId xmlns:a16="http://schemas.microsoft.com/office/drawing/2014/main" id="{CFF64C26-3DD2-46CF-82FC-256E69810F2C}"/>
              </a:ext>
            </a:extLst>
          </p:cNvPr>
          <p:cNvSpPr>
            <a:spLocks noGrp="1"/>
          </p:cNvSpPr>
          <p:nvPr>
            <p:ph type="subTitle" idx="1"/>
          </p:nvPr>
        </p:nvSpPr>
        <p:spPr/>
        <p:txBody>
          <a:bodyPr>
            <a:normAutofit/>
          </a:bodyPr>
          <a:lstStyle/>
          <a:p>
            <a:r>
              <a:rPr lang="nb-NO" sz="2000" dirty="0">
                <a:solidFill>
                  <a:schemeClr val="bg1"/>
                </a:solidFill>
              </a:rPr>
              <a:t>Ingrid Lauvås</a:t>
            </a:r>
          </a:p>
          <a:p>
            <a:r>
              <a:rPr lang="nb-NO" sz="2000" dirty="0">
                <a:solidFill>
                  <a:schemeClr val="bg1"/>
                </a:solidFill>
              </a:rPr>
              <a:t>Advokat/partner </a:t>
            </a:r>
          </a:p>
          <a:p>
            <a:r>
              <a:rPr lang="nb-NO" sz="2000" dirty="0">
                <a:solidFill>
                  <a:schemeClr val="bg1"/>
                </a:solidFill>
              </a:rPr>
              <a:t>Elden Advokatfirma AS</a:t>
            </a:r>
          </a:p>
          <a:p>
            <a:r>
              <a:rPr lang="nb-NO" sz="2000" dirty="0">
                <a:solidFill>
                  <a:schemeClr val="bg1"/>
                </a:solidFill>
                <a:hlinkClick r:id="rId2">
                  <a:extLst>
                    <a:ext uri="{A12FA001-AC4F-418D-AE19-62706E023703}">
                      <ahyp:hlinkClr xmlns:ahyp="http://schemas.microsoft.com/office/drawing/2018/hyperlinkcolor" val="tx"/>
                    </a:ext>
                  </a:extLst>
                </a:hlinkClick>
              </a:rPr>
              <a:t>Ingrid.lauvaas@elden.no</a:t>
            </a:r>
            <a:r>
              <a:rPr lang="nb-NO" sz="2000" dirty="0">
                <a:solidFill>
                  <a:schemeClr val="bg1"/>
                </a:solidFill>
              </a:rPr>
              <a:t>, tlf. 92423650</a:t>
            </a:r>
          </a:p>
        </p:txBody>
      </p:sp>
      <p:pic>
        <p:nvPicPr>
          <p:cNvPr id="5" name="Bilde 4">
            <a:extLst>
              <a:ext uri="{FF2B5EF4-FFF2-40B4-BE49-F238E27FC236}">
                <a16:creationId xmlns:a16="http://schemas.microsoft.com/office/drawing/2014/main" id="{F4F9C7BB-5C8D-49D7-A79D-6720CE51EF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82" y="6143694"/>
            <a:ext cx="1188823" cy="472481"/>
          </a:xfrm>
          <a:prstGeom prst="rect">
            <a:avLst/>
          </a:prstGeom>
          <a:solidFill>
            <a:srgbClr val="1C3094"/>
          </a:solidFill>
        </p:spPr>
      </p:pic>
      <p:sp>
        <p:nvSpPr>
          <p:cNvPr id="7" name="TekstSylinder 6">
            <a:extLst>
              <a:ext uri="{FF2B5EF4-FFF2-40B4-BE49-F238E27FC236}">
                <a16:creationId xmlns:a16="http://schemas.microsoft.com/office/drawing/2014/main" id="{5A9B66EF-F681-44EF-BF8C-BD9A0822A483}"/>
              </a:ext>
            </a:extLst>
          </p:cNvPr>
          <p:cNvSpPr txBox="1"/>
          <p:nvPr/>
        </p:nvSpPr>
        <p:spPr>
          <a:xfrm>
            <a:off x="491169" y="621737"/>
            <a:ext cx="2065661" cy="307777"/>
          </a:xfrm>
          <a:prstGeom prst="rect">
            <a:avLst/>
          </a:prstGeom>
          <a:noFill/>
        </p:spPr>
        <p:txBody>
          <a:bodyPr wrap="square" rtlCol="0">
            <a:spAutoFit/>
          </a:bodyPr>
          <a:lstStyle/>
          <a:p>
            <a:r>
              <a:rPr lang="nb-NO" sz="1400" dirty="0">
                <a:solidFill>
                  <a:schemeClr val="bg1"/>
                </a:solidFill>
              </a:rPr>
              <a:t>Bergen, 25.11.2021</a:t>
            </a:r>
          </a:p>
        </p:txBody>
      </p:sp>
    </p:spTree>
    <p:extLst>
      <p:ext uri="{BB962C8B-B14F-4D97-AF65-F5344CB8AC3E}">
        <p14:creationId xmlns:p14="http://schemas.microsoft.com/office/powerpoint/2010/main" val="37005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sz="1800" b="1" dirty="0">
                <a:effectLst/>
                <a:latin typeface="Calibri" panose="020F0502020204030204" pitchFamily="34" charset="0"/>
                <a:ea typeface="Calibri" panose="020F0502020204030204" pitchFamily="34" charset="0"/>
                <a:cs typeface="Calibri" panose="020F0502020204030204" pitchFamily="34" charset="0"/>
              </a:rPr>
            </a:br>
            <a:br>
              <a:rPr lang="nb-NO" sz="4900" b="1" dirty="0">
                <a:effectLst/>
                <a:ea typeface="Calibri" panose="020F0502020204030204" pitchFamily="34" charset="0"/>
                <a:cs typeface="Calibri" panose="020F0502020204030204" pitchFamily="34" charset="0"/>
              </a:rPr>
            </a:br>
            <a:r>
              <a:rPr lang="nb-NO" sz="4900" b="1" dirty="0">
                <a:solidFill>
                  <a:schemeClr val="bg1"/>
                </a:solidFill>
                <a:effectLst/>
                <a:ea typeface="Calibri" panose="020F0502020204030204" pitchFamily="34" charset="0"/>
                <a:cs typeface="Calibri" panose="020F0502020204030204" pitchFamily="34" charset="0"/>
              </a:rPr>
              <a:t>Forarbeidene </a:t>
            </a:r>
            <a:r>
              <a:rPr lang="nn-NO" sz="4900" b="1" dirty="0">
                <a:solidFill>
                  <a:schemeClr val="bg1"/>
                </a:solidFill>
                <a:effectLst/>
                <a:ea typeface="Times New Roman" panose="02020603050405020304" pitchFamily="18" charset="0"/>
                <a:cs typeface="Times New Roman" panose="02020603050405020304" pitchFamily="18" charset="0"/>
              </a:rPr>
              <a:t>til </a:t>
            </a:r>
            <a:r>
              <a:rPr lang="nn-NO" sz="4900" b="1" dirty="0" err="1">
                <a:solidFill>
                  <a:schemeClr val="bg1"/>
                </a:solidFill>
                <a:effectLst/>
                <a:ea typeface="Times New Roman" panose="02020603050405020304" pitchFamily="18" charset="0"/>
                <a:cs typeface="Times New Roman" panose="02020603050405020304" pitchFamily="18" charset="0"/>
              </a:rPr>
              <a:t>endringen</a:t>
            </a:r>
            <a:r>
              <a:rPr lang="nn-NO" sz="4900" b="1" dirty="0">
                <a:solidFill>
                  <a:schemeClr val="bg1"/>
                </a:solidFill>
                <a:effectLst/>
                <a:ea typeface="Times New Roman" panose="02020603050405020304" pitchFamily="18" charset="0"/>
                <a:cs typeface="Times New Roman" panose="02020603050405020304" pitchFamily="18" charset="0"/>
              </a:rPr>
              <a:t> i 2007 </a:t>
            </a:r>
            <a:r>
              <a:rPr lang="nn-NO" sz="4900" dirty="0">
                <a:solidFill>
                  <a:schemeClr val="bg1"/>
                </a:solidFill>
                <a:effectLst/>
                <a:ea typeface="Times New Roman" panose="02020603050405020304" pitchFamily="18" charset="0"/>
                <a:cs typeface="Times New Roman" panose="02020603050405020304" pitchFamily="18" charset="0"/>
              </a:rPr>
              <a:t>– Ot.prp.nr. 76 (2005 – 2006)</a:t>
            </a:r>
            <a:br>
              <a:rPr lang="nb-NO" sz="4900" dirty="0">
                <a:effectLst/>
                <a:ea typeface="Calibri" panose="020F0502020204030204" pitchFamily="34" charset="0"/>
                <a:cs typeface="Times New Roman" panose="02020603050405020304" pitchFamily="18" charset="0"/>
              </a:rPr>
            </a:br>
            <a:endParaRPr lang="nb-NO" sz="4900"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normAutofit/>
          </a:bodyPr>
          <a:lstStyle/>
          <a:p>
            <a:pPr marL="800100" lvl="1" indent="-342900">
              <a:buFont typeface="+mj-lt"/>
              <a:buAutoNum type="alphaLcPeriod"/>
            </a:pPr>
            <a:endParaRPr lang="nb-NO" sz="2000" b="1" dirty="0">
              <a:solidFill>
                <a:schemeClr val="bg1"/>
              </a:solidFill>
              <a:effectLst/>
              <a:ea typeface="Times New Roman" panose="02020603050405020304" pitchFamily="18" charset="0"/>
              <a:cs typeface="Times New Roman" panose="02020603050405020304" pitchFamily="18" charset="0"/>
            </a:endParaRPr>
          </a:p>
          <a:p>
            <a:pPr marL="800100" lvl="1" indent="-342900">
              <a:buFont typeface="+mj-lt"/>
              <a:buAutoNum type="alphaLcPeriod"/>
            </a:pPr>
            <a:r>
              <a:rPr lang="nb-NO" sz="2000" b="1" dirty="0">
                <a:solidFill>
                  <a:schemeClr val="bg1"/>
                </a:solidFill>
                <a:effectLst/>
                <a:ea typeface="Times New Roman" panose="02020603050405020304" pitchFamily="18" charset="0"/>
                <a:cs typeface="Times New Roman" panose="02020603050405020304" pitchFamily="18" charset="0"/>
              </a:rPr>
              <a:t>Forslag om endring av sperrefristen til 24 måneder.</a:t>
            </a:r>
          </a:p>
          <a:p>
            <a:pPr marL="1200150" lvl="2" indent="-2857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Departementet var ikke enig i at sperrefristen skulle endres; </a:t>
            </a:r>
          </a:p>
          <a:p>
            <a:pPr marL="2171700" lvl="4" indent="-342900">
              <a:buFont typeface="+mj-lt"/>
              <a:buAutoNum type="arabicPeriod"/>
            </a:pPr>
            <a:r>
              <a:rPr lang="nb-NO" sz="2000" dirty="0">
                <a:solidFill>
                  <a:schemeClr val="bg1"/>
                </a:solidFill>
                <a:effectLst/>
                <a:ea typeface="Times New Roman" panose="02020603050405020304" pitchFamily="18" charset="0"/>
                <a:cs typeface="Times New Roman" panose="02020603050405020304" pitchFamily="18" charset="0"/>
              </a:rPr>
              <a:t>§4-21 bygger på den forutsetning «at et vedtak om omsorgsovertakelse i utgangspunktet </a:t>
            </a:r>
            <a:r>
              <a:rPr lang="nb-NO" sz="2000" b="1" dirty="0">
                <a:solidFill>
                  <a:schemeClr val="bg1"/>
                </a:solidFill>
                <a:effectLst/>
                <a:ea typeface="Times New Roman" panose="02020603050405020304" pitchFamily="18" charset="0"/>
                <a:cs typeface="Times New Roman" panose="02020603050405020304" pitchFamily="18" charset="0"/>
              </a:rPr>
              <a:t>skal være midlertidig</a:t>
            </a:r>
            <a:r>
              <a:rPr lang="nb-NO" sz="2000" dirty="0">
                <a:solidFill>
                  <a:schemeClr val="bg1"/>
                </a:solidFill>
                <a:effectLst/>
                <a:ea typeface="Times New Roman" panose="02020603050405020304" pitchFamily="18" charset="0"/>
                <a:cs typeface="Times New Roman" panose="02020603050405020304" pitchFamily="18" charset="0"/>
              </a:rPr>
              <a:t> og derfor skal oppheves når foreldrene kan gi barnet forsvarlig omsorg. Særlig når det gjelder små barn vil muligheten for tilbakeføring av barnet til foreldrene </a:t>
            </a:r>
            <a:r>
              <a:rPr lang="nb-NO" sz="2000" b="1" dirty="0">
                <a:solidFill>
                  <a:schemeClr val="bg1"/>
                </a:solidFill>
                <a:effectLst/>
                <a:ea typeface="Times New Roman" panose="02020603050405020304" pitchFamily="18" charset="0"/>
                <a:cs typeface="Times New Roman" panose="02020603050405020304" pitchFamily="18" charset="0"/>
              </a:rPr>
              <a:t>minske i takt med varigheten av omsorgsovertakelse</a:t>
            </a:r>
            <a:r>
              <a:rPr lang="nb-NO" sz="2000" dirty="0">
                <a:solidFill>
                  <a:schemeClr val="bg1"/>
                </a:solidFill>
                <a:effectLst/>
                <a:ea typeface="Times New Roman" panose="02020603050405020304" pitchFamily="18" charset="0"/>
                <a:cs typeface="Times New Roman" panose="02020603050405020304" pitchFamily="18" charset="0"/>
              </a:rPr>
              <a:t>».</a:t>
            </a:r>
          </a:p>
          <a:p>
            <a:pPr marL="914400" lvl="2" indent="0">
              <a:buNone/>
            </a:pPr>
            <a:endParaRPr lang="nb-NO" dirty="0">
              <a:solidFill>
                <a:schemeClr val="bg1"/>
              </a:solidFill>
              <a:effectLst/>
              <a:ea typeface="Calibri" panose="020F0502020204030204" pitchFamily="34" charset="0"/>
              <a:cs typeface="Times New Roman" panose="02020603050405020304" pitchFamily="18" charset="0"/>
            </a:endParaRPr>
          </a:p>
          <a:p>
            <a:pPr marL="800100" lvl="1" indent="-342900">
              <a:buFont typeface="+mj-lt"/>
              <a:buAutoNum type="alphaLcPeriod"/>
            </a:pPr>
            <a:r>
              <a:rPr lang="nn-NO" sz="2000" b="1" dirty="0">
                <a:solidFill>
                  <a:schemeClr val="bg1"/>
                </a:solidFill>
                <a:effectLst/>
                <a:ea typeface="Calibri" panose="020F0502020204030204" pitchFamily="34" charset="0"/>
                <a:cs typeface="Calibri" panose="020F0502020204030204" pitchFamily="34" charset="0"/>
              </a:rPr>
              <a:t>Ingen treff på søk av EMK, EMD eller Adele Johansen i Ot.prp. </a:t>
            </a:r>
            <a:endParaRPr lang="nb-NO" sz="2000" dirty="0">
              <a:solidFill>
                <a:schemeClr val="bg1"/>
              </a:solidFill>
              <a:effectLst/>
              <a:ea typeface="Calibri" panose="020F0502020204030204" pitchFamily="34" charset="0"/>
              <a:cs typeface="Times New Roman" panose="02020603050405020304" pitchFamily="18" charset="0"/>
            </a:endParaRPr>
          </a:p>
          <a:p>
            <a:pPr marL="2171700" lvl="4" indent="-342900">
              <a:buFont typeface="+mj-lt"/>
              <a:buAutoNum type="arabicPeriod"/>
            </a:pPr>
            <a:endParaRPr lang="nb-NO" dirty="0">
              <a:solidFill>
                <a:schemeClr val="bg1"/>
              </a:solidFill>
              <a:effectLst/>
              <a:ea typeface="Calibri" panose="020F0502020204030204" pitchFamily="34" charset="0"/>
              <a:cs typeface="Times New Roman" panose="02020603050405020304" pitchFamily="18" charset="0"/>
            </a:endParaRPr>
          </a:p>
          <a:p>
            <a:pPr marL="914400" lvl="2" indent="0">
              <a:buNone/>
            </a:pPr>
            <a:endParaRPr lang="nb-NO" sz="1200" b="1" dirty="0">
              <a:solidFill>
                <a:schemeClr val="bg1"/>
              </a:solidFill>
              <a:effectLst/>
              <a:ea typeface="Calibri" panose="020F0502020204030204" pitchFamily="34" charset="0"/>
              <a:cs typeface="Times New Roman" panose="02020603050405020304" pitchFamily="18" charset="0"/>
            </a:endParaRPr>
          </a:p>
        </p:txBody>
      </p:sp>
      <p:pic>
        <p:nvPicPr>
          <p:cNvPr id="5" name="Bilde 4">
            <a:extLst>
              <a:ext uri="{FF2B5EF4-FFF2-40B4-BE49-F238E27FC236}">
                <a16:creationId xmlns:a16="http://schemas.microsoft.com/office/drawing/2014/main" id="{A1B5CB47-E963-4134-8916-B49382A279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19616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effectLst/>
                <a:latin typeface="Calibri" panose="020F0502020204030204" pitchFamily="34" charset="0"/>
                <a:ea typeface="Calibri" panose="020F0502020204030204" pitchFamily="34" charset="0"/>
                <a:cs typeface="Calibri" panose="020F0502020204030204" pitchFamily="34" charset="0"/>
              </a:rPr>
            </a:br>
            <a:r>
              <a:rPr lang="nb-NO" sz="4900" b="1" dirty="0">
                <a:solidFill>
                  <a:schemeClr val="bg1"/>
                </a:solidFill>
                <a:effectLst/>
                <a:ea typeface="Calibri" panose="020F0502020204030204" pitchFamily="34" charset="0"/>
                <a:cs typeface="Calibri" panose="020F0502020204030204" pitchFamily="34" charset="0"/>
              </a:rPr>
              <a:t>Forarbeidene </a:t>
            </a:r>
            <a:r>
              <a:rPr lang="nn-NO" sz="4900" b="1" dirty="0">
                <a:solidFill>
                  <a:schemeClr val="bg1"/>
                </a:solidFill>
                <a:effectLst/>
                <a:ea typeface="Times New Roman" panose="02020603050405020304" pitchFamily="18" charset="0"/>
                <a:cs typeface="Times New Roman" panose="02020603050405020304" pitchFamily="18" charset="0"/>
              </a:rPr>
              <a:t>til </a:t>
            </a:r>
            <a:r>
              <a:rPr lang="nn-NO" sz="4900" b="1" dirty="0" err="1">
                <a:solidFill>
                  <a:schemeClr val="bg1"/>
                </a:solidFill>
                <a:effectLst/>
                <a:ea typeface="Times New Roman" panose="02020603050405020304" pitchFamily="18" charset="0"/>
                <a:cs typeface="Times New Roman" panose="02020603050405020304" pitchFamily="18" charset="0"/>
              </a:rPr>
              <a:t>endringen</a:t>
            </a:r>
            <a:r>
              <a:rPr lang="nn-NO" sz="4900" b="1" dirty="0">
                <a:solidFill>
                  <a:schemeClr val="bg1"/>
                </a:solidFill>
                <a:effectLst/>
                <a:ea typeface="Times New Roman" panose="02020603050405020304" pitchFamily="18" charset="0"/>
                <a:cs typeface="Times New Roman" panose="02020603050405020304" pitchFamily="18" charset="0"/>
              </a:rPr>
              <a:t> i 2007 </a:t>
            </a:r>
            <a:r>
              <a:rPr lang="nn-NO" sz="4900" dirty="0">
                <a:solidFill>
                  <a:schemeClr val="bg1"/>
                </a:solidFill>
                <a:effectLst/>
                <a:ea typeface="Times New Roman" panose="02020603050405020304" pitchFamily="18" charset="0"/>
                <a:cs typeface="Times New Roman" panose="02020603050405020304" pitchFamily="18" charset="0"/>
              </a:rPr>
              <a:t>– NOU 2005:9 </a:t>
            </a:r>
            <a:r>
              <a:rPr lang="nn-NO" sz="4900" dirty="0" err="1">
                <a:solidFill>
                  <a:schemeClr val="bg1"/>
                </a:solidFill>
                <a:effectLst/>
                <a:ea typeface="Times New Roman" panose="02020603050405020304" pitchFamily="18" charset="0"/>
                <a:cs typeface="Times New Roman" panose="02020603050405020304" pitchFamily="18" charset="0"/>
              </a:rPr>
              <a:t>Fylkesnemndsutvalget</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endParaRPr lang="nb-NO" sz="20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ea typeface="Calibri" panose="020F0502020204030204" pitchFamily="34" charset="0"/>
                <a:cs typeface="Times New Roman" panose="02020603050405020304" pitchFamily="18" charset="0"/>
              </a:rPr>
              <a:t> </a:t>
            </a:r>
            <a:r>
              <a:rPr lang="nb-NO" sz="2000" b="1" dirty="0">
                <a:solidFill>
                  <a:schemeClr val="bg1"/>
                </a:solidFill>
                <a:effectLst/>
                <a:ea typeface="Calibri" panose="020F0502020204030204" pitchFamily="34" charset="0"/>
                <a:cs typeface="Times New Roman" panose="02020603050405020304" pitchFamily="18" charset="0"/>
              </a:rPr>
              <a:t>Forslag</a:t>
            </a:r>
            <a:r>
              <a:rPr lang="nb-NO" sz="2000" dirty="0">
                <a:solidFill>
                  <a:schemeClr val="bg1"/>
                </a:solidFill>
                <a:effectLst/>
                <a:ea typeface="Calibri" panose="020F0502020204030204" pitchFamily="34" charset="0"/>
                <a:cs typeface="Times New Roman" panose="02020603050405020304" pitchFamily="18" charset="0"/>
              </a:rPr>
              <a:t> </a:t>
            </a:r>
            <a:r>
              <a:rPr lang="nb-NO" sz="2000" b="1" dirty="0">
                <a:solidFill>
                  <a:schemeClr val="bg1"/>
                </a:solidFill>
                <a:effectLst/>
                <a:ea typeface="Calibri" panose="020F0502020204030204" pitchFamily="34" charset="0"/>
                <a:cs typeface="Times New Roman" panose="02020603050405020304" pitchFamily="18" charset="0"/>
              </a:rPr>
              <a:t>om å innføre ytterlige terskel for tilbakeføring, jf. </a:t>
            </a:r>
            <a:r>
              <a:rPr lang="nb-NO" sz="2000" dirty="0">
                <a:solidFill>
                  <a:schemeClr val="bg1"/>
                </a:solidFill>
                <a:effectLst/>
                <a:ea typeface="Calibri" panose="020F0502020204030204" pitchFamily="34" charset="0"/>
                <a:cs typeface="Times New Roman" panose="02020603050405020304" pitchFamily="18" charset="0"/>
              </a:rPr>
              <a:t>4-21, annet ledd, siste setning</a:t>
            </a:r>
          </a:p>
          <a:p>
            <a:pPr marL="1200150" lvl="2" indent="-285750">
              <a:buFont typeface="+mj-lt"/>
              <a:buAutoNum type="romanLcPeriod"/>
            </a:pPr>
            <a:r>
              <a:rPr lang="nb-NO" dirty="0">
                <a:solidFill>
                  <a:schemeClr val="bg1"/>
                </a:solidFill>
                <a:effectLst/>
                <a:ea typeface="Calibri" panose="020F0502020204030204" pitchFamily="34" charset="0"/>
                <a:cs typeface="Times New Roman" panose="02020603050405020304" pitchFamily="18" charset="0"/>
              </a:rPr>
              <a:t>«Der tilbakeføring er nektet under henvisning til at barnet nå har etablert slik tilknytning til mennesker og miljø der det er, at det etter en samlet vurdering kan føre til alvorlige problemer for barnet om det blir flyttet, er situasjonen mer enn vanlig låst opp til status </a:t>
            </a:r>
            <a:r>
              <a:rPr lang="nb-NO" dirty="0" err="1">
                <a:solidFill>
                  <a:schemeClr val="bg1"/>
                </a:solidFill>
                <a:effectLst/>
                <a:ea typeface="Calibri" panose="020F0502020204030204" pitchFamily="34" charset="0"/>
                <a:cs typeface="Times New Roman" panose="02020603050405020304" pitchFamily="18" charset="0"/>
              </a:rPr>
              <a:t>quo</a:t>
            </a:r>
            <a:r>
              <a:rPr lang="nb-NO" dirty="0">
                <a:solidFill>
                  <a:schemeClr val="bg1"/>
                </a:solidFill>
                <a:effectLst/>
                <a:ea typeface="Calibri" panose="020F0502020204030204" pitchFamily="34" charset="0"/>
                <a:cs typeface="Times New Roman" panose="02020603050405020304" pitchFamily="18" charset="0"/>
              </a:rPr>
              <a:t> for barnet, med tilsvarende små utsikter til at en senere endringssak om tilbakeføring skal kunne føre frem». </a:t>
            </a:r>
          </a:p>
          <a:p>
            <a:pPr marL="457200" indent="-457200">
              <a:buFont typeface="+mj-lt"/>
              <a:buAutoNum type="alphaLcPeriod" startAt="2"/>
            </a:pPr>
            <a:r>
              <a:rPr lang="nb-NO" sz="2000" dirty="0">
                <a:solidFill>
                  <a:schemeClr val="bg1"/>
                </a:solidFill>
                <a:effectLst/>
                <a:ea typeface="Calibri" panose="020F0502020204030204" pitchFamily="34" charset="0"/>
                <a:cs typeface="Times New Roman" panose="02020603050405020304" pitchFamily="18" charset="0"/>
              </a:rPr>
              <a:t> </a:t>
            </a:r>
            <a:r>
              <a:rPr lang="nb-NO" sz="2000" dirty="0">
                <a:solidFill>
                  <a:schemeClr val="bg1"/>
                </a:solidFill>
                <a:effectLst/>
                <a:ea typeface="Times New Roman" panose="02020603050405020304" pitchFamily="18" charset="0"/>
                <a:cs typeface="Times New Roman" panose="02020603050405020304" pitchFamily="18" charset="0"/>
              </a:rPr>
              <a:t>Forslaget ble opprettholdt i Ot.prp.nr. 76 (2005 – 2006)</a:t>
            </a:r>
          </a:p>
          <a:p>
            <a:pPr marL="1200150" lvl="2" indent="-285750">
              <a:buFont typeface="+mj-lt"/>
              <a:buAutoNum type="romanLcPeriod"/>
            </a:pPr>
            <a:r>
              <a:rPr lang="nb-NO" dirty="0">
                <a:solidFill>
                  <a:schemeClr val="bg1"/>
                </a:solidFill>
                <a:ea typeface="Times New Roman" panose="02020603050405020304" pitchFamily="18" charset="0"/>
                <a:cs typeface="Times New Roman" panose="02020603050405020304" pitchFamily="18" charset="0"/>
              </a:rPr>
              <a:t>INGEN hadde innvendinger til dette forslaget. </a:t>
            </a:r>
          </a:p>
          <a:p>
            <a:pPr marL="1200150" lvl="2" indent="-2857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Endringen: Må ha funnet sted vesentlig endringer i barnet situasjon om tidligere krav om tilbakeføring er avslått under henvisning til at barnet vil få alvorlige problemer om det blir flyttet, jf. bl. § 4-21, annet ledd, siste setning. </a:t>
            </a:r>
            <a:endParaRPr lang="nb-NO" dirty="0">
              <a:solidFill>
                <a:schemeClr val="bg1"/>
              </a:solidFill>
              <a:effectLst/>
              <a:ea typeface="Calibri" panose="020F0502020204030204" pitchFamily="34" charset="0"/>
              <a:cs typeface="Times New Roman" panose="02020603050405020304" pitchFamily="18" charset="0"/>
            </a:endParaRPr>
          </a:p>
          <a:p>
            <a:pPr marL="914400" lvl="2" indent="0">
              <a:buNone/>
            </a:pPr>
            <a:endParaRPr lang="nb-NO" sz="1200" dirty="0">
              <a:solidFill>
                <a:schemeClr val="bg1"/>
              </a:solidFill>
              <a:effectLst/>
              <a:ea typeface="Calibri" panose="020F0502020204030204" pitchFamily="34" charset="0"/>
              <a:cs typeface="Times New Roman" panose="02020603050405020304" pitchFamily="18" charset="0"/>
            </a:endParaRPr>
          </a:p>
          <a:p>
            <a:pPr marL="0" indent="0">
              <a:buNone/>
            </a:pPr>
            <a:endPar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pic>
        <p:nvPicPr>
          <p:cNvPr id="5" name="Bilde 4">
            <a:extLst>
              <a:ext uri="{FF2B5EF4-FFF2-40B4-BE49-F238E27FC236}">
                <a16:creationId xmlns:a16="http://schemas.microsoft.com/office/drawing/2014/main" id="{41FE4BA9-8826-4D5D-A415-A084DB0B5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95368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nb-NO" sz="4900" b="1" dirty="0">
                <a:solidFill>
                  <a:schemeClr val="bg1"/>
                </a:solidFill>
                <a:effectLst/>
                <a:ea typeface="Times New Roman" panose="02020603050405020304" pitchFamily="18" charset="0"/>
                <a:cs typeface="Times New Roman" panose="02020603050405020304" pitchFamily="18" charset="0"/>
              </a:rPr>
              <a:t>2009 – ENDRING I §4-21</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endParaRPr lang="nb-NO" sz="2000" dirty="0">
              <a:solidFill>
                <a:schemeClr val="bg1"/>
              </a:solidFill>
              <a:effectLst/>
              <a:ea typeface="Times New Roman" panose="02020603050405020304" pitchFamily="18" charset="0"/>
              <a:cs typeface="Times New Roman" panose="02020603050405020304" pitchFamily="18" charset="0"/>
            </a:endParaRPr>
          </a:p>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§4-21 blir utvidet med </a:t>
            </a:r>
            <a:r>
              <a:rPr lang="nb-NO" sz="2000" b="1" u="sng" dirty="0">
                <a:solidFill>
                  <a:schemeClr val="bg1"/>
                </a:solidFill>
                <a:effectLst/>
                <a:ea typeface="Times New Roman" panose="02020603050405020304" pitchFamily="18" charset="0"/>
                <a:cs typeface="Times New Roman" panose="02020603050405020304" pitchFamily="18" charset="0"/>
              </a:rPr>
              <a:t>ny terskel </a:t>
            </a:r>
            <a:r>
              <a:rPr lang="nb-NO" sz="2000" b="1" dirty="0">
                <a:solidFill>
                  <a:schemeClr val="bg1"/>
                </a:solidFill>
                <a:effectLst/>
                <a:ea typeface="Times New Roman" panose="02020603050405020304" pitchFamily="18" charset="0"/>
                <a:cs typeface="Times New Roman" panose="02020603050405020304" pitchFamily="18" charset="0"/>
              </a:rPr>
              <a:t>for tilbakeføring</a:t>
            </a:r>
            <a:r>
              <a:rPr lang="nb-NO" sz="2000" dirty="0">
                <a:solidFill>
                  <a:schemeClr val="bg1"/>
                </a:solidFill>
                <a:effectLst/>
                <a:ea typeface="Times New Roman" panose="02020603050405020304" pitchFamily="18" charset="0"/>
                <a:cs typeface="Times New Roman" panose="02020603050405020304" pitchFamily="18" charset="0"/>
              </a:rPr>
              <a:t>. </a:t>
            </a:r>
          </a:p>
          <a:p>
            <a:pPr marL="1200150" lvl="2" indent="-2857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Det blir nå lagt inn et krav om at det skal være </a:t>
            </a:r>
            <a:r>
              <a:rPr lang="nb-NO" b="1" dirty="0">
                <a:solidFill>
                  <a:schemeClr val="bg1"/>
                </a:solidFill>
                <a:effectLst/>
                <a:ea typeface="Times New Roman" panose="02020603050405020304" pitchFamily="18" charset="0"/>
                <a:cs typeface="Times New Roman" panose="02020603050405020304" pitchFamily="18" charset="0"/>
              </a:rPr>
              <a:t>overveiende sannsynlig</a:t>
            </a:r>
            <a:r>
              <a:rPr lang="nb-NO" dirty="0">
                <a:solidFill>
                  <a:schemeClr val="bg1"/>
                </a:solidFill>
                <a:effectLst/>
                <a:ea typeface="Times New Roman" panose="02020603050405020304" pitchFamily="18" charset="0"/>
                <a:cs typeface="Times New Roman" panose="02020603050405020304" pitchFamily="18" charset="0"/>
              </a:rPr>
              <a:t> at foreldrene kan gi barnet forsvarlig omsorg, jf. §4-21 første ledd, første setning.</a:t>
            </a:r>
          </a:p>
          <a:p>
            <a:pPr marL="914400" lvl="2" indent="0">
              <a:buNone/>
            </a:pPr>
            <a:endParaRPr lang="nb-NO" dirty="0">
              <a:solidFill>
                <a:schemeClr val="bg1"/>
              </a:solidFill>
              <a:effectLst/>
              <a:ea typeface="Times New Roman" panose="02020603050405020304" pitchFamily="18" charset="0"/>
              <a:cs typeface="Times New Roman" panose="02020603050405020304" pitchFamily="18" charset="0"/>
            </a:endParaRPr>
          </a:p>
          <a:p>
            <a:pPr marL="457200" indent="-457200">
              <a:buFont typeface="+mj-lt"/>
              <a:buAutoNum type="alphaLcPeriod" startAt="2"/>
            </a:pPr>
            <a:r>
              <a:rPr lang="nb-NO" sz="2000" dirty="0">
                <a:solidFill>
                  <a:schemeClr val="bg1"/>
                </a:solidFill>
                <a:effectLst/>
                <a:ea typeface="Times New Roman" panose="02020603050405020304" pitchFamily="18" charset="0"/>
                <a:cs typeface="Times New Roman" panose="02020603050405020304" pitchFamily="18" charset="0"/>
              </a:rPr>
              <a:t>Nå er EMK og barnekonvensjonen en stor del av forarbeidene. </a:t>
            </a:r>
            <a:endParaRPr lang="nb-NO" sz="2000" dirty="0">
              <a:solidFill>
                <a:schemeClr val="bg1"/>
              </a:solidFill>
              <a:effectLst/>
              <a:ea typeface="Calibri" panose="020F0502020204030204" pitchFamily="34" charset="0"/>
              <a:cs typeface="Times New Roman" panose="02020603050405020304" pitchFamily="18" charset="0"/>
            </a:endParaRPr>
          </a:p>
          <a:p>
            <a:pPr marL="0" indent="0">
              <a:buNone/>
            </a:pPr>
            <a:endParaRPr lang="nb-NO" sz="2000" dirty="0">
              <a:solidFill>
                <a:schemeClr val="bg1"/>
              </a:solidFill>
              <a:effectLst/>
              <a:ea typeface="Calibri" panose="020F0502020204030204" pitchFamily="34" charset="0"/>
              <a:cs typeface="Times New Roman" panose="02020603050405020304" pitchFamily="18" charset="0"/>
            </a:endParaRPr>
          </a:p>
          <a:p>
            <a:pPr marL="1200150" lvl="2" indent="-285750">
              <a:buFont typeface="+mj-lt"/>
              <a:buAutoNum type="romanLcPeriod"/>
            </a:pPr>
            <a:endParaRPr lang="nb-NO" sz="1200" dirty="0">
              <a:solidFill>
                <a:schemeClr val="bg1"/>
              </a:solidFill>
              <a:effectLst/>
              <a:ea typeface="Calibri" panose="020F0502020204030204" pitchFamily="34" charset="0"/>
              <a:cs typeface="Times New Roman" panose="02020603050405020304" pitchFamily="18" charset="0"/>
            </a:endParaRPr>
          </a:p>
        </p:txBody>
      </p:sp>
      <p:pic>
        <p:nvPicPr>
          <p:cNvPr id="5" name="Bilde 4">
            <a:extLst>
              <a:ext uri="{FF2B5EF4-FFF2-40B4-BE49-F238E27FC236}">
                <a16:creationId xmlns:a16="http://schemas.microsoft.com/office/drawing/2014/main" id="{DEDCB8B0-B93B-44A3-B52C-EB2F3C0E9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365049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Forarbeidene </a:t>
            </a:r>
            <a:r>
              <a:rPr lang="nn-NO"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til </a:t>
            </a:r>
            <a:r>
              <a:rPr lang="nn-NO"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endringen</a:t>
            </a:r>
            <a:r>
              <a:rPr lang="nn-NO"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 2009 </a:t>
            </a:r>
            <a:r>
              <a:rPr lang="nn-NO"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Ot.prp.nr. 69 (2008-2009)</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normAutofit/>
          </a:bodyPr>
          <a:lstStyle/>
          <a:p>
            <a:pPr marL="514350" indent="-514350">
              <a:buFont typeface="+mj-lt"/>
              <a:buAutoNum type="alphaLcPeriod"/>
            </a:pPr>
            <a:endParaRPr lang="nb-NO" sz="2000" dirty="0">
              <a:solidFill>
                <a:schemeClr val="bg1"/>
              </a:solidFill>
              <a:effectLst/>
              <a:ea typeface="Times New Roman" panose="02020603050405020304" pitchFamily="18" charset="0"/>
              <a:cs typeface="Calibri" panose="020F0502020204030204" pitchFamily="34" charset="0"/>
            </a:endParaRPr>
          </a:p>
          <a:p>
            <a:pPr marL="514350" indent="-514350">
              <a:buFont typeface="+mj-lt"/>
              <a:buAutoNum type="alphaLcPeriod"/>
            </a:pPr>
            <a:r>
              <a:rPr lang="nb-NO" sz="2000" dirty="0">
                <a:solidFill>
                  <a:schemeClr val="bg1"/>
                </a:solidFill>
                <a:effectLst/>
                <a:ea typeface="Times New Roman" panose="02020603050405020304" pitchFamily="18" charset="0"/>
                <a:cs typeface="Calibri" panose="020F0502020204030204" pitchFamily="34" charset="0"/>
              </a:rPr>
              <a:t>«Det er et overordnet prinsipp i barneloven at det skal legges avgjørende vekt på hva som er barnets beste»</a:t>
            </a:r>
          </a:p>
          <a:p>
            <a:pPr marL="1200150" lvl="2" indent="-285750">
              <a:buFont typeface="+mj-lt"/>
              <a:buAutoNum type="romanLcPeriod"/>
            </a:pPr>
            <a:r>
              <a:rPr lang="nb-NO" dirty="0">
                <a:solidFill>
                  <a:schemeClr val="bg1"/>
                </a:solidFill>
                <a:effectLst/>
                <a:ea typeface="Times New Roman" panose="02020603050405020304" pitchFamily="18" charset="0"/>
                <a:cs typeface="Calibri" panose="020F0502020204030204" pitchFamily="34" charset="0"/>
              </a:rPr>
              <a:t>«Hva som til enhver tid anses som barnets beste, er i stadig utvikling. Utviklingen av de faglige vurderingene styres blant annet av ny </a:t>
            </a:r>
            <a:r>
              <a:rPr lang="nb-NO" b="1" dirty="0">
                <a:solidFill>
                  <a:schemeClr val="bg1"/>
                </a:solidFill>
                <a:effectLst/>
                <a:ea typeface="Times New Roman" panose="02020603050405020304" pitchFamily="18" charset="0"/>
                <a:cs typeface="Calibri" panose="020F0502020204030204" pitchFamily="34" charset="0"/>
              </a:rPr>
              <a:t>forskning, systematisert kunnskap, og endringer i kulturelle normer</a:t>
            </a:r>
            <a:r>
              <a:rPr lang="nb-NO" dirty="0">
                <a:solidFill>
                  <a:schemeClr val="bg1"/>
                </a:solidFill>
                <a:effectLst/>
                <a:ea typeface="Times New Roman" panose="02020603050405020304" pitchFamily="18" charset="0"/>
                <a:cs typeface="Calibri" panose="020F0502020204030204" pitchFamily="34" charset="0"/>
              </a:rPr>
              <a:t>». </a:t>
            </a:r>
            <a:endParaRPr lang="nb-NO" dirty="0">
              <a:solidFill>
                <a:schemeClr val="bg1"/>
              </a:solidFill>
              <a:ea typeface="Times New Roman" panose="02020603050405020304" pitchFamily="18" charset="0"/>
              <a:cs typeface="Times New Roman" panose="02020603050405020304" pitchFamily="18" charset="0"/>
            </a:endParaRPr>
          </a:p>
          <a:p>
            <a:pPr marL="514350" indent="-514350">
              <a:buFont typeface="+mj-lt"/>
              <a:buAutoNum type="alphaLcPeriod" startAt="2"/>
            </a:pPr>
            <a:r>
              <a:rPr lang="nb-NO" sz="2000" dirty="0">
                <a:solidFill>
                  <a:schemeClr val="bg1"/>
                </a:solidFill>
                <a:effectLst/>
                <a:ea typeface="Times New Roman" panose="02020603050405020304" pitchFamily="18" charset="0"/>
                <a:cs typeface="Calibri" panose="020F0502020204030204" pitchFamily="34" charset="0"/>
              </a:rPr>
              <a:t>«Forskning viser at for enkelte barn kan adopsjon gi tryggere og mer forutsigbare oppvekstrammer enn langvarige fosterhjemsplasseringer». </a:t>
            </a:r>
            <a:endParaRPr lang="nb-NO" sz="2000" dirty="0">
              <a:solidFill>
                <a:schemeClr val="bg1"/>
              </a:solidFill>
              <a:ea typeface="Times New Roman" panose="02020603050405020304" pitchFamily="18" charset="0"/>
              <a:cs typeface="Times New Roman" panose="02020603050405020304" pitchFamily="18" charset="0"/>
            </a:endParaRPr>
          </a:p>
          <a:p>
            <a:pPr marL="1200150" lvl="2" indent="-285750">
              <a:buFont typeface="+mj-lt"/>
              <a:buAutoNum type="romanLcPeriod"/>
            </a:pPr>
            <a:r>
              <a:rPr lang="nb-NO" dirty="0">
                <a:solidFill>
                  <a:schemeClr val="bg1"/>
                </a:solidFill>
                <a:effectLst/>
                <a:ea typeface="Times New Roman" panose="02020603050405020304" pitchFamily="18" charset="0"/>
                <a:cs typeface="Calibri" panose="020F0502020204030204" pitchFamily="34" charset="0"/>
              </a:rPr>
              <a:t>Dersom «barnet har fått en slik tilknytning til mennesker og miljø der det er at det etter en samlet vurdering kan føre til alvorlige problemer for barnet om det blir flyttet, skal kommunen vurdere adopsjon».</a:t>
            </a:r>
            <a:endParaRPr lang="nb-NO" dirty="0">
              <a:solidFill>
                <a:schemeClr val="bg1"/>
              </a:solidFill>
              <a:effectLst/>
              <a:ea typeface="Calibri" panose="020F0502020204030204" pitchFamily="34" charset="0"/>
              <a:cs typeface="Times New Roman" panose="02020603050405020304" pitchFamily="18" charset="0"/>
            </a:endParaRPr>
          </a:p>
          <a:p>
            <a:pPr marL="1200150" lvl="2" indent="-285750">
              <a:buFont typeface="+mj-lt"/>
              <a:buAutoNum type="romanLcPeriod"/>
            </a:pPr>
            <a:r>
              <a:rPr lang="nb-NO" dirty="0">
                <a:solidFill>
                  <a:schemeClr val="bg1"/>
                </a:solidFill>
                <a:effectLst/>
                <a:ea typeface="Times New Roman" panose="02020603050405020304" pitchFamily="18" charset="0"/>
              </a:rPr>
              <a:t>Det foreslås «</a:t>
            </a:r>
            <a:r>
              <a:rPr lang="nb-NO" b="1" dirty="0">
                <a:solidFill>
                  <a:schemeClr val="bg1"/>
                </a:solidFill>
                <a:effectLst/>
                <a:ea typeface="Times New Roman" panose="02020603050405020304" pitchFamily="18" charset="0"/>
              </a:rPr>
              <a:t>å legge til rette for økt bruk av adopsjon gjennom justering av praksis</a:t>
            </a:r>
            <a:r>
              <a:rPr lang="nb-NO" dirty="0">
                <a:solidFill>
                  <a:schemeClr val="bg1"/>
                </a:solidFill>
                <a:effectLst/>
                <a:ea typeface="Times New Roman" panose="02020603050405020304" pitchFamily="18" charset="0"/>
              </a:rPr>
              <a:t>». </a:t>
            </a:r>
            <a:endParaRPr lang="nb-NO" dirty="0">
              <a:solidFill>
                <a:schemeClr val="bg1"/>
              </a:solidFill>
              <a:effectLst/>
              <a:ea typeface="Calibri" panose="020F0502020204030204" pitchFamily="34" charset="0"/>
              <a:cs typeface="Times New Roman" panose="02020603050405020304" pitchFamily="18" charset="0"/>
            </a:endParaRPr>
          </a:p>
        </p:txBody>
      </p:sp>
      <p:pic>
        <p:nvPicPr>
          <p:cNvPr id="5" name="Bilde 4">
            <a:extLst>
              <a:ext uri="{FF2B5EF4-FFF2-40B4-BE49-F238E27FC236}">
                <a16:creationId xmlns:a16="http://schemas.microsoft.com/office/drawing/2014/main" id="{E38D1ED8-9264-49EB-A1D9-C3B621FE7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184642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sz="1800" b="1" dirty="0">
                <a:effectLst/>
                <a:latin typeface="Calibri" panose="020F0502020204030204" pitchFamily="34" charset="0"/>
                <a:ea typeface="Calibri" panose="020F0502020204030204" pitchFamily="34" charset="0"/>
                <a:cs typeface="Calibri" panose="020F0502020204030204" pitchFamily="34" charset="0"/>
              </a:rPr>
            </a:br>
            <a:br>
              <a:rPr lang="nb-NO" sz="1800" b="1" dirty="0">
                <a:effectLst/>
                <a:latin typeface="Calibri" panose="020F0502020204030204" pitchFamily="34" charset="0"/>
                <a:ea typeface="Calibri" panose="020F0502020204030204" pitchFamily="34" charset="0"/>
                <a:cs typeface="Calibri" panose="020F0502020204030204" pitchFamily="34" charset="0"/>
              </a:rPr>
            </a:b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Forarbeidene </a:t>
            </a:r>
            <a:r>
              <a:rPr lang="nn-NO"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til </a:t>
            </a:r>
            <a:r>
              <a:rPr lang="nn-NO" b="1"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endringen</a:t>
            </a:r>
            <a:r>
              <a:rPr lang="nn-NO"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i 2009 </a:t>
            </a:r>
            <a:r>
              <a:rPr lang="nn-NO"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Ot.prp.nr. 69 (2008-2009)</a:t>
            </a:r>
            <a:b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normAutofit/>
          </a:bodyPr>
          <a:lstStyle/>
          <a:p>
            <a:pPr marL="514350" indent="-514350">
              <a:buFont typeface="+mj-lt"/>
              <a:buAutoNum type="alphaLcPeriod"/>
            </a:pPr>
            <a:endParaRPr lang="nb-NO" sz="2000" dirty="0">
              <a:solidFill>
                <a:schemeClr val="bg1"/>
              </a:solidFill>
              <a:effectLst/>
              <a:latin typeface="Calibri" panose="020F0502020204030204" pitchFamily="34" charset="0"/>
              <a:ea typeface="Calibri" panose="020F0502020204030204" pitchFamily="34" charset="0"/>
            </a:endParaRPr>
          </a:p>
          <a:p>
            <a:pPr marL="514350" indent="-514350">
              <a:buFont typeface="+mj-lt"/>
              <a:buAutoNum type="alphaLcPeriod"/>
            </a:pPr>
            <a:r>
              <a:rPr lang="nb-NO" sz="2000" dirty="0">
                <a:solidFill>
                  <a:schemeClr val="bg1"/>
                </a:solidFill>
                <a:effectLst/>
                <a:latin typeface="Calibri" panose="020F0502020204030204" pitchFamily="34" charset="0"/>
                <a:ea typeface="Calibri" panose="020F0502020204030204" pitchFamily="34" charset="0"/>
              </a:rPr>
              <a:t>«Departementet er bekymret for at det tillates for </a:t>
            </a:r>
            <a:r>
              <a:rPr lang="nb-NO" sz="2000" b="1" dirty="0">
                <a:solidFill>
                  <a:schemeClr val="bg1"/>
                </a:solidFill>
                <a:effectLst/>
                <a:latin typeface="Calibri" panose="020F0502020204030204" pitchFamily="34" charset="0"/>
                <a:ea typeface="Calibri" panose="020F0502020204030204" pitchFamily="34" charset="0"/>
              </a:rPr>
              <a:t>stor usikkerhe</a:t>
            </a:r>
            <a:r>
              <a:rPr lang="nb-NO" sz="2000" dirty="0">
                <a:solidFill>
                  <a:schemeClr val="bg1"/>
                </a:solidFill>
                <a:effectLst/>
                <a:latin typeface="Calibri" panose="020F0502020204030204" pitchFamily="34" charset="0"/>
                <a:ea typeface="Calibri" panose="020F0502020204030204" pitchFamily="34" charset="0"/>
              </a:rPr>
              <a:t>t med hensyn til foreldrenes omsorgsevne når barn tilbakeføres til hjemmet. Dette skaper fare for at barn tilbakeføres til omsorgssituasjoner som viser seg ikke å være forsvarlige, med de store negative konsekvenser dette vil ha for barna». </a:t>
            </a:r>
          </a:p>
          <a:p>
            <a:pPr marL="1200150" lvl="2" indent="-285750">
              <a:buFont typeface="+mj-lt"/>
              <a:buAutoNum type="romanLcPeriod"/>
            </a:pP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«På denne bakgrunn foreslo departementet i høringsnotatet at man i lovbestemmelsen inntar et kriterium som strammer inn og nærmere presiserer vurderingstemaet»</a:t>
            </a:r>
          </a:p>
          <a:p>
            <a:pPr marL="514350" indent="-514350">
              <a:buFont typeface="+mj-lt"/>
              <a:buAutoNum type="alphaLcPeriod"/>
            </a:pP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«Departementet bemerket at et slikt krav vil innebære at tilbakeføring ikke skal skje dersom det foreligger </a:t>
            </a:r>
            <a:r>
              <a:rPr lang="nb-N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konkrete holdepunkter</a:t>
            </a: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for at det </a:t>
            </a:r>
            <a:r>
              <a:rPr lang="nb-N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er tvil om hvorvidt</a:t>
            </a: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foreldrene vil kunne gi barnet </a:t>
            </a:r>
            <a:r>
              <a:rPr lang="nb-N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forsvarlig omsorg</a:t>
            </a: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mj-lt"/>
              <a:buAutoNum type="romanLcPeriod"/>
            </a:pPr>
            <a:endParaRPr lang="nb-NO" sz="1200" dirty="0">
              <a:solidFill>
                <a:schemeClr val="bg1"/>
              </a:solidFill>
            </a:endParaRPr>
          </a:p>
        </p:txBody>
      </p:sp>
      <p:pic>
        <p:nvPicPr>
          <p:cNvPr id="5" name="Bilde 4">
            <a:extLst>
              <a:ext uri="{FF2B5EF4-FFF2-40B4-BE49-F238E27FC236}">
                <a16:creationId xmlns:a16="http://schemas.microsoft.com/office/drawing/2014/main" id="{6E556928-5EB4-47CF-BFC0-134500C07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192244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nb-NO" sz="4900" b="1" dirty="0">
                <a:solidFill>
                  <a:schemeClr val="bg1"/>
                </a:solidFill>
                <a:effectLst/>
                <a:ea typeface="Calibri" panose="020F0502020204030204" pitchFamily="34" charset="0"/>
                <a:cs typeface="Calibri" panose="020F0502020204030204" pitchFamily="34" charset="0"/>
              </a:rPr>
              <a:t>Forarbeidene </a:t>
            </a:r>
            <a:r>
              <a:rPr lang="nn-NO" sz="4900" b="1" dirty="0">
                <a:solidFill>
                  <a:schemeClr val="bg1"/>
                </a:solidFill>
                <a:effectLst/>
                <a:ea typeface="Times New Roman" panose="02020603050405020304" pitchFamily="18" charset="0"/>
                <a:cs typeface="Calibri" panose="020F0502020204030204" pitchFamily="34" charset="0"/>
              </a:rPr>
              <a:t>til </a:t>
            </a:r>
            <a:r>
              <a:rPr lang="nn-NO" sz="4900" b="1" dirty="0" err="1">
                <a:solidFill>
                  <a:schemeClr val="bg1"/>
                </a:solidFill>
                <a:effectLst/>
                <a:ea typeface="Times New Roman" panose="02020603050405020304" pitchFamily="18" charset="0"/>
                <a:cs typeface="Calibri" panose="020F0502020204030204" pitchFamily="34" charset="0"/>
              </a:rPr>
              <a:t>endringen</a:t>
            </a:r>
            <a:r>
              <a:rPr lang="nn-NO" sz="4900" b="1" dirty="0">
                <a:solidFill>
                  <a:schemeClr val="bg1"/>
                </a:solidFill>
                <a:effectLst/>
                <a:ea typeface="Times New Roman" panose="02020603050405020304" pitchFamily="18" charset="0"/>
                <a:cs typeface="Calibri" panose="020F0502020204030204" pitchFamily="34" charset="0"/>
              </a:rPr>
              <a:t> i 2009 </a:t>
            </a:r>
            <a:r>
              <a:rPr lang="nn-NO" sz="4900" dirty="0">
                <a:solidFill>
                  <a:schemeClr val="bg1"/>
                </a:solidFill>
                <a:effectLst/>
                <a:ea typeface="Times New Roman" panose="02020603050405020304" pitchFamily="18" charset="0"/>
                <a:cs typeface="Calibri" panose="020F0502020204030204" pitchFamily="34" charset="0"/>
              </a:rPr>
              <a:t>– Ot.prp.nr. 69 (2008-2009)</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Norsk psykologforeningen var positiv til endringen</a:t>
            </a:r>
            <a:endPar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 stadig mulighet for gjenopptakelse av omsorgssituasjonen medfører stor belastning og usikkerhet for alle parter»</a:t>
            </a:r>
          </a:p>
          <a:p>
            <a:pPr marL="514350" indent="-514350">
              <a:buFont typeface="+mj-lt"/>
              <a:buAutoNum type="alphaLcPeriod"/>
            </a:pP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Advokatforeningen var negativ</a:t>
            </a:r>
          </a:p>
          <a:p>
            <a:pPr marL="1200150" lvl="2" indent="-285750">
              <a:buFont typeface="+mj-lt"/>
              <a:buAutoNum type="romanLcPeriod"/>
            </a:pPr>
            <a:r>
              <a:rPr lang="nb-NO"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Viser til endringen som ble gjort i 2007.</a:t>
            </a: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buFont typeface="+mj-lt"/>
              <a:buAutoNum type="romanLcPeriod"/>
            </a:pPr>
            <a:r>
              <a:rPr lang="nb-NO" dirty="0">
                <a:solidFill>
                  <a:schemeClr val="bg1"/>
                </a:solidFill>
                <a:effectLst/>
                <a:latin typeface="Calibri" panose="020F0502020204030204" pitchFamily="34" charset="0"/>
                <a:ea typeface="Calibri" panose="020F0502020204030204" pitchFamily="34" charset="0"/>
              </a:rPr>
              <a:t>«Advokatforeningen mener videre at forslaget er i strid med </a:t>
            </a:r>
            <a:r>
              <a:rPr lang="nb-NO" dirty="0" err="1">
                <a:solidFill>
                  <a:schemeClr val="bg1"/>
                </a:solidFill>
                <a:effectLst/>
                <a:latin typeface="Calibri" panose="020F0502020204030204" pitchFamily="34" charset="0"/>
                <a:ea typeface="Calibri" panose="020F0502020204030204" pitchFamily="34" charset="0"/>
              </a:rPr>
              <a:t>EMDs</a:t>
            </a:r>
            <a:r>
              <a:rPr lang="nb-NO" dirty="0">
                <a:solidFill>
                  <a:schemeClr val="bg1"/>
                </a:solidFill>
                <a:effectLst/>
                <a:latin typeface="Calibri" panose="020F0502020204030204" pitchFamily="34" charset="0"/>
                <a:ea typeface="Calibri" panose="020F0502020204030204" pitchFamily="34" charset="0"/>
              </a:rPr>
              <a:t> forståelse av menneskerettskonvensjonen». </a:t>
            </a:r>
          </a:p>
          <a:p>
            <a:pPr marL="514350" indent="-514350">
              <a:buFont typeface="+mj-lt"/>
              <a:buAutoNum type="alphaLcPeriod"/>
            </a:pPr>
            <a:r>
              <a:rPr lang="nn-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Fylkesnemnda i Oslo og Akershus var negativ</a:t>
            </a:r>
            <a:endParaRPr lang="nb-NO"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«Fylkesnemnda uttaler at den er kritisk til en lovendring som innebærer at </a:t>
            </a: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det stilles mindre strenge beviskrav for å frata foreldrene omsorgen for et barn enn for å tilbakeføre barnet</a:t>
            </a: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til foreldrene». </a:t>
            </a: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latin typeface="Calibri" panose="020F0502020204030204" pitchFamily="34" charset="0"/>
                <a:ea typeface="Calibri" panose="020F0502020204030204" pitchFamily="34" charset="0"/>
              </a:rPr>
              <a:t>«Fylkesnemnda bemerker for øvrig at det </a:t>
            </a:r>
            <a:r>
              <a:rPr lang="nb-NO" b="1" dirty="0">
                <a:solidFill>
                  <a:schemeClr val="bg1"/>
                </a:solidFill>
                <a:effectLst/>
                <a:latin typeface="Calibri" panose="020F0502020204030204" pitchFamily="34" charset="0"/>
                <a:ea typeface="Calibri" panose="020F0502020204030204" pitchFamily="34" charset="0"/>
              </a:rPr>
              <a:t>er relativt få saker om tilbakeføring</a:t>
            </a:r>
            <a:r>
              <a:rPr lang="nb-NO" dirty="0">
                <a:solidFill>
                  <a:schemeClr val="bg1"/>
                </a:solidFill>
                <a:effectLst/>
                <a:latin typeface="Calibri" panose="020F0502020204030204" pitchFamily="34" charset="0"/>
                <a:ea typeface="Calibri" panose="020F0502020204030204" pitchFamily="34" charset="0"/>
              </a:rPr>
              <a:t>, og at de private parter i liten grad gis medhold». </a:t>
            </a: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solidFill>
                <a:schemeClr val="bg1"/>
              </a:solidFill>
              <a:latin typeface="Calibri" panose="020F0502020204030204" pitchFamily="34" charset="0"/>
              <a:cs typeface="Calibri" panose="020F0502020204030204" pitchFamily="34" charset="0"/>
            </a:endParaRPr>
          </a:p>
        </p:txBody>
      </p:sp>
      <p:pic>
        <p:nvPicPr>
          <p:cNvPr id="5" name="Bilde 4">
            <a:extLst>
              <a:ext uri="{FF2B5EF4-FFF2-40B4-BE49-F238E27FC236}">
                <a16:creationId xmlns:a16="http://schemas.microsoft.com/office/drawing/2014/main" id="{062F521C-97DC-4F92-A770-CF94BDF89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384361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Autofit/>
          </a:bodyPr>
          <a:lstStyle/>
          <a:p>
            <a:b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nb-NO" b="1" dirty="0">
                <a:solidFill>
                  <a:schemeClr val="bg1"/>
                </a:solidFill>
                <a:effectLst/>
                <a:ea typeface="Calibri" panose="020F0502020204030204" pitchFamily="34" charset="0"/>
                <a:cs typeface="Calibri" panose="020F0502020204030204" pitchFamily="34" charset="0"/>
              </a:rPr>
              <a:t>2010 – §4-20 a BESØKSKONTAKT ETTER ADOPSJON</a:t>
            </a:r>
            <a:b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endParaRPr lang="nb-NO"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marL="514350" indent="-514350">
              <a:buFont typeface="+mj-lt"/>
              <a:buAutoNum type="alphaLcPeriod"/>
            </a:pPr>
            <a:r>
              <a:rPr lang="nb-NO" sz="20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Forslaget kom etter at «flere fra ulike fagmiljø har i den senere tid signalisert en sterk bekymring for at adopsjon er et så lite benyttet tiltak i barnevernet», jf. </a:t>
            </a: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Prop.7L (2009-2010)</a:t>
            </a:r>
          </a:p>
          <a:p>
            <a:pPr marL="514350" indent="-514350">
              <a:buFont typeface="+mj-lt"/>
              <a:buAutoNum type="alphaLcPeriod"/>
            </a:pPr>
            <a:endPar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RT-2015-110:</a:t>
            </a:r>
            <a:endPar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«Jeg finner det </a:t>
            </a: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ikke treffende</a:t>
            </a: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å si at innføringen av en hjemmel for besøkskontakt har senket den høye terskelen for adopsjon. Men besøkskontakt vil i noen saker innebære at </a:t>
            </a: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hensynene mot adopsjon ikke har samme tyngde</a:t>
            </a: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buNone/>
            </a:pPr>
            <a:endParaRPr lang="nb-NO" dirty="0"/>
          </a:p>
        </p:txBody>
      </p:sp>
      <p:pic>
        <p:nvPicPr>
          <p:cNvPr id="5" name="Bilde 4">
            <a:extLst>
              <a:ext uri="{FF2B5EF4-FFF2-40B4-BE49-F238E27FC236}">
                <a16:creationId xmlns:a16="http://schemas.microsoft.com/office/drawing/2014/main" id="{97473FBA-4A56-4618-869F-33D252B3D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55663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ea typeface="Calibri" panose="020F0502020204030204" pitchFamily="34" charset="0"/>
                <a:cs typeface="Calibri" panose="020F0502020204030204" pitchFamily="34" charset="0"/>
              </a:rPr>
            </a:br>
            <a:r>
              <a:rPr lang="nb-NO" b="1" dirty="0">
                <a:solidFill>
                  <a:schemeClr val="bg1"/>
                </a:solidFill>
                <a:effectLst/>
                <a:ea typeface="Calibri" panose="020F0502020204030204" pitchFamily="34" charset="0"/>
                <a:cs typeface="Calibri" panose="020F0502020204030204" pitchFamily="34" charset="0"/>
              </a:rPr>
              <a:t>2012 - RAUNDALENUTVALGET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endParaRPr lang="nb-NO" sz="2000" dirty="0">
              <a:solidFill>
                <a:schemeClr val="bg1"/>
              </a:solidFill>
              <a:effectLst/>
              <a:ea typeface="Calibri" panose="020F0502020204030204" pitchFamily="34" charset="0"/>
              <a:cs typeface="Calibri" panose="020F0502020204030204" pitchFamily="34" charset="0"/>
            </a:endParaRPr>
          </a:p>
          <a:p>
            <a:pPr marL="514350" indent="-514350">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Skulle utrede det biologiske prinsipp. </a:t>
            </a:r>
          </a:p>
          <a:p>
            <a:pPr marL="514350" indent="-514350">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Kommer med nytt prinsipp om «</a:t>
            </a:r>
            <a:r>
              <a:rPr lang="nb-NO" sz="2000" b="1" dirty="0">
                <a:solidFill>
                  <a:schemeClr val="bg1"/>
                </a:solidFill>
                <a:effectLst/>
                <a:ea typeface="Calibri" panose="020F0502020204030204" pitchFamily="34" charset="0"/>
                <a:cs typeface="Calibri" panose="020F0502020204030204" pitchFamily="34" charset="0"/>
              </a:rPr>
              <a:t>utviklingsfremmende tilknytning</a:t>
            </a:r>
            <a:r>
              <a:rPr lang="nb-NO" sz="2000" dirty="0">
                <a:solidFill>
                  <a:schemeClr val="bg1"/>
                </a:solidFill>
                <a:effectLst/>
                <a:ea typeface="Calibri" panose="020F0502020204030204" pitchFamily="34" charset="0"/>
                <a:cs typeface="Calibri" panose="020F0502020204030204" pitchFamily="34" charset="0"/>
              </a:rPr>
              <a:t>» (vs. Biologisk prinsipp?)</a:t>
            </a:r>
          </a:p>
          <a:p>
            <a:pPr marL="514350" indent="-514350">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Anbefaler økt bruk av adopsjon. (små barn - 2 år etter plasseringer)</a:t>
            </a:r>
          </a:p>
          <a:p>
            <a:pPr marL="0" indent="0">
              <a:buNone/>
            </a:pPr>
            <a:endParaRPr lang="nb-NO" dirty="0"/>
          </a:p>
        </p:txBody>
      </p:sp>
      <p:pic>
        <p:nvPicPr>
          <p:cNvPr id="5" name="Bilde 4">
            <a:extLst>
              <a:ext uri="{FF2B5EF4-FFF2-40B4-BE49-F238E27FC236}">
                <a16:creationId xmlns:a16="http://schemas.microsoft.com/office/drawing/2014/main" id="{CD97F3E2-C7FA-4533-B1A1-163413CD8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97439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a:bodyPr>
          <a:lstStyle/>
          <a:p>
            <a:r>
              <a:rPr lang="nb-NO" b="1" dirty="0">
                <a:solidFill>
                  <a:schemeClr val="bg1"/>
                </a:solidFill>
                <a:effectLst/>
                <a:ea typeface="Calibri" panose="020F0502020204030204" pitchFamily="34" charset="0"/>
                <a:cs typeface="Calibri" panose="020F0502020204030204" pitchFamily="34" charset="0"/>
              </a:rPr>
              <a:t>2012 - RAUNDALENUTVALGET </a:t>
            </a:r>
            <a:b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r>
              <a:rPr lang="nb-NO" sz="2000" dirty="0">
                <a:solidFill>
                  <a:schemeClr val="bg1"/>
                </a:solidFill>
                <a:effectLst/>
                <a:ea typeface="Times New Roman" panose="02020603050405020304" pitchFamily="18" charset="0"/>
                <a:cs typeface="Calibri" panose="020F0502020204030204" pitchFamily="34" charset="0"/>
              </a:rPr>
              <a:t>Om tilbakeføring sier utvalget:</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ea typeface="Times New Roman" panose="02020603050405020304" pitchFamily="18" charset="0"/>
                <a:cs typeface="Calibri" panose="020F0502020204030204" pitchFamily="34" charset="0"/>
              </a:rPr>
              <a:t>0-4 år: 	</a:t>
            </a:r>
            <a:endParaRPr lang="nb-NO" dirty="0">
              <a:solidFill>
                <a:schemeClr val="bg1"/>
              </a:solidFill>
              <a:effectLst/>
              <a:ea typeface="Calibri" panose="020F0502020204030204" pitchFamily="34" charset="0"/>
              <a:cs typeface="Times New Roman" panose="02020603050405020304" pitchFamily="18" charset="0"/>
            </a:endParaRPr>
          </a:p>
          <a:p>
            <a:pPr marL="2171700" lvl="4" indent="-342900">
              <a:buFont typeface="+mj-lt"/>
              <a:buAutoNum type="arabicPeriod"/>
            </a:pPr>
            <a:r>
              <a:rPr lang="nb-NO" sz="2000" dirty="0">
                <a:solidFill>
                  <a:schemeClr val="bg1"/>
                </a:solidFill>
                <a:effectLst/>
                <a:ea typeface="Times New Roman" panose="02020603050405020304" pitchFamily="18" charset="0"/>
                <a:cs typeface="Calibri" panose="020F0502020204030204" pitchFamily="34" charset="0"/>
              </a:rPr>
              <a:t>«Tilknytningsforholdet vil være </a:t>
            </a:r>
            <a:r>
              <a:rPr lang="nb-NO" sz="2000" b="1" dirty="0">
                <a:solidFill>
                  <a:schemeClr val="bg1"/>
                </a:solidFill>
                <a:effectLst/>
                <a:ea typeface="Times New Roman" panose="02020603050405020304" pitchFamily="18" charset="0"/>
                <a:cs typeface="Calibri" panose="020F0502020204030204" pitchFamily="34" charset="0"/>
              </a:rPr>
              <a:t>av overordnet betydning</a:t>
            </a:r>
            <a:r>
              <a:rPr lang="nb-NO" sz="2000" dirty="0">
                <a:solidFill>
                  <a:schemeClr val="bg1"/>
                </a:solidFill>
                <a:effectLst/>
                <a:ea typeface="Times New Roman" panose="02020603050405020304" pitchFamily="18" charset="0"/>
                <a:cs typeface="Calibri" panose="020F0502020204030204" pitchFamily="34" charset="0"/>
              </a:rPr>
              <a:t>. Hvis barnets viktigste tilknytning er til fosterforeldrene, vil bedrede forhold hos foreldrene ikke nødvendigvis kunne kompensere for det om barnet taper ved å bli </a:t>
            </a:r>
            <a:r>
              <a:rPr lang="nb-NO" sz="2000" b="1" dirty="0">
                <a:solidFill>
                  <a:schemeClr val="bg1"/>
                </a:solidFill>
                <a:effectLst/>
                <a:ea typeface="Times New Roman" panose="02020603050405020304" pitchFamily="18" charset="0"/>
                <a:cs typeface="Calibri" panose="020F0502020204030204" pitchFamily="34" charset="0"/>
              </a:rPr>
              <a:t>utsatt for flytting og «krav» og </a:t>
            </a:r>
            <a:r>
              <a:rPr lang="nb-NO" sz="2000" b="1" dirty="0" err="1">
                <a:solidFill>
                  <a:schemeClr val="bg1"/>
                </a:solidFill>
                <a:effectLst/>
                <a:ea typeface="Times New Roman" panose="02020603050405020304" pitchFamily="18" charset="0"/>
                <a:cs typeface="Calibri" panose="020F0502020204030204" pitchFamily="34" charset="0"/>
              </a:rPr>
              <a:t>tilknytningsmessig</a:t>
            </a:r>
            <a:r>
              <a:rPr lang="nb-NO" sz="2000" b="1" dirty="0">
                <a:solidFill>
                  <a:schemeClr val="bg1"/>
                </a:solidFill>
                <a:effectLst/>
                <a:ea typeface="Times New Roman" panose="02020603050405020304" pitchFamily="18" charset="0"/>
                <a:cs typeface="Calibri" panose="020F0502020204030204" pitchFamily="34" charset="0"/>
              </a:rPr>
              <a:t> omstilling».</a:t>
            </a:r>
            <a:r>
              <a:rPr lang="nb-NO" sz="2000" dirty="0">
                <a:solidFill>
                  <a:schemeClr val="bg1"/>
                </a:solidFill>
                <a:effectLst/>
                <a:ea typeface="Times New Roman" panose="02020603050405020304" pitchFamily="18" charset="0"/>
                <a:cs typeface="Calibri" panose="020F0502020204030204" pitchFamily="34" charset="0"/>
              </a:rPr>
              <a:t> </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rPr>
              <a:t>Eldre barn:</a:t>
            </a:r>
          </a:p>
          <a:p>
            <a:pPr marL="2171700" lvl="4" indent="-342900">
              <a:buFont typeface="+mj-lt"/>
              <a:buAutoNum type="arabicPeriod"/>
            </a:pPr>
            <a:r>
              <a:rPr lang="nb-NO" sz="2000" dirty="0">
                <a:solidFill>
                  <a:schemeClr val="bg1"/>
                </a:solidFill>
                <a:effectLst/>
                <a:ea typeface="Times New Roman" panose="02020603050405020304" pitchFamily="18" charset="0"/>
                <a:cs typeface="Calibri" panose="020F0502020204030204" pitchFamily="34" charset="0"/>
              </a:rPr>
              <a:t>«Her er </a:t>
            </a:r>
            <a:r>
              <a:rPr lang="nb-NO" sz="2000" b="1" dirty="0">
                <a:solidFill>
                  <a:schemeClr val="bg1"/>
                </a:solidFill>
                <a:effectLst/>
                <a:ea typeface="Times New Roman" panose="02020603050405020304" pitchFamily="18" charset="0"/>
                <a:cs typeface="Calibri" panose="020F0502020204030204" pitchFamily="34" charset="0"/>
              </a:rPr>
              <a:t>hyppigheten av samvær </a:t>
            </a:r>
            <a:r>
              <a:rPr lang="nb-NO" sz="2000" dirty="0">
                <a:solidFill>
                  <a:schemeClr val="bg1"/>
                </a:solidFill>
                <a:effectLst/>
                <a:ea typeface="Times New Roman" panose="02020603050405020304" pitchFamily="18" charset="0"/>
                <a:cs typeface="Calibri" panose="020F0502020204030204" pitchFamily="34" charset="0"/>
              </a:rPr>
              <a:t>av betydning så vel som </a:t>
            </a:r>
            <a:r>
              <a:rPr lang="nb-NO" sz="2000" b="1" dirty="0">
                <a:solidFill>
                  <a:schemeClr val="bg1"/>
                </a:solidFill>
                <a:effectLst/>
                <a:ea typeface="Times New Roman" panose="02020603050405020304" pitchFamily="18" charset="0"/>
                <a:cs typeface="Calibri" panose="020F0502020204030204" pitchFamily="34" charset="0"/>
              </a:rPr>
              <a:t>kvaliteten på samværene </a:t>
            </a:r>
            <a:r>
              <a:rPr lang="nb-NO" sz="2000" dirty="0">
                <a:solidFill>
                  <a:schemeClr val="bg1"/>
                </a:solidFill>
                <a:effectLst/>
                <a:ea typeface="Times New Roman" panose="02020603050405020304" pitchFamily="18" charset="0"/>
                <a:cs typeface="Calibri" panose="020F0502020204030204" pitchFamily="34" charset="0"/>
              </a:rPr>
              <a:t>og forholdet mellom barn og foreldre før fosterhjemsplasseringen». </a:t>
            </a:r>
            <a:endParaRPr lang="nb-NO" dirty="0"/>
          </a:p>
        </p:txBody>
      </p:sp>
      <p:pic>
        <p:nvPicPr>
          <p:cNvPr id="5" name="Bilde 4">
            <a:extLst>
              <a:ext uri="{FF2B5EF4-FFF2-40B4-BE49-F238E27FC236}">
                <a16:creationId xmlns:a16="http://schemas.microsoft.com/office/drawing/2014/main" id="{8674CABC-001F-4FE5-8A54-946FF8BEB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04950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nb-NO" sz="4900" b="1" dirty="0">
                <a:solidFill>
                  <a:schemeClr val="bg1"/>
                </a:solidFill>
                <a:effectLst/>
                <a:ea typeface="Calibri" panose="020F0502020204030204" pitchFamily="34" charset="0"/>
                <a:cs typeface="Calibri" panose="020F0502020204030204" pitchFamily="34" charset="0"/>
              </a:rPr>
              <a:t>2012 – RAUNDALENUTVALGET</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normAutofit/>
          </a:bodyPr>
          <a:lstStyle/>
          <a:p>
            <a:pPr marL="514350" indent="-514350">
              <a:buFont typeface="+mj-lt"/>
              <a:buAutoNum type="alphaLcPeriod"/>
            </a:pPr>
            <a:endParaRPr lang="nb-NO" sz="2000" dirty="0">
              <a:solidFill>
                <a:schemeClr val="bg1"/>
              </a:solidFill>
              <a:effectLst/>
              <a:ea typeface="Calibri" panose="020F0502020204030204" pitchFamily="34" charset="0"/>
            </a:endParaRPr>
          </a:p>
          <a:p>
            <a:pPr marL="514350" indent="-514350">
              <a:buFont typeface="+mj-lt"/>
              <a:buAutoNum type="alphaLcPeriod"/>
            </a:pPr>
            <a:r>
              <a:rPr lang="nb-NO" sz="2000" dirty="0">
                <a:solidFill>
                  <a:schemeClr val="bg1"/>
                </a:solidFill>
                <a:effectLst/>
                <a:ea typeface="Calibri" panose="020F0502020204030204" pitchFamily="34" charset="0"/>
              </a:rPr>
              <a:t>Anbefaler at tilknytningskriteriet skal vurderes etter to år. </a:t>
            </a:r>
          </a:p>
          <a:p>
            <a:pPr marL="514350" indent="-514350">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Anbefaler ytterliggere begrensninger i prøvingsadgangen.  </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ea typeface="Calibri" panose="020F0502020204030204" pitchFamily="34" charset="0"/>
              </a:rPr>
              <a:t>«Gjentatte overprøvinger av spørsmålet om omsorgsovertakelse kan være en belastning for enkelte barn» </a:t>
            </a:r>
            <a:endParaRPr lang="nb-NO" dirty="0">
              <a:solidFill>
                <a:schemeClr val="bg1"/>
              </a:solidFill>
            </a:endParaRPr>
          </a:p>
        </p:txBody>
      </p:sp>
      <p:pic>
        <p:nvPicPr>
          <p:cNvPr id="5" name="Bilde 4">
            <a:extLst>
              <a:ext uri="{FF2B5EF4-FFF2-40B4-BE49-F238E27FC236}">
                <a16:creationId xmlns:a16="http://schemas.microsoft.com/office/drawing/2014/main" id="{8CB0ED30-98AD-4CF3-A730-C05CAEFAA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701099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5A0D79-35FF-4ED1-9E27-41DBEF918B8C}"/>
              </a:ext>
            </a:extLst>
          </p:cNvPr>
          <p:cNvSpPr>
            <a:spLocks noGrp="1"/>
          </p:cNvSpPr>
          <p:nvPr>
            <p:ph type="title"/>
          </p:nvPr>
        </p:nvSpPr>
        <p:spPr/>
        <p:txBody>
          <a:bodyPr/>
          <a:lstStyle/>
          <a:p>
            <a:r>
              <a:rPr lang="nb-NO" b="1" dirty="0">
                <a:solidFill>
                  <a:schemeClr val="bg1"/>
                </a:solidFill>
              </a:rPr>
              <a:t>1992 – NY </a:t>
            </a:r>
            <a:r>
              <a:rPr lang="nb-NO" sz="4800" b="1" dirty="0">
                <a:solidFill>
                  <a:schemeClr val="bg1"/>
                </a:solidFill>
              </a:rPr>
              <a:t>barnevernlov</a:t>
            </a:r>
          </a:p>
        </p:txBody>
      </p:sp>
      <p:sp>
        <p:nvSpPr>
          <p:cNvPr id="3" name="Plassholder for innhold 2">
            <a:extLst>
              <a:ext uri="{FF2B5EF4-FFF2-40B4-BE49-F238E27FC236}">
                <a16:creationId xmlns:a16="http://schemas.microsoft.com/office/drawing/2014/main" id="{11D188F4-CDD9-4E22-B849-9562719F6028}"/>
              </a:ext>
            </a:extLst>
          </p:cNvPr>
          <p:cNvSpPr>
            <a:spLocks noGrp="1"/>
          </p:cNvSpPr>
          <p:nvPr>
            <p:ph idx="1"/>
          </p:nvPr>
        </p:nvSpPr>
        <p:spPr/>
        <p:txBody>
          <a:bodyPr>
            <a:normAutofit/>
          </a:bodyPr>
          <a:lstStyle/>
          <a:p>
            <a:pPr marL="457200" indent="-457200">
              <a:buFont typeface="+mj-lt"/>
              <a:buAutoNum type="alphaLcPeriod"/>
            </a:pPr>
            <a:r>
              <a:rPr lang="nb-NO" sz="2000" b="1" dirty="0" err="1">
                <a:solidFill>
                  <a:schemeClr val="bg1"/>
                </a:solidFill>
              </a:rPr>
              <a:t>Bvl</a:t>
            </a:r>
            <a:r>
              <a:rPr lang="nb-NO" sz="2000" b="1" dirty="0">
                <a:solidFill>
                  <a:schemeClr val="bg1"/>
                </a:solidFill>
              </a:rPr>
              <a:t>. § 4-24</a:t>
            </a:r>
          </a:p>
          <a:p>
            <a:pPr marL="1200150" lvl="2" indent="-285750">
              <a:buFont typeface="+mj-lt"/>
              <a:buAutoNum type="romanLcPeriod"/>
            </a:pPr>
            <a:r>
              <a:rPr lang="nb-NO" dirty="0">
                <a:solidFill>
                  <a:schemeClr val="bg1"/>
                </a:solidFill>
                <a:effectLst/>
                <a:ea typeface="Calibri" panose="020F0502020204030204" pitchFamily="34" charset="0"/>
                <a:cs typeface="Times New Roman" panose="02020603050405020304" pitchFamily="18" charset="0"/>
              </a:rPr>
              <a:t>Fylkesnemnda </a:t>
            </a:r>
            <a:r>
              <a:rPr lang="nb-NO" b="1" dirty="0">
                <a:solidFill>
                  <a:schemeClr val="bg1"/>
                </a:solidFill>
                <a:effectLst/>
                <a:ea typeface="Calibri" panose="020F0502020204030204" pitchFamily="34" charset="0"/>
                <a:cs typeface="Times New Roman" panose="02020603050405020304" pitchFamily="18" charset="0"/>
              </a:rPr>
              <a:t>skal</a:t>
            </a:r>
            <a:r>
              <a:rPr lang="nb-NO" dirty="0">
                <a:solidFill>
                  <a:schemeClr val="bg1"/>
                </a:solidFill>
                <a:effectLst/>
                <a:ea typeface="Calibri" panose="020F0502020204030204" pitchFamily="34" charset="0"/>
                <a:cs typeface="Times New Roman" panose="02020603050405020304" pitchFamily="18" charset="0"/>
              </a:rPr>
              <a:t> oppheve et vedtak om omsorgsovertakelse når foreldrene kan gi barnet </a:t>
            </a:r>
            <a:r>
              <a:rPr lang="nb-NO" b="1" dirty="0">
                <a:solidFill>
                  <a:schemeClr val="bg1"/>
                </a:solidFill>
                <a:effectLst/>
                <a:ea typeface="Calibri" panose="020F0502020204030204" pitchFamily="34" charset="0"/>
                <a:cs typeface="Times New Roman" panose="02020603050405020304" pitchFamily="18" charset="0"/>
              </a:rPr>
              <a:t>forsvarlig omsorg</a:t>
            </a:r>
            <a:r>
              <a:rPr lang="nb-NO" dirty="0">
                <a:solidFill>
                  <a:schemeClr val="bg1"/>
                </a:solidFill>
                <a:effectLst/>
                <a:ea typeface="Calibri" panose="020F0502020204030204" pitchFamily="34" charset="0"/>
                <a:cs typeface="Times New Roman" panose="02020603050405020304" pitchFamily="18" charset="0"/>
              </a:rPr>
              <a:t>. Avgjørelsen skal likevel ikke oppheves dersom barnet har fått slik </a:t>
            </a:r>
            <a:r>
              <a:rPr lang="nb-NO" b="1" dirty="0">
                <a:solidFill>
                  <a:schemeClr val="bg1"/>
                </a:solidFill>
                <a:effectLst/>
                <a:ea typeface="Calibri" panose="020F0502020204030204" pitchFamily="34" charset="0"/>
                <a:cs typeface="Times New Roman" panose="02020603050405020304" pitchFamily="18" charset="0"/>
              </a:rPr>
              <a:t>tilknytning til mennesker og miljø </a:t>
            </a:r>
            <a:r>
              <a:rPr lang="nb-NO" dirty="0">
                <a:solidFill>
                  <a:schemeClr val="bg1"/>
                </a:solidFill>
                <a:effectLst/>
                <a:ea typeface="Calibri" panose="020F0502020204030204" pitchFamily="34" charset="0"/>
                <a:cs typeface="Times New Roman" panose="02020603050405020304" pitchFamily="18" charset="0"/>
              </a:rPr>
              <a:t>der det er, at det etter en samlet vurdering kan føre til </a:t>
            </a:r>
            <a:r>
              <a:rPr lang="nb-NO" b="1" dirty="0">
                <a:solidFill>
                  <a:schemeClr val="bg1"/>
                </a:solidFill>
                <a:effectLst/>
                <a:ea typeface="Calibri" panose="020F0502020204030204" pitchFamily="34" charset="0"/>
                <a:cs typeface="Times New Roman" panose="02020603050405020304" pitchFamily="18" charset="0"/>
              </a:rPr>
              <a:t>alvorlige problemer </a:t>
            </a:r>
            <a:r>
              <a:rPr lang="nb-NO" dirty="0">
                <a:solidFill>
                  <a:schemeClr val="bg1"/>
                </a:solidFill>
                <a:effectLst/>
                <a:ea typeface="Calibri" panose="020F0502020204030204" pitchFamily="34" charset="0"/>
                <a:cs typeface="Times New Roman" panose="02020603050405020304" pitchFamily="18" charset="0"/>
              </a:rPr>
              <a:t>for barnet om det blir flyttet. Før et vedtak om omsorgsovertakelse oppheves, skal barnets fosterforeldre gis rett til å uttale seg.</a:t>
            </a:r>
          </a:p>
          <a:p>
            <a:pPr marL="1200150" lvl="2" indent="-285750">
              <a:buClr>
                <a:srgbClr val="1C3094"/>
              </a:buClr>
              <a:buFont typeface="+mj-lt"/>
              <a:buAutoNum type="romanLcPeriod"/>
            </a:pPr>
            <a:r>
              <a:rPr lang="nb-NO" sz="2000" dirty="0">
                <a:solidFill>
                  <a:schemeClr val="bg1"/>
                </a:solidFill>
                <a:effectLst/>
                <a:ea typeface="Calibri" panose="020F0502020204030204" pitchFamily="34" charset="0"/>
                <a:cs typeface="Times New Roman" panose="02020603050405020304" pitchFamily="18" charset="0"/>
              </a:rPr>
              <a:t>Partene kan ikke kreve at en sak om opphevelse av vedtak om omsorgsovertakelse skal behandles av fylkesnemnda dersom saken har vært behandlet av fylkesnemnda eller domstolene de </a:t>
            </a:r>
            <a:r>
              <a:rPr lang="nb-NO" sz="2000" b="1" dirty="0">
                <a:solidFill>
                  <a:schemeClr val="bg1"/>
                </a:solidFill>
                <a:effectLst/>
                <a:ea typeface="Calibri" panose="020F0502020204030204" pitchFamily="34" charset="0"/>
                <a:cs typeface="Times New Roman" panose="02020603050405020304" pitchFamily="18" charset="0"/>
              </a:rPr>
              <a:t>siste tolv måneder</a:t>
            </a:r>
            <a:r>
              <a:rPr lang="nb-NO" sz="2000" dirty="0">
                <a:solidFill>
                  <a:schemeClr val="bg1"/>
                </a:solidFill>
                <a:effectLst/>
                <a:ea typeface="Calibri" panose="020F0502020204030204" pitchFamily="34" charset="0"/>
                <a:cs typeface="Times New Roman" panose="02020603050405020304" pitchFamily="18" charset="0"/>
              </a:rPr>
              <a:t>.</a:t>
            </a:r>
          </a:p>
          <a:p>
            <a:pPr marL="0" indent="0">
              <a:buNone/>
            </a:pP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solidFill>
                <a:schemeClr val="bg1"/>
              </a:solidFill>
            </a:endParaRPr>
          </a:p>
        </p:txBody>
      </p:sp>
      <p:pic>
        <p:nvPicPr>
          <p:cNvPr id="5" name="Bilde 4">
            <a:extLst>
              <a:ext uri="{FF2B5EF4-FFF2-40B4-BE49-F238E27FC236}">
                <a16:creationId xmlns:a16="http://schemas.microsoft.com/office/drawing/2014/main" id="{5E43CB1A-5A10-4228-B480-71974A997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69406"/>
            <a:ext cx="1188823" cy="472481"/>
          </a:xfrm>
          <a:prstGeom prst="rect">
            <a:avLst/>
          </a:prstGeom>
          <a:solidFill>
            <a:srgbClr val="1C3094"/>
          </a:solidFill>
          <a:ln>
            <a:solidFill>
              <a:srgbClr val="1C3094"/>
            </a:solidFill>
          </a:ln>
        </p:spPr>
      </p:pic>
    </p:spTree>
    <p:extLst>
      <p:ext uri="{BB962C8B-B14F-4D97-AF65-F5344CB8AC3E}">
        <p14:creationId xmlns:p14="http://schemas.microsoft.com/office/powerpoint/2010/main" val="377423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nb-NO" sz="4900" b="1" dirty="0">
                <a:solidFill>
                  <a:schemeClr val="bg1"/>
                </a:solidFill>
                <a:effectLst/>
                <a:ea typeface="Calibri" panose="020F0502020204030204" pitchFamily="34" charset="0"/>
                <a:cs typeface="Calibri" panose="020F0502020204030204" pitchFamily="34" charset="0"/>
              </a:rPr>
              <a:t>RT-2012–1832</a:t>
            </a:r>
            <a:b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normAutofit/>
          </a:bodyPr>
          <a:lstStyle/>
          <a:p>
            <a:pPr marL="514350" indent="-514350">
              <a:buFont typeface="+mj-lt"/>
              <a:buAutoNum type="alphaLcPeriod"/>
            </a:pPr>
            <a:endParaRPr lang="nn-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514350" indent="-514350">
              <a:buFont typeface="+mj-lt"/>
              <a:buAutoNum type="alphaLcPeriod"/>
            </a:pPr>
            <a:r>
              <a:rPr lang="nn-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Skille mellom langtids og </a:t>
            </a:r>
            <a:r>
              <a:rPr lang="nn-NO"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kortidssplasseringer</a:t>
            </a:r>
            <a:endPar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Samvær ved langtidsplasseringer skal gi barnet kjennskap til sitt biologiske opphav. </a:t>
            </a:r>
            <a:endPar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latin typeface="Calibri" panose="020F0502020204030204" pitchFamily="34" charset="0"/>
                <a:ea typeface="Calibri" panose="020F0502020204030204" pitchFamily="34" charset="0"/>
              </a:rPr>
              <a:t>3-6 ganger i året </a:t>
            </a:r>
            <a:endParaRPr lang="nb-NO" sz="2000" dirty="0">
              <a:solidFill>
                <a:schemeClr val="bg1"/>
              </a:solidFill>
            </a:endParaRPr>
          </a:p>
        </p:txBody>
      </p:sp>
      <p:pic>
        <p:nvPicPr>
          <p:cNvPr id="5" name="Bilde 4">
            <a:extLst>
              <a:ext uri="{FF2B5EF4-FFF2-40B4-BE49-F238E27FC236}">
                <a16:creationId xmlns:a16="http://schemas.microsoft.com/office/drawing/2014/main" id="{D235F100-3D43-4A89-94D6-CCC398DA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427759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nb-NO" sz="4900" b="1" dirty="0">
                <a:solidFill>
                  <a:schemeClr val="bg1"/>
                </a:solidFill>
                <a:effectLst/>
                <a:ea typeface="Times New Roman" panose="02020603050405020304" pitchFamily="18" charset="0"/>
                <a:cs typeface="Times New Roman" panose="02020603050405020304" pitchFamily="18" charset="0"/>
              </a:rPr>
              <a:t>2019 – Strand Lobben</a:t>
            </a:r>
            <a:b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Mor samtykker i plassering på familiesenter etter fødsel. Da hun trakk samtykket </a:t>
            </a:r>
            <a:r>
              <a:rPr lang="nb-NO" sz="2000" dirty="0" err="1">
                <a:solidFill>
                  <a:schemeClr val="bg1"/>
                </a:solidFill>
                <a:effectLst/>
                <a:ea typeface="Times New Roman" panose="02020603050405020304" pitchFamily="18" charset="0"/>
                <a:cs typeface="Times New Roman" panose="02020603050405020304" pitchFamily="18" charset="0"/>
              </a:rPr>
              <a:t>ca</a:t>
            </a:r>
            <a:r>
              <a:rPr lang="nb-NO" sz="2000" dirty="0">
                <a:solidFill>
                  <a:schemeClr val="bg1"/>
                </a:solidFill>
                <a:effectLst/>
                <a:ea typeface="Times New Roman" panose="02020603050405020304" pitchFamily="18" charset="0"/>
                <a:cs typeface="Times New Roman" panose="02020603050405020304" pitchFamily="18" charset="0"/>
              </a:rPr>
              <a:t> en måned senere fattet barnevernet akuttvedtak. </a:t>
            </a:r>
            <a:endParaRPr lang="nb-NO" sz="20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Når barnet var 6 måneder fattet FN vedtak om omsorgsovertakelse og samvær 6 ganger i året. Samvær ble redusert ytterligere i lagmannsretten når barnet var </a:t>
            </a:r>
            <a:r>
              <a:rPr lang="nb-NO" sz="2000" dirty="0" err="1">
                <a:solidFill>
                  <a:schemeClr val="bg1"/>
                </a:solidFill>
                <a:effectLst/>
                <a:ea typeface="Times New Roman" panose="02020603050405020304" pitchFamily="18" charset="0"/>
                <a:cs typeface="Times New Roman" panose="02020603050405020304" pitchFamily="18" charset="0"/>
              </a:rPr>
              <a:t>ca</a:t>
            </a:r>
            <a:r>
              <a:rPr lang="nb-NO" sz="2000" dirty="0">
                <a:solidFill>
                  <a:schemeClr val="bg1"/>
                </a:solidFill>
                <a:effectLst/>
                <a:ea typeface="Times New Roman" panose="02020603050405020304" pitchFamily="18" charset="0"/>
                <a:cs typeface="Times New Roman" panose="02020603050405020304" pitchFamily="18" charset="0"/>
              </a:rPr>
              <a:t> 1 år. </a:t>
            </a:r>
            <a:endParaRPr lang="nb-NO" sz="20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Mor krevde tilbakeføring når barnet var 3 år. Kommunen svarte med adopsjon. Kommunen fikk medhold. </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I mellomtiden hadde mor flyttet, og giftet seg. Hun hadde fått et nytt barn som det ikke var bekymringer knyttet til. </a:t>
            </a:r>
            <a:endParaRPr lang="nb-NO"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EMD fastslo krenkelse: </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Samværet fastsatt av lagmannsretten når barnet var </a:t>
            </a:r>
            <a:r>
              <a:rPr lang="nb-NO" dirty="0" err="1">
                <a:solidFill>
                  <a:schemeClr val="bg1"/>
                </a:solidFill>
                <a:effectLst/>
                <a:ea typeface="Times New Roman" panose="02020603050405020304" pitchFamily="18" charset="0"/>
                <a:cs typeface="Times New Roman" panose="02020603050405020304" pitchFamily="18" charset="0"/>
              </a:rPr>
              <a:t>ca</a:t>
            </a:r>
            <a:r>
              <a:rPr lang="nb-NO" dirty="0">
                <a:solidFill>
                  <a:schemeClr val="bg1"/>
                </a:solidFill>
                <a:effectLst/>
                <a:ea typeface="Times New Roman" panose="02020603050405020304" pitchFamily="18" charset="0"/>
                <a:cs typeface="Times New Roman" panose="02020603050405020304" pitchFamily="18" charset="0"/>
              </a:rPr>
              <a:t> 1 år var ikke begrunnet med en målsetning om gjenforening av den biologiske familien, slik EMD legger opp til. </a:t>
            </a:r>
            <a:endParaRPr lang="nb-NO" dirty="0">
              <a:solidFill>
                <a:schemeClr val="bg1"/>
              </a:solidFill>
              <a:effectLst/>
              <a:ea typeface="Calibri" panose="020F0502020204030204" pitchFamily="34" charset="0"/>
              <a:cs typeface="Times New Roman" panose="02020603050405020304" pitchFamily="18" charset="0"/>
            </a:endParaRPr>
          </a:p>
          <a:p>
            <a:pPr marL="914400" lvl="2" indent="0">
              <a:buNone/>
            </a:pPr>
            <a:endParaRPr lang="nb-NO" dirty="0"/>
          </a:p>
        </p:txBody>
      </p:sp>
      <p:pic>
        <p:nvPicPr>
          <p:cNvPr id="5" name="Bilde 4">
            <a:extLst>
              <a:ext uri="{FF2B5EF4-FFF2-40B4-BE49-F238E27FC236}">
                <a16:creationId xmlns:a16="http://schemas.microsoft.com/office/drawing/2014/main" id="{29173497-510A-44D8-8088-D9D95290D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1851880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sz="4900" b="1" dirty="0">
                <a:solidFill>
                  <a:schemeClr val="bg1"/>
                </a:solidFill>
                <a:effectLst/>
                <a:ea typeface="Times New Roman" panose="02020603050405020304" pitchFamily="18" charset="0"/>
                <a:cs typeface="Times New Roman" panose="02020603050405020304" pitchFamily="18" charset="0"/>
              </a:rPr>
            </a:br>
            <a:r>
              <a:rPr lang="nb-NO" sz="4900" b="1" dirty="0">
                <a:solidFill>
                  <a:schemeClr val="bg1"/>
                </a:solidFill>
                <a:effectLst/>
                <a:ea typeface="Times New Roman" panose="02020603050405020304" pitchFamily="18" charset="0"/>
                <a:cs typeface="Times New Roman" panose="02020603050405020304" pitchFamily="18" charset="0"/>
              </a:rPr>
              <a:t>2021 - §4-21 - UTGANGSPUNKT</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HR-2020-1789-A</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ea typeface="Times New Roman" panose="02020603050405020304" pitchFamily="18" charset="0"/>
              </a:rPr>
              <a:t>«Helt sentralt i saker om tilbakeføring av barn som det offentlige har overtatt omsorgen for, står de grunnleggende utgangspunktene i barnevernloven om at barn skal </a:t>
            </a:r>
            <a:r>
              <a:rPr lang="nb-NO" b="1" dirty="0">
                <a:solidFill>
                  <a:schemeClr val="bg1"/>
                </a:solidFill>
                <a:effectLst/>
                <a:ea typeface="Times New Roman" panose="02020603050405020304" pitchFamily="18" charset="0"/>
              </a:rPr>
              <a:t>vokse opp hos sine biologiske foreldre </a:t>
            </a:r>
            <a:r>
              <a:rPr lang="nb-NO" dirty="0">
                <a:solidFill>
                  <a:schemeClr val="bg1"/>
                </a:solidFill>
                <a:effectLst/>
                <a:ea typeface="Times New Roman" panose="02020603050405020304" pitchFamily="18" charset="0"/>
              </a:rPr>
              <a:t>og at ethvert vedtak om omsorgsovertakelse skal </a:t>
            </a:r>
            <a:r>
              <a:rPr lang="nb-NO" b="1" dirty="0">
                <a:solidFill>
                  <a:schemeClr val="bg1"/>
                </a:solidFill>
                <a:effectLst/>
                <a:ea typeface="Times New Roman" panose="02020603050405020304" pitchFamily="18" charset="0"/>
              </a:rPr>
              <a:t>anses som et midlertidig tiltak</a:t>
            </a:r>
            <a:r>
              <a:rPr lang="nb-NO" dirty="0">
                <a:solidFill>
                  <a:schemeClr val="bg1"/>
                </a:solidFill>
                <a:effectLst/>
                <a:ea typeface="Times New Roman" panose="02020603050405020304" pitchFamily="18" charset="0"/>
              </a:rPr>
              <a:t>, jf. avsnitt 57. </a:t>
            </a:r>
          </a:p>
          <a:p>
            <a:pPr marL="1428750" lvl="2" indent="-5143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Gjenforeningsmålet kan oppgis</a:t>
            </a:r>
            <a:endParaRPr lang="nb-NO" dirty="0">
              <a:solidFill>
                <a:schemeClr val="bg1"/>
              </a:solidFill>
              <a:effectLst/>
              <a:ea typeface="Calibri" panose="020F0502020204030204" pitchFamily="34" charset="0"/>
              <a:cs typeface="Times New Roman" panose="02020603050405020304" pitchFamily="18" charset="0"/>
            </a:endParaRPr>
          </a:p>
          <a:p>
            <a:pPr marL="2171700" lvl="4" indent="-342900">
              <a:buFont typeface="+mj-lt"/>
              <a:buAutoNum type="arabicPeriod"/>
            </a:pPr>
            <a:r>
              <a:rPr lang="nb-NO" sz="2000" dirty="0">
                <a:solidFill>
                  <a:schemeClr val="bg1"/>
                </a:solidFill>
                <a:effectLst/>
                <a:ea typeface="Times New Roman" panose="02020603050405020304" pitchFamily="18" charset="0"/>
                <a:cs typeface="Times New Roman" panose="02020603050405020304" pitchFamily="18" charset="0"/>
              </a:rPr>
              <a:t>Der foreldrene er «særlig uegnet»</a:t>
            </a:r>
            <a:endParaRPr lang="nb-NO" sz="2000" dirty="0">
              <a:solidFill>
                <a:schemeClr val="bg1"/>
              </a:solidFill>
              <a:effectLst/>
              <a:ea typeface="Calibri" panose="020F0502020204030204" pitchFamily="34" charset="0"/>
              <a:cs typeface="Times New Roman" panose="02020603050405020304" pitchFamily="18" charset="0"/>
            </a:endParaRPr>
          </a:p>
          <a:p>
            <a:pPr marL="2171700" lvl="4" indent="-342900">
              <a:buFont typeface="+mj-lt"/>
              <a:buAutoNum type="arabicPeriod"/>
            </a:pPr>
            <a:r>
              <a:rPr lang="nb-NO" sz="2000" dirty="0">
                <a:solidFill>
                  <a:schemeClr val="bg1"/>
                </a:solidFill>
                <a:effectLst/>
                <a:ea typeface="Times New Roman" panose="02020603050405020304" pitchFamily="18" charset="0"/>
                <a:cs typeface="Times New Roman" panose="02020603050405020304" pitchFamily="18" charset="0"/>
              </a:rPr>
              <a:t>«Kan skade barnets helse og utvikling»</a:t>
            </a:r>
            <a:endParaRPr lang="nb-NO" sz="2000" dirty="0">
              <a:solidFill>
                <a:schemeClr val="bg1"/>
              </a:solidFill>
              <a:effectLst/>
              <a:ea typeface="Calibri" panose="020F0502020204030204" pitchFamily="34" charset="0"/>
              <a:cs typeface="Times New Roman" panose="02020603050405020304" pitchFamily="18" charset="0"/>
            </a:endParaRPr>
          </a:p>
          <a:p>
            <a:pPr marL="2171700" lvl="4" indent="-342900">
              <a:buFont typeface="+mj-lt"/>
              <a:buAutoNum type="arabicPeriod"/>
            </a:pPr>
            <a:r>
              <a:rPr lang="nb-NO" sz="2000" dirty="0">
                <a:solidFill>
                  <a:schemeClr val="bg1"/>
                </a:solidFill>
                <a:effectLst/>
                <a:ea typeface="Times New Roman" panose="02020603050405020304" pitchFamily="18" charset="0"/>
                <a:cs typeface="Times New Roman" panose="02020603050405020304" pitchFamily="18" charset="0"/>
              </a:rPr>
              <a:t>Når det har gått «betydelig tid siden omsorgsovertakelsen, slik at barnets behov for stabilitet veier tyngre enn hensynet til gjenforening», jf. avsnitt 59. </a:t>
            </a:r>
            <a:endParaRPr lang="nb-NO" sz="2000" dirty="0">
              <a:solidFill>
                <a:schemeClr val="bg1"/>
              </a:solidFill>
              <a:effectLst/>
              <a:ea typeface="Calibri" panose="020F0502020204030204" pitchFamily="34" charset="0"/>
              <a:cs typeface="Times New Roman" panose="02020603050405020304" pitchFamily="18" charset="0"/>
            </a:endParaRPr>
          </a:p>
          <a:p>
            <a:pPr marL="1828800" lvl="4" indent="0">
              <a:buNone/>
            </a:pPr>
            <a:endParaRPr lang="nb-NO" dirty="0"/>
          </a:p>
        </p:txBody>
      </p:sp>
      <p:pic>
        <p:nvPicPr>
          <p:cNvPr id="5" name="Bilde 4">
            <a:extLst>
              <a:ext uri="{FF2B5EF4-FFF2-40B4-BE49-F238E27FC236}">
                <a16:creationId xmlns:a16="http://schemas.microsoft.com/office/drawing/2014/main" id="{D957218F-C6D9-4BAD-B831-428B08438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178863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a:bodyPr>
          <a:lstStyle/>
          <a:p>
            <a:r>
              <a:rPr lang="nb-NO" b="1" dirty="0">
                <a:solidFill>
                  <a:schemeClr val="bg1"/>
                </a:solidFill>
                <a:effectLst/>
                <a:ea typeface="Times New Roman" panose="02020603050405020304" pitchFamily="18" charset="0"/>
              </a:rPr>
              <a:t>BEVISKRAV «OVERVEIENDE SANNSYNLIG», jf. første ledd første setning. </a:t>
            </a: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Beviskravet er</a:t>
            </a:r>
            <a:r>
              <a:rPr lang="nb-NO" sz="2000" b="1" dirty="0">
                <a:solidFill>
                  <a:schemeClr val="bg1"/>
                </a:solidFill>
                <a:effectLst/>
                <a:ea typeface="Times New Roman" panose="02020603050405020304" pitchFamily="18" charset="0"/>
                <a:cs typeface="Times New Roman" panose="02020603050405020304" pitchFamily="18" charset="0"/>
              </a:rPr>
              <a:t> </a:t>
            </a:r>
            <a:r>
              <a:rPr lang="nn-NO" sz="2000" dirty="0" err="1">
                <a:solidFill>
                  <a:schemeClr val="bg1"/>
                </a:solidFill>
                <a:effectLst/>
                <a:ea typeface="Times New Roman" panose="02020603050405020304" pitchFamily="18" charset="0"/>
                <a:cs typeface="Times New Roman" panose="02020603050405020304" pitchFamily="18" charset="0"/>
              </a:rPr>
              <a:t>ikke</a:t>
            </a:r>
            <a:r>
              <a:rPr lang="nn-NO" sz="2000" dirty="0">
                <a:solidFill>
                  <a:schemeClr val="bg1"/>
                </a:solidFill>
                <a:effectLst/>
                <a:ea typeface="Times New Roman" panose="02020603050405020304" pitchFamily="18" charset="0"/>
                <a:cs typeface="Times New Roman" panose="02020603050405020304" pitchFamily="18" charset="0"/>
              </a:rPr>
              <a:t> i strid med EMK art. 8, jf. HR-2020-1788-A avsnitt 46. </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Forutsetningen er at drøftelsen må «baseres på et tilstrekkelig og oppdatert beslutningsgrunnlag, en balansert og tilstrekkelig bred avveining og han en </a:t>
            </a:r>
            <a:r>
              <a:rPr lang="nb-NO" b="1" dirty="0">
                <a:solidFill>
                  <a:schemeClr val="bg1"/>
                </a:solidFill>
                <a:effectLst/>
                <a:ea typeface="Times New Roman" panose="02020603050405020304" pitchFamily="18" charset="0"/>
                <a:cs typeface="Times New Roman" panose="02020603050405020304" pitchFamily="18" charset="0"/>
              </a:rPr>
              <a:t>tilfredsstillende begrunnelse</a:t>
            </a:r>
            <a:r>
              <a:rPr lang="nb-NO" dirty="0">
                <a:solidFill>
                  <a:schemeClr val="bg1"/>
                </a:solidFill>
                <a:effectLst/>
                <a:ea typeface="Times New Roman" panose="02020603050405020304" pitchFamily="18" charset="0"/>
                <a:cs typeface="Times New Roman" panose="02020603050405020304" pitchFamily="18" charset="0"/>
              </a:rPr>
              <a:t>, jf. HR-2020-661-1 avsnitt 171 </a:t>
            </a:r>
            <a:r>
              <a:rPr lang="nb-NO" dirty="0">
                <a:solidFill>
                  <a:schemeClr val="bg1"/>
                </a:solidFill>
                <a:effectLst/>
                <a:ea typeface="Calibri" panose="020F0502020204030204" pitchFamily="34" charset="0"/>
                <a:cs typeface="Times New Roman" panose="02020603050405020304" pitchFamily="18" charset="0"/>
              </a:rPr>
              <a:t>En avgjørelse om å nekte tilbakeføring </a:t>
            </a:r>
            <a:r>
              <a:rPr lang="nb-NO" b="1" dirty="0">
                <a:solidFill>
                  <a:schemeClr val="bg1"/>
                </a:solidFill>
                <a:effectLst/>
                <a:ea typeface="Calibri" panose="020F0502020204030204" pitchFamily="34" charset="0"/>
                <a:cs typeface="Times New Roman" panose="02020603050405020304" pitchFamily="18" charset="0"/>
              </a:rPr>
              <a:t>må</a:t>
            </a:r>
            <a:r>
              <a:rPr lang="nb-NO" dirty="0">
                <a:solidFill>
                  <a:schemeClr val="bg1"/>
                </a:solidFill>
                <a:effectLst/>
                <a:ea typeface="Calibri" panose="020F0502020204030204" pitchFamily="34" charset="0"/>
                <a:cs typeface="Times New Roman" panose="02020603050405020304" pitchFamily="18" charset="0"/>
              </a:rPr>
              <a:t> vise hvordan gjenforeningsmålet er ment å ivaretas fremover eller forklare hvorfor målet eventuelt må oppgis, jf. avsnitt 74.</a:t>
            </a:r>
          </a:p>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«Beviskravet innebærer at hensynet til stabilitet og ro for barnet løftes frem, uten at det rører ved </a:t>
            </a:r>
            <a:r>
              <a:rPr lang="nb-NO" sz="2000" dirty="0" err="1">
                <a:solidFill>
                  <a:schemeClr val="bg1"/>
                </a:solidFill>
                <a:effectLst/>
                <a:ea typeface="Times New Roman" panose="02020603050405020304" pitchFamily="18" charset="0"/>
                <a:cs typeface="Times New Roman" panose="02020603050405020304" pitchFamily="18" charset="0"/>
              </a:rPr>
              <a:t>gjenforeningesmålsetningen</a:t>
            </a:r>
            <a:r>
              <a:rPr lang="nb-NO" sz="2000" dirty="0">
                <a:solidFill>
                  <a:schemeClr val="bg1"/>
                </a:solidFill>
                <a:effectLst/>
                <a:ea typeface="Times New Roman" panose="02020603050405020304" pitchFamily="18" charset="0"/>
                <a:cs typeface="Times New Roman" panose="02020603050405020304" pitchFamily="18" charset="0"/>
              </a:rPr>
              <a:t>, det biologiske prinsipp eller minste inngreps prinsipp», jf. HR-2020-1788-A avsnitt 49.</a:t>
            </a:r>
            <a:endParaRPr lang="nb-NO" sz="20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Kravet knytter seg til om «foreldrene kan dekke barnets alminnelige omsorgsbehov, samt eventuelle særskilte omsorgsbehov som ikke har sammenheng med en mulig tilbakeføring», jf.  HR-2020-1788-A avsnitt 54. </a:t>
            </a:r>
            <a:endParaRPr lang="nb-NO" sz="2000" dirty="0">
              <a:solidFill>
                <a:schemeClr val="bg1"/>
              </a:solidFill>
              <a:effectLst/>
              <a:ea typeface="Calibri" panose="020F0502020204030204" pitchFamily="34" charset="0"/>
              <a:cs typeface="Times New Roman" panose="02020603050405020304" pitchFamily="18" charset="0"/>
            </a:endParaRPr>
          </a:p>
          <a:p>
            <a:pPr marL="1314450" lvl="2" indent="-4000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Dvs. ikke krav om overveiende sannsynlig hva gjelder tilknytningsunntaket</a:t>
            </a:r>
            <a:endParaRPr lang="nb-NO" dirty="0">
              <a:solidFill>
                <a:schemeClr val="bg1"/>
              </a:solidFill>
              <a:effectLst/>
              <a:ea typeface="Calibri" panose="020F0502020204030204" pitchFamily="34" charset="0"/>
              <a:cs typeface="Times New Roman" panose="02020603050405020304" pitchFamily="18" charset="0"/>
            </a:endParaRPr>
          </a:p>
          <a:p>
            <a:pPr marL="914400" lvl="2" indent="0">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1428750" lvl="2" indent="-514350">
              <a:buFont typeface="+mj-lt"/>
              <a:buAutoNum type="romanLcPeriod"/>
            </a:pPr>
            <a:endParaRPr lang="nb-NO" dirty="0"/>
          </a:p>
        </p:txBody>
      </p:sp>
      <p:pic>
        <p:nvPicPr>
          <p:cNvPr id="5" name="Bilde 4">
            <a:extLst>
              <a:ext uri="{FF2B5EF4-FFF2-40B4-BE49-F238E27FC236}">
                <a16:creationId xmlns:a16="http://schemas.microsoft.com/office/drawing/2014/main" id="{1945B557-749E-4B2A-825E-E26E52896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3386880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nb-NO" sz="4900" b="1" dirty="0">
                <a:solidFill>
                  <a:schemeClr val="bg1"/>
                </a:solidFill>
                <a:effectLst/>
                <a:ea typeface="Times New Roman" panose="02020603050405020304" pitchFamily="18" charset="0"/>
                <a:cs typeface="Times New Roman" panose="02020603050405020304" pitchFamily="18" charset="0"/>
              </a:rPr>
              <a:t>KRAV OM «FORSVARLIG OMSORG»</a:t>
            </a:r>
            <a:b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r>
              <a:rPr lang="nb-NO" sz="2000" dirty="0">
                <a:solidFill>
                  <a:schemeClr val="bg1"/>
                </a:solidFill>
                <a:effectLst/>
                <a:ea typeface="Times New Roman" panose="02020603050405020304" pitchFamily="18" charset="0"/>
                <a:cs typeface="Times New Roman" panose="02020603050405020304" pitchFamily="18" charset="0"/>
              </a:rPr>
              <a:t>HR-2020-1788-A: </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dirty="0">
                <a:solidFill>
                  <a:schemeClr val="bg1"/>
                </a:solidFill>
                <a:effectLst/>
                <a:ea typeface="Calibri" panose="020F0502020204030204" pitchFamily="34" charset="0"/>
                <a:cs typeface="Times New Roman" panose="02020603050405020304" pitchFamily="18" charset="0"/>
              </a:rPr>
              <a:t>«ved drøftelsen av grunnvilkåret om forsvarlig omsorg skal det foretas en </a:t>
            </a:r>
            <a:r>
              <a:rPr lang="nb-NO" b="1" dirty="0">
                <a:solidFill>
                  <a:schemeClr val="bg1"/>
                </a:solidFill>
                <a:effectLst/>
                <a:ea typeface="Calibri" panose="020F0502020204030204" pitchFamily="34" charset="0"/>
                <a:cs typeface="Times New Roman" panose="02020603050405020304" pitchFamily="18" charset="0"/>
              </a:rPr>
              <a:t>samlet vurdering av foreldrenes evne</a:t>
            </a:r>
            <a:r>
              <a:rPr lang="nb-NO" dirty="0">
                <a:solidFill>
                  <a:schemeClr val="bg1"/>
                </a:solidFill>
                <a:effectLst/>
                <a:ea typeface="Calibri" panose="020F0502020204030204" pitchFamily="34" charset="0"/>
                <a:cs typeface="Times New Roman" panose="02020603050405020304" pitchFamily="18" charset="0"/>
              </a:rPr>
              <a:t> til å ivareta </a:t>
            </a:r>
            <a:r>
              <a:rPr lang="nb-NO" b="1" dirty="0">
                <a:solidFill>
                  <a:schemeClr val="bg1"/>
                </a:solidFill>
                <a:effectLst/>
                <a:ea typeface="Calibri" panose="020F0502020204030204" pitchFamily="34" charset="0"/>
                <a:cs typeface="Times New Roman" panose="02020603050405020304" pitchFamily="18" charset="0"/>
              </a:rPr>
              <a:t>grunnleggende materielle behov og deres emosjonelle kompetanse</a:t>
            </a:r>
            <a:r>
              <a:rPr lang="nb-NO" dirty="0">
                <a:solidFill>
                  <a:schemeClr val="bg1"/>
                </a:solidFill>
                <a:effectLst/>
                <a:ea typeface="Calibri" panose="020F0502020204030204" pitchFamily="34" charset="0"/>
                <a:cs typeface="Times New Roman" panose="02020603050405020304" pitchFamily="18" charset="0"/>
              </a:rPr>
              <a:t>, jf. Ot.prp. nr. 69 (2008–2009)», jf. avsnitt 40.</a:t>
            </a:r>
          </a:p>
          <a:p>
            <a:pPr marL="1428750" lvl="2" indent="-514350">
              <a:buFont typeface="+mj-lt"/>
              <a:buAutoNum type="romanLcPeriod"/>
            </a:pPr>
            <a:r>
              <a:rPr lang="nb-NO" dirty="0">
                <a:solidFill>
                  <a:schemeClr val="bg1"/>
                </a:solidFill>
                <a:effectLst/>
                <a:ea typeface="Calibri" panose="020F0502020204030204" pitchFamily="34" charset="0"/>
                <a:cs typeface="Times New Roman" panose="02020603050405020304" pitchFamily="18" charset="0"/>
              </a:rPr>
              <a:t>«det fremgår deretter at det skal foretas både en </a:t>
            </a:r>
            <a:r>
              <a:rPr lang="nb-NO" b="1" dirty="0">
                <a:solidFill>
                  <a:schemeClr val="bg1"/>
                </a:solidFill>
                <a:effectLst/>
                <a:ea typeface="Calibri" panose="020F0502020204030204" pitchFamily="34" charset="0"/>
                <a:cs typeface="Times New Roman" panose="02020603050405020304" pitchFamily="18" charset="0"/>
              </a:rPr>
              <a:t>nåtids- og en fremtidsvurdering</a:t>
            </a:r>
            <a:r>
              <a:rPr lang="nb-NO" dirty="0">
                <a:solidFill>
                  <a:schemeClr val="bg1"/>
                </a:solidFill>
                <a:effectLst/>
                <a:ea typeface="Calibri" panose="020F0502020204030204" pitchFamily="34" charset="0"/>
                <a:cs typeface="Times New Roman" panose="02020603050405020304" pitchFamily="18" charset="0"/>
              </a:rPr>
              <a:t>, og at hva som er forsvarlig omsorg må vurderes ut fra hva </a:t>
            </a:r>
            <a:r>
              <a:rPr lang="nb-NO" b="1" dirty="0">
                <a:solidFill>
                  <a:schemeClr val="bg1"/>
                </a:solidFill>
                <a:effectLst/>
                <a:ea typeface="Calibri" panose="020F0502020204030204" pitchFamily="34" charset="0"/>
                <a:cs typeface="Times New Roman" panose="02020603050405020304" pitchFamily="18" charset="0"/>
              </a:rPr>
              <a:t>det enkelte barn har behov for</a:t>
            </a:r>
            <a:r>
              <a:rPr lang="nb-NO" dirty="0">
                <a:solidFill>
                  <a:schemeClr val="bg1"/>
                </a:solidFill>
                <a:effectLst/>
                <a:ea typeface="Calibri" panose="020F0502020204030204" pitchFamily="34" charset="0"/>
                <a:cs typeface="Times New Roman" panose="02020603050405020304" pitchFamily="18" charset="0"/>
              </a:rPr>
              <a:t>. Dersom barnet har særlige omsorgsbehov, vil ikke alminnelig omsorgskompetanse være tilstrekkelig. Samtidig må det ses hen til om eventuelle tiltak kan avhjelpe situasjonen og om foreldrene er villige til å benytte seg av slike», jf. avsnitt 41</a:t>
            </a:r>
          </a:p>
          <a:p>
            <a:pPr marL="914400" lvl="2" indent="0">
              <a:buNone/>
            </a:pPr>
            <a:endParaRPr lang="nb-NO" dirty="0"/>
          </a:p>
        </p:txBody>
      </p:sp>
      <p:pic>
        <p:nvPicPr>
          <p:cNvPr id="5" name="Bilde 4">
            <a:extLst>
              <a:ext uri="{FF2B5EF4-FFF2-40B4-BE49-F238E27FC236}">
                <a16:creationId xmlns:a16="http://schemas.microsoft.com/office/drawing/2014/main" id="{3291E231-58C9-427A-B5D6-CD56E3612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470245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Autofit/>
          </a:bodyPr>
          <a:lstStyle/>
          <a:p>
            <a:br>
              <a:rPr lang="nn-NO" b="1" dirty="0">
                <a:solidFill>
                  <a:schemeClr val="bg1"/>
                </a:solidFill>
                <a:effectLst/>
                <a:ea typeface="Times New Roman" panose="02020603050405020304" pitchFamily="18" charset="0"/>
                <a:cs typeface="Times New Roman" panose="02020603050405020304" pitchFamily="18" charset="0"/>
              </a:rPr>
            </a:br>
            <a:r>
              <a:rPr lang="nn-NO" b="1" dirty="0">
                <a:solidFill>
                  <a:schemeClr val="bg1"/>
                </a:solidFill>
                <a:effectLst/>
                <a:ea typeface="Times New Roman" panose="02020603050405020304" pitchFamily="18" charset="0"/>
                <a:cs typeface="Times New Roman" panose="02020603050405020304" pitchFamily="18" charset="0"/>
              </a:rPr>
              <a:t>«TILKNYTNING TIL MENNESKER OG MILJØ»</a:t>
            </a:r>
            <a:br>
              <a:rPr lang="nb-NO" dirty="0">
                <a:effectLst/>
                <a:latin typeface="+mn-lt"/>
                <a:ea typeface="Calibri" panose="020F0502020204030204" pitchFamily="34" charset="0"/>
                <a:cs typeface="Times New Roman" panose="02020603050405020304" pitchFamily="18" charset="0"/>
              </a:rPr>
            </a:br>
            <a:endParaRPr lang="nb-NO" dirty="0">
              <a:latin typeface="+mn-lt"/>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endParaRPr lang="nb-NO" sz="20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ffectLst/>
                <a:ea typeface="Calibri" panose="020F0502020204030204" pitchFamily="34" charset="0"/>
                <a:cs typeface="Times New Roman" panose="02020603050405020304" pitchFamily="18" charset="0"/>
              </a:rPr>
              <a:t>Siktes til «barnets nåværende omsorgsbase, jf. HR-2020-1788-A avsnitt 56. </a:t>
            </a:r>
          </a:p>
          <a:p>
            <a:pPr marL="1428750" lvl="2" indent="-514350">
              <a:buFont typeface="+mj-lt"/>
              <a:buAutoNum type="romanLcPeriod"/>
            </a:pPr>
            <a:r>
              <a:rPr lang="nb-NO" dirty="0">
                <a:solidFill>
                  <a:schemeClr val="bg1"/>
                </a:solidFill>
                <a:effectLst/>
                <a:ea typeface="Calibri" panose="020F0502020204030204" pitchFamily="34" charset="0"/>
                <a:cs typeface="Times New Roman" panose="02020603050405020304" pitchFamily="18" charset="0"/>
              </a:rPr>
              <a:t>Det </a:t>
            </a:r>
            <a:r>
              <a:rPr lang="nb-NO" b="1" dirty="0">
                <a:solidFill>
                  <a:schemeClr val="bg1"/>
                </a:solidFill>
                <a:effectLst/>
                <a:ea typeface="Calibri" panose="020F0502020204030204" pitchFamily="34" charset="0"/>
                <a:cs typeface="Times New Roman" panose="02020603050405020304" pitchFamily="18" charset="0"/>
              </a:rPr>
              <a:t>vil normalt «være fosterfamilien</a:t>
            </a:r>
            <a:r>
              <a:rPr lang="nb-NO" dirty="0">
                <a:solidFill>
                  <a:schemeClr val="bg1"/>
                </a:solidFill>
                <a:effectLst/>
                <a:ea typeface="Calibri" panose="020F0502020204030204" pitchFamily="34" charset="0"/>
                <a:cs typeface="Times New Roman" panose="02020603050405020304" pitchFamily="18" charset="0"/>
              </a:rPr>
              <a:t>, og da gjerne fosterforeldrene spesielt, men også ved andre omsorgsbaser kan kriteriet være aktuelt. Begrepet omfatter også </a:t>
            </a:r>
            <a:r>
              <a:rPr lang="nb-NO" b="1" dirty="0">
                <a:solidFill>
                  <a:schemeClr val="bg1"/>
                </a:solidFill>
                <a:effectLst/>
                <a:ea typeface="Calibri" panose="020F0502020204030204" pitchFamily="34" charset="0"/>
                <a:cs typeface="Times New Roman" panose="02020603050405020304" pitchFamily="18" charset="0"/>
              </a:rPr>
              <a:t>skole, venner, nærmiljø </a:t>
            </a:r>
            <a:r>
              <a:rPr lang="nb-NO" dirty="0" err="1">
                <a:solidFill>
                  <a:schemeClr val="bg1"/>
                </a:solidFill>
                <a:effectLst/>
                <a:ea typeface="Calibri" panose="020F0502020204030204" pitchFamily="34" charset="0"/>
                <a:cs typeface="Times New Roman" panose="02020603050405020304" pitchFamily="18" charset="0"/>
              </a:rPr>
              <a:t>m.v</a:t>
            </a:r>
            <a:r>
              <a:rPr lang="nb-NO" dirty="0">
                <a:solidFill>
                  <a:schemeClr val="bg1"/>
                </a:solidFill>
                <a:effectLst/>
                <a:ea typeface="Calibri" panose="020F0502020204030204" pitchFamily="34" charset="0"/>
                <a:cs typeface="Times New Roman" panose="02020603050405020304" pitchFamily="18" charset="0"/>
              </a:rPr>
              <a:t>».</a:t>
            </a:r>
          </a:p>
          <a:p>
            <a:pPr marL="1428750" lvl="2" indent="-514350">
              <a:buFont typeface="+mj-lt"/>
              <a:buAutoNum type="romanLcPeriod"/>
            </a:pPr>
            <a:r>
              <a:rPr lang="nb-NO" dirty="0">
                <a:solidFill>
                  <a:schemeClr val="bg1"/>
                </a:solidFill>
                <a:effectLst/>
                <a:ea typeface="Times New Roman" panose="02020603050405020304" pitchFamily="18" charset="0"/>
                <a:cs typeface="Times New Roman" panose="02020603050405020304" pitchFamily="18" charset="0"/>
              </a:rPr>
              <a:t>«En </a:t>
            </a:r>
            <a:r>
              <a:rPr lang="nb-NO" b="1" dirty="0">
                <a:solidFill>
                  <a:schemeClr val="bg1"/>
                </a:solidFill>
                <a:effectLst/>
                <a:ea typeface="Times New Roman" panose="02020603050405020304" pitchFamily="18" charset="0"/>
                <a:cs typeface="Times New Roman" panose="02020603050405020304" pitchFamily="18" charset="0"/>
              </a:rPr>
              <a:t>trygg og god tilknytning</a:t>
            </a:r>
            <a:r>
              <a:rPr lang="nb-NO" dirty="0">
                <a:solidFill>
                  <a:schemeClr val="bg1"/>
                </a:solidFill>
                <a:effectLst/>
                <a:ea typeface="Times New Roman" panose="02020603050405020304" pitchFamily="18" charset="0"/>
                <a:cs typeface="Times New Roman" panose="02020603050405020304" pitchFamily="18" charset="0"/>
              </a:rPr>
              <a:t> til fosterhjemmet </a:t>
            </a:r>
            <a:r>
              <a:rPr lang="nb-NO" b="1" dirty="0">
                <a:solidFill>
                  <a:schemeClr val="bg1"/>
                </a:solidFill>
                <a:effectLst/>
                <a:ea typeface="Times New Roman" panose="02020603050405020304" pitchFamily="18" charset="0"/>
                <a:cs typeface="Times New Roman" panose="02020603050405020304" pitchFamily="18" charset="0"/>
              </a:rPr>
              <a:t>er ikke tilstrekkelig grunn</a:t>
            </a:r>
            <a:r>
              <a:rPr lang="nb-NO" dirty="0">
                <a:solidFill>
                  <a:schemeClr val="bg1"/>
                </a:solidFill>
                <a:effectLst/>
                <a:ea typeface="Times New Roman" panose="02020603050405020304" pitchFamily="18" charset="0"/>
                <a:cs typeface="Times New Roman" panose="02020603050405020304" pitchFamily="18" charset="0"/>
              </a:rPr>
              <a:t> til at en tilbakeføring til de biologiske foreldrene ikke skal skje», jf. </a:t>
            </a:r>
            <a:r>
              <a:rPr lang="nb-NO" dirty="0">
                <a:solidFill>
                  <a:schemeClr val="bg1"/>
                </a:solidFill>
                <a:effectLst/>
                <a:ea typeface="Calibri" panose="020F0502020204030204" pitchFamily="34" charset="0"/>
                <a:cs typeface="Times New Roman" panose="02020603050405020304" pitchFamily="18" charset="0"/>
              </a:rPr>
              <a:t>HR-2020-1788-A avsnitt 57.</a:t>
            </a:r>
          </a:p>
          <a:p>
            <a:pPr marL="914400" lvl="2" indent="0">
              <a:buNone/>
            </a:pPr>
            <a:endParaRPr lang="nb-NO" dirty="0"/>
          </a:p>
        </p:txBody>
      </p:sp>
      <p:pic>
        <p:nvPicPr>
          <p:cNvPr id="5" name="Bilde 4">
            <a:extLst>
              <a:ext uri="{FF2B5EF4-FFF2-40B4-BE49-F238E27FC236}">
                <a16:creationId xmlns:a16="http://schemas.microsoft.com/office/drawing/2014/main" id="{B916167F-CFAB-438E-833F-9DC061A64D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124654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ea typeface="Times New Roman" panose="02020603050405020304" pitchFamily="18" charset="0"/>
                <a:cs typeface="Times New Roman" panose="02020603050405020304" pitchFamily="18" charset="0"/>
              </a:rPr>
            </a:br>
            <a:r>
              <a:rPr lang="nb-NO" b="1" dirty="0">
                <a:solidFill>
                  <a:schemeClr val="bg1"/>
                </a:solidFill>
                <a:effectLst/>
                <a:ea typeface="Times New Roman" panose="02020603050405020304" pitchFamily="18" charset="0"/>
                <a:cs typeface="Times New Roman" panose="02020603050405020304" pitchFamily="18" charset="0"/>
              </a:rPr>
              <a:t>«ALVORLIGE PROBLEMER»</a:t>
            </a:r>
            <a:br>
              <a:rPr lang="nb-NO" dirty="0">
                <a:solidFill>
                  <a:schemeClr val="bg1"/>
                </a:solidFill>
                <a:effectLst/>
                <a:latin typeface="+mn-lt"/>
                <a:ea typeface="Calibri" panose="020F0502020204030204" pitchFamily="34" charset="0"/>
                <a:cs typeface="Times New Roman" panose="02020603050405020304" pitchFamily="18" charset="0"/>
              </a:rPr>
            </a:br>
            <a:endParaRPr lang="nb-NO" dirty="0">
              <a:solidFill>
                <a:schemeClr val="bg1"/>
              </a:solidFill>
              <a:latin typeface="+mn-lt"/>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514350" indent="-514350">
              <a:buFont typeface="+mj-lt"/>
              <a:buAutoNum type="alphaLcPeriod"/>
            </a:pPr>
            <a:endParaRPr lang="nb-NO" sz="20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r>
              <a:rPr lang="nb-NO" sz="2000" dirty="0">
                <a:solidFill>
                  <a:schemeClr val="bg1"/>
                </a:solidFill>
                <a:ea typeface="Calibri" panose="020F0502020204030204" pitchFamily="34" charset="0"/>
                <a:cs typeface="Times New Roman" panose="02020603050405020304" pitchFamily="18" charset="0"/>
              </a:rPr>
              <a:t>O</a:t>
            </a:r>
            <a:r>
              <a:rPr lang="nb-NO" sz="2000" dirty="0">
                <a:solidFill>
                  <a:schemeClr val="bg1"/>
                </a:solidFill>
                <a:effectLst/>
                <a:ea typeface="Calibri" panose="020F0502020204030204" pitchFamily="34" charset="0"/>
                <a:cs typeface="Times New Roman" panose="02020603050405020304" pitchFamily="18" charset="0"/>
              </a:rPr>
              <a:t>mhandler «alvorlige vansker </a:t>
            </a:r>
            <a:r>
              <a:rPr lang="nb-NO" sz="2000" b="1" dirty="0">
                <a:solidFill>
                  <a:schemeClr val="bg1"/>
                </a:solidFill>
                <a:effectLst/>
                <a:ea typeface="Calibri" panose="020F0502020204030204" pitchFamily="34" charset="0"/>
                <a:cs typeface="Times New Roman" panose="02020603050405020304" pitchFamily="18" charset="0"/>
              </a:rPr>
              <a:t>over tid</a:t>
            </a:r>
            <a:r>
              <a:rPr lang="nb-NO" sz="2000" dirty="0">
                <a:solidFill>
                  <a:schemeClr val="bg1"/>
                </a:solidFill>
                <a:effectLst/>
                <a:ea typeface="Calibri" panose="020F0502020204030204" pitchFamily="34" charset="0"/>
                <a:cs typeface="Times New Roman" panose="02020603050405020304" pitchFamily="18" charset="0"/>
              </a:rPr>
              <a:t>, som </a:t>
            </a:r>
            <a:r>
              <a:rPr lang="nb-NO" sz="2000" b="1" dirty="0">
                <a:solidFill>
                  <a:schemeClr val="bg1"/>
                </a:solidFill>
                <a:effectLst/>
                <a:ea typeface="Calibri" panose="020F0502020204030204" pitchFamily="34" charset="0"/>
                <a:cs typeface="Times New Roman" panose="02020603050405020304" pitchFamily="18" charset="0"/>
              </a:rPr>
              <a:t>klart overstiger</a:t>
            </a:r>
            <a:r>
              <a:rPr lang="nb-NO" sz="2000" dirty="0">
                <a:solidFill>
                  <a:schemeClr val="bg1"/>
                </a:solidFill>
                <a:effectLst/>
                <a:ea typeface="Calibri" panose="020F0502020204030204" pitchFamily="34" charset="0"/>
                <a:cs typeface="Times New Roman" panose="02020603050405020304" pitchFamily="18" charset="0"/>
              </a:rPr>
              <a:t> den uro og bekymring som de fleste barn vil føle ved skifte av omsorgsbase», jf. HR-2020-1788-A avsnitt 58.</a:t>
            </a:r>
          </a:p>
          <a:p>
            <a:pPr marL="514350" indent="-514350">
              <a:buFont typeface="+mj-lt"/>
              <a:buAutoNum type="alphaLcPeriod"/>
            </a:pPr>
            <a:r>
              <a:rPr lang="nb-NO" sz="2000" dirty="0">
                <a:solidFill>
                  <a:schemeClr val="bg1"/>
                </a:solidFill>
                <a:effectLst/>
                <a:ea typeface="Calibri" panose="020F0502020204030204" pitchFamily="34" charset="0"/>
                <a:cs typeface="Times New Roman" panose="02020603050405020304" pitchFamily="18" charset="0"/>
              </a:rPr>
              <a:t>Det skal foretas en «</a:t>
            </a:r>
            <a:r>
              <a:rPr lang="nb-NO" sz="2000" b="1" dirty="0">
                <a:solidFill>
                  <a:schemeClr val="bg1"/>
                </a:solidFill>
                <a:effectLst/>
                <a:ea typeface="Calibri" panose="020F0502020204030204" pitchFamily="34" charset="0"/>
                <a:cs typeface="Times New Roman" panose="02020603050405020304" pitchFamily="18" charset="0"/>
              </a:rPr>
              <a:t>bred og grundig vurdering» </a:t>
            </a:r>
            <a:r>
              <a:rPr lang="nb-NO" sz="2000" dirty="0">
                <a:solidFill>
                  <a:schemeClr val="bg1"/>
                </a:solidFill>
                <a:effectLst/>
                <a:ea typeface="Calibri" panose="020F0502020204030204" pitchFamily="34" charset="0"/>
                <a:cs typeface="Times New Roman" panose="02020603050405020304" pitchFamily="18" charset="0"/>
              </a:rPr>
              <a:t>hvor «det avgjørende vil være om det – til tross for et mål om gjenforening og at barnet som utgangspunkt skal vokse opp hos sine biologiske foreldre – foreligger en </a:t>
            </a:r>
            <a:r>
              <a:rPr lang="nb-NO" sz="2000" b="1" dirty="0">
                <a:solidFill>
                  <a:schemeClr val="bg1"/>
                </a:solidFill>
                <a:effectLst/>
                <a:ea typeface="Calibri" panose="020F0502020204030204" pitchFamily="34" charset="0"/>
                <a:cs typeface="Times New Roman" panose="02020603050405020304" pitchFamily="18" charset="0"/>
              </a:rPr>
              <a:t>reell fare</a:t>
            </a:r>
            <a:r>
              <a:rPr lang="nb-NO" sz="2000" dirty="0">
                <a:solidFill>
                  <a:schemeClr val="bg1"/>
                </a:solidFill>
                <a:effectLst/>
                <a:ea typeface="Calibri" panose="020F0502020204030204" pitchFamily="34" charset="0"/>
                <a:cs typeface="Times New Roman" panose="02020603050405020304" pitchFamily="18" charset="0"/>
              </a:rPr>
              <a:t> for </a:t>
            </a:r>
            <a:r>
              <a:rPr lang="nb-NO" sz="2000" b="1" dirty="0">
                <a:solidFill>
                  <a:schemeClr val="bg1"/>
                </a:solidFill>
                <a:effectLst/>
                <a:ea typeface="Calibri" panose="020F0502020204030204" pitchFamily="34" charset="0"/>
                <a:cs typeface="Times New Roman" panose="02020603050405020304" pitchFamily="18" charset="0"/>
              </a:rPr>
              <a:t>skadevirkninger av betydning</a:t>
            </a:r>
            <a:r>
              <a:rPr lang="nb-NO" sz="2000" dirty="0">
                <a:solidFill>
                  <a:schemeClr val="bg1"/>
                </a:solidFill>
                <a:effectLst/>
                <a:ea typeface="Calibri" panose="020F0502020204030204" pitchFamily="34" charset="0"/>
                <a:cs typeface="Times New Roman" panose="02020603050405020304" pitchFamily="18" charset="0"/>
              </a:rPr>
              <a:t> på sikt, slik at det er til </a:t>
            </a:r>
            <a:r>
              <a:rPr lang="nb-NO" sz="2000" b="1" dirty="0">
                <a:solidFill>
                  <a:schemeClr val="bg1"/>
                </a:solidFill>
                <a:effectLst/>
                <a:ea typeface="Calibri" panose="020F0502020204030204" pitchFamily="34" charset="0"/>
                <a:cs typeface="Times New Roman" panose="02020603050405020304" pitchFamily="18" charset="0"/>
              </a:rPr>
              <a:t>barnets beste</a:t>
            </a:r>
            <a:r>
              <a:rPr lang="nb-NO" sz="2000" dirty="0">
                <a:solidFill>
                  <a:schemeClr val="bg1"/>
                </a:solidFill>
                <a:effectLst/>
                <a:ea typeface="Calibri" panose="020F0502020204030204" pitchFamily="34" charset="0"/>
                <a:cs typeface="Times New Roman" panose="02020603050405020304" pitchFamily="18" charset="0"/>
              </a:rPr>
              <a:t> at vedtaket om omsorgsovertakelse ikke oppheves», JF. HR-2020-1788-A avsnitt 60.</a:t>
            </a:r>
          </a:p>
          <a:p>
            <a:pPr marL="514350" indent="-514350">
              <a:buFont typeface="+mj-lt"/>
              <a:buAutoNum type="alphaLcPeriod"/>
            </a:pPr>
            <a:endParaRPr lang="nb-NO" dirty="0"/>
          </a:p>
        </p:txBody>
      </p:sp>
      <p:pic>
        <p:nvPicPr>
          <p:cNvPr id="7" name="Bilde 6">
            <a:extLst>
              <a:ext uri="{FF2B5EF4-FFF2-40B4-BE49-F238E27FC236}">
                <a16:creationId xmlns:a16="http://schemas.microsoft.com/office/drawing/2014/main" id="{DAD37800-DD44-4BE3-8BD4-83EF9D1F8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7" y="6175074"/>
            <a:ext cx="1188823" cy="472481"/>
          </a:xfrm>
          <a:prstGeom prst="rect">
            <a:avLst/>
          </a:prstGeom>
        </p:spPr>
      </p:pic>
    </p:spTree>
    <p:extLst>
      <p:ext uri="{BB962C8B-B14F-4D97-AF65-F5344CB8AC3E}">
        <p14:creationId xmlns:p14="http://schemas.microsoft.com/office/powerpoint/2010/main" val="4237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solidFill>
                  <a:schemeClr val="bg1"/>
                </a:solidFill>
                <a:effectLst/>
                <a:ea typeface="Times New Roman" panose="02020603050405020304" pitchFamily="18" charset="0"/>
                <a:cs typeface="Times New Roman" panose="02020603050405020304" pitchFamily="18" charset="0"/>
              </a:rPr>
            </a:br>
            <a:r>
              <a:rPr lang="nb-NO" b="1" dirty="0">
                <a:solidFill>
                  <a:schemeClr val="bg1"/>
                </a:solidFill>
                <a:effectLst/>
                <a:ea typeface="Times New Roman" panose="02020603050405020304" pitchFamily="18" charset="0"/>
                <a:cs typeface="Times New Roman" panose="02020603050405020304" pitchFamily="18" charset="0"/>
              </a:rPr>
              <a:t>«ALVORLIGE PROBLEMER»</a:t>
            </a:r>
            <a:br>
              <a:rPr lang="nb-NO" dirty="0">
                <a:solidFill>
                  <a:schemeClr val="bg1"/>
                </a:solidFill>
                <a:effectLst/>
                <a:latin typeface="+mn-lt"/>
                <a:ea typeface="Calibri" panose="020F0502020204030204" pitchFamily="34" charset="0"/>
                <a:cs typeface="Times New Roman" panose="02020603050405020304" pitchFamily="18" charset="0"/>
              </a:rPr>
            </a:br>
            <a:endParaRPr lang="nb-NO" dirty="0">
              <a:solidFill>
                <a:schemeClr val="bg1"/>
              </a:solidFill>
              <a:latin typeface="+mn-lt"/>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a:xfrm>
            <a:off x="838200" y="1825625"/>
            <a:ext cx="10515600" cy="4552504"/>
          </a:xfrm>
        </p:spPr>
        <p:txBody>
          <a:bodyPr>
            <a:normAutofit fontScale="92500" lnSpcReduction="20000"/>
          </a:bodyPr>
          <a:lstStyle/>
          <a:p>
            <a:pPr marL="514350" indent="-514350">
              <a:buFont typeface="+mj-lt"/>
              <a:buAutoNum type="alphaLcPeriod"/>
            </a:pPr>
            <a:r>
              <a:rPr lang="nb-NO" sz="2200" dirty="0">
                <a:solidFill>
                  <a:schemeClr val="bg1"/>
                </a:solidFill>
                <a:effectLst/>
                <a:ea typeface="Calibri" panose="020F0502020204030204" pitchFamily="34" charset="0"/>
                <a:cs typeface="Times New Roman" panose="02020603050405020304" pitchFamily="18" charset="0"/>
              </a:rPr>
              <a:t>Momenter av betydning, jf. HR-2020-1788-A avsnitt 60.</a:t>
            </a:r>
          </a:p>
          <a:p>
            <a:pPr marL="1428750" lvl="2" indent="-514350">
              <a:buFont typeface="+mj-lt"/>
              <a:buAutoNum type="romanLcPeriod"/>
            </a:pPr>
            <a:r>
              <a:rPr lang="nb-NO" sz="2200" dirty="0">
                <a:solidFill>
                  <a:schemeClr val="bg1"/>
                </a:solidFill>
                <a:effectLst/>
                <a:ea typeface="Calibri" panose="020F0502020204030204" pitchFamily="34" charset="0"/>
                <a:cs typeface="Times New Roman" panose="02020603050405020304" pitchFamily="18" charset="0"/>
              </a:rPr>
              <a:t>Hvor gammel var barnet når det ble plassert.</a:t>
            </a:r>
          </a:p>
          <a:p>
            <a:pPr marL="1428750" lvl="2" indent="-514350">
              <a:buFont typeface="+mj-lt"/>
              <a:buAutoNum type="romanLcPeriod"/>
            </a:pPr>
            <a:r>
              <a:rPr lang="nb-NO" sz="2200" dirty="0">
                <a:solidFill>
                  <a:schemeClr val="bg1"/>
                </a:solidFill>
                <a:effectLst/>
                <a:ea typeface="Calibri" panose="020F0502020204030204" pitchFamily="34" charset="0"/>
                <a:cs typeface="Times New Roman" panose="02020603050405020304" pitchFamily="18" charset="0"/>
              </a:rPr>
              <a:t>Om og hvilke skader barnet hadde ved plassering</a:t>
            </a:r>
          </a:p>
          <a:p>
            <a:pPr marL="1428750" lvl="2" indent="-514350">
              <a:buFont typeface="+mj-lt"/>
              <a:buAutoNum type="romanLcPeriod"/>
            </a:pPr>
            <a:r>
              <a:rPr lang="nb-NO" sz="2200" dirty="0">
                <a:solidFill>
                  <a:schemeClr val="bg1"/>
                </a:solidFill>
                <a:effectLst/>
                <a:ea typeface="Calibri" panose="020F0502020204030204" pitchFamily="34" charset="0"/>
                <a:cs typeface="Times New Roman" panose="02020603050405020304" pitchFamily="18" charset="0"/>
              </a:rPr>
              <a:t>Barnet utvikling under plassering</a:t>
            </a:r>
          </a:p>
          <a:p>
            <a:pPr marL="1428750" lvl="2" indent="-514350">
              <a:buFont typeface="+mj-lt"/>
              <a:buAutoNum type="romanLcPeriod"/>
            </a:pPr>
            <a:r>
              <a:rPr lang="nb-NO" sz="2200" dirty="0">
                <a:solidFill>
                  <a:schemeClr val="bg1"/>
                </a:solidFill>
                <a:effectLst/>
                <a:ea typeface="Calibri" panose="020F0502020204030204" pitchFamily="34" charset="0"/>
                <a:cs typeface="Times New Roman" panose="02020603050405020304" pitchFamily="18" charset="0"/>
              </a:rPr>
              <a:t>Hvor lenge barnet har vært plassert </a:t>
            </a:r>
          </a:p>
          <a:p>
            <a:pPr marL="1428750" lvl="2" indent="-514350">
              <a:buFont typeface="+mj-lt"/>
              <a:buAutoNum type="romanLcPeriod"/>
            </a:pPr>
            <a:r>
              <a:rPr lang="nb-NO" sz="2200" dirty="0">
                <a:solidFill>
                  <a:schemeClr val="bg1"/>
                </a:solidFill>
                <a:effectLst/>
                <a:ea typeface="Calibri" panose="020F0502020204030204" pitchFamily="34" charset="0"/>
                <a:cs typeface="Times New Roman" panose="02020603050405020304" pitchFamily="18" charset="0"/>
              </a:rPr>
              <a:t>Barnet forhold til fosterhjemmet og miljøet rundt</a:t>
            </a:r>
          </a:p>
          <a:p>
            <a:pPr marL="1428750" lvl="2" indent="-514350">
              <a:buFont typeface="+mj-lt"/>
              <a:buAutoNum type="romanLcPeriod"/>
            </a:pPr>
            <a:r>
              <a:rPr lang="nb-NO" sz="2200" dirty="0">
                <a:solidFill>
                  <a:schemeClr val="bg1"/>
                </a:solidFill>
                <a:effectLst/>
                <a:ea typeface="Calibri" panose="020F0502020204030204" pitchFamily="34" charset="0"/>
                <a:cs typeface="Times New Roman" panose="02020603050405020304" pitchFamily="18" charset="0"/>
              </a:rPr>
              <a:t>Om barnet har særlig sårbarhet</a:t>
            </a:r>
          </a:p>
          <a:p>
            <a:pPr marL="1428750" lvl="2" indent="-514350">
              <a:buFont typeface="+mj-lt"/>
              <a:buAutoNum type="romanLcPeriod"/>
            </a:pPr>
            <a:r>
              <a:rPr lang="nb-NO" sz="2200" dirty="0">
                <a:solidFill>
                  <a:schemeClr val="bg1"/>
                </a:solidFill>
                <a:effectLst/>
                <a:ea typeface="Calibri" panose="020F0502020204030204" pitchFamily="34" charset="0"/>
                <a:cs typeface="Times New Roman" panose="02020603050405020304" pitchFamily="18" charset="0"/>
              </a:rPr>
              <a:t>Barnets relasjon til biologiske foreldre</a:t>
            </a:r>
          </a:p>
          <a:p>
            <a:pPr marL="2171700" lvl="4" indent="-342900">
              <a:buFont typeface="+mj-lt"/>
              <a:buAutoNum type="arabicPeriod"/>
            </a:pPr>
            <a:r>
              <a:rPr lang="nb-NO" sz="2200" dirty="0">
                <a:solidFill>
                  <a:schemeClr val="bg1"/>
                </a:solidFill>
                <a:effectLst/>
                <a:ea typeface="Calibri" panose="020F0502020204030204" pitchFamily="34" charset="0"/>
                <a:cs typeface="Times New Roman" panose="02020603050405020304" pitchFamily="18" charset="0"/>
              </a:rPr>
              <a:t>Relasjonen før plassering</a:t>
            </a:r>
          </a:p>
          <a:p>
            <a:pPr marL="2171700" lvl="4" indent="-342900">
              <a:buFont typeface="+mj-lt"/>
              <a:buAutoNum type="arabicPeriod"/>
            </a:pPr>
            <a:r>
              <a:rPr lang="nb-NO" sz="2200" dirty="0">
                <a:solidFill>
                  <a:schemeClr val="bg1"/>
                </a:solidFill>
                <a:effectLst/>
                <a:ea typeface="Calibri" panose="020F0502020204030204" pitchFamily="34" charset="0"/>
                <a:cs typeface="Times New Roman" panose="02020603050405020304" pitchFamily="18" charset="0"/>
              </a:rPr>
              <a:t>Kontakt med foreldre under plassering</a:t>
            </a:r>
          </a:p>
          <a:p>
            <a:pPr marL="2171700" lvl="4" indent="-342900">
              <a:buFont typeface="+mj-lt"/>
              <a:buAutoNum type="arabicPeriod"/>
            </a:pPr>
            <a:r>
              <a:rPr lang="nb-NO" sz="2200" dirty="0">
                <a:solidFill>
                  <a:schemeClr val="bg1"/>
                </a:solidFill>
                <a:effectLst/>
                <a:ea typeface="Calibri" panose="020F0502020204030204" pitchFamily="34" charset="0"/>
                <a:cs typeface="Times New Roman" panose="02020603050405020304" pitchFamily="18" charset="0"/>
              </a:rPr>
              <a:t>Hvordan samvær har fungert under plassering</a:t>
            </a:r>
          </a:p>
          <a:p>
            <a:pPr marL="2171700" lvl="4" indent="-342900">
              <a:buFont typeface="+mj-lt"/>
              <a:buAutoNum type="arabicPeriod"/>
            </a:pPr>
            <a:r>
              <a:rPr lang="nb-NO" sz="2200" dirty="0">
                <a:solidFill>
                  <a:schemeClr val="bg1"/>
                </a:solidFill>
                <a:effectLst/>
                <a:ea typeface="Times New Roman" panose="02020603050405020304" pitchFamily="18" charset="0"/>
                <a:cs typeface="Times New Roman" panose="02020603050405020304" pitchFamily="18" charset="0"/>
              </a:rPr>
              <a:t>Forfedrenes evne til å håndtere barnets reaksjoner</a:t>
            </a:r>
            <a:endParaRPr lang="nb-NO" sz="2200" dirty="0">
              <a:solidFill>
                <a:schemeClr val="bg1"/>
              </a:solidFill>
              <a:effectLst/>
              <a:ea typeface="Calibri" panose="020F0502020204030204" pitchFamily="34" charset="0"/>
              <a:cs typeface="Times New Roman" panose="02020603050405020304" pitchFamily="18" charset="0"/>
            </a:endParaRPr>
          </a:p>
          <a:p>
            <a:pPr marL="2171700" lvl="4" indent="-342900">
              <a:buFont typeface="+mj-lt"/>
              <a:buAutoNum type="arabicPeriod"/>
            </a:pPr>
            <a:r>
              <a:rPr lang="nb-NO" sz="2200" dirty="0">
                <a:solidFill>
                  <a:schemeClr val="bg1"/>
                </a:solidFill>
                <a:effectLst/>
                <a:ea typeface="Times New Roman" panose="02020603050405020304" pitchFamily="18" charset="0"/>
                <a:cs typeface="Times New Roman" panose="02020603050405020304" pitchFamily="18" charset="0"/>
              </a:rPr>
              <a:t>Evne og vilje til å samarbeide med fosterheim og barnevernet vedrørende tilbakeføring </a:t>
            </a:r>
            <a:endParaRPr lang="nb-NO" sz="2200" dirty="0">
              <a:solidFill>
                <a:schemeClr val="bg1"/>
              </a:solidFill>
              <a:effectLst/>
              <a:ea typeface="Calibri" panose="020F0502020204030204" pitchFamily="34" charset="0"/>
              <a:cs typeface="Times New Roman" panose="02020603050405020304" pitchFamily="18" charset="0"/>
            </a:endParaRPr>
          </a:p>
          <a:p>
            <a:pPr marL="2171700" lvl="4" indent="-342900">
              <a:buFont typeface="+mj-lt"/>
              <a:buAutoNum type="arabicPeriod"/>
            </a:pPr>
            <a:r>
              <a:rPr lang="nn-NO" sz="2200" dirty="0">
                <a:solidFill>
                  <a:schemeClr val="bg1"/>
                </a:solidFill>
                <a:effectLst/>
                <a:ea typeface="Times New Roman" panose="02020603050405020304" pitchFamily="18" charset="0"/>
                <a:cs typeface="Times New Roman" panose="02020603050405020304" pitchFamily="18" charset="0"/>
              </a:rPr>
              <a:t>Evne og vilje til å </a:t>
            </a:r>
            <a:r>
              <a:rPr lang="nn-NO" sz="2200" dirty="0" err="1">
                <a:solidFill>
                  <a:schemeClr val="bg1"/>
                </a:solidFill>
                <a:effectLst/>
                <a:ea typeface="Times New Roman" panose="02020603050405020304" pitchFamily="18" charset="0"/>
                <a:cs typeface="Times New Roman" panose="02020603050405020304" pitchFamily="18" charset="0"/>
              </a:rPr>
              <a:t>motta</a:t>
            </a:r>
            <a:r>
              <a:rPr lang="nn-NO" sz="2200" dirty="0">
                <a:solidFill>
                  <a:schemeClr val="bg1"/>
                </a:solidFill>
                <a:effectLst/>
                <a:ea typeface="Times New Roman" panose="02020603050405020304" pitchFamily="18" charset="0"/>
                <a:cs typeface="Times New Roman" panose="02020603050405020304" pitchFamily="18" charset="0"/>
              </a:rPr>
              <a:t> hjelpetiltak</a:t>
            </a:r>
            <a:endParaRPr lang="nb-NO" sz="2200" dirty="0">
              <a:solidFill>
                <a:schemeClr val="bg1"/>
              </a:solidFill>
              <a:effectLst/>
              <a:ea typeface="Calibri" panose="020F0502020204030204" pitchFamily="34" charset="0"/>
              <a:cs typeface="Times New Roman" panose="02020603050405020304" pitchFamily="18" charset="0"/>
            </a:endParaRPr>
          </a:p>
          <a:p>
            <a:pPr marL="1428750" lvl="2" indent="-514350">
              <a:buFont typeface="+mj-lt"/>
              <a:buAutoNum type="romanLcPeriod"/>
            </a:pPr>
            <a:r>
              <a:rPr lang="nb-NO" sz="2200" dirty="0">
                <a:solidFill>
                  <a:schemeClr val="bg1"/>
                </a:solidFill>
                <a:effectLst/>
                <a:ea typeface="Times New Roman" panose="02020603050405020304" pitchFamily="18" charset="0"/>
                <a:cs typeface="Times New Roman" panose="02020603050405020304" pitchFamily="18" charset="0"/>
              </a:rPr>
              <a:t>Barnets syn avhengig av alder og modenhet. </a:t>
            </a:r>
            <a:endParaRPr lang="nb-NO" sz="2200" dirty="0">
              <a:solidFill>
                <a:schemeClr val="bg1"/>
              </a:solidFill>
              <a:effectLst/>
              <a:ea typeface="Calibri" panose="020F0502020204030204" pitchFamily="34" charset="0"/>
              <a:cs typeface="Times New Roman" panose="02020603050405020304" pitchFamily="18" charset="0"/>
            </a:endParaRPr>
          </a:p>
          <a:p>
            <a:pPr marL="914400" lvl="2" indent="0">
              <a:buNone/>
            </a:pPr>
            <a:endParaRPr lang="nb-NO" dirty="0"/>
          </a:p>
        </p:txBody>
      </p:sp>
      <p:pic>
        <p:nvPicPr>
          <p:cNvPr id="7" name="Bilde 6">
            <a:extLst>
              <a:ext uri="{FF2B5EF4-FFF2-40B4-BE49-F238E27FC236}">
                <a16:creationId xmlns:a16="http://schemas.microsoft.com/office/drawing/2014/main" id="{C2E6BD52-DA73-4BBD-B208-511ADCC6F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41888"/>
            <a:ext cx="1188823" cy="472481"/>
          </a:xfrm>
          <a:prstGeom prst="rect">
            <a:avLst/>
          </a:prstGeom>
        </p:spPr>
      </p:pic>
    </p:spTree>
    <p:extLst>
      <p:ext uri="{BB962C8B-B14F-4D97-AF65-F5344CB8AC3E}">
        <p14:creationId xmlns:p14="http://schemas.microsoft.com/office/powerpoint/2010/main" val="3836955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75094F-115F-419A-89E3-D6DBB86ECA3B}"/>
              </a:ext>
            </a:extLst>
          </p:cNvPr>
          <p:cNvSpPr>
            <a:spLocks noGrp="1"/>
          </p:cNvSpPr>
          <p:nvPr>
            <p:ph type="title"/>
          </p:nvPr>
        </p:nvSpPr>
        <p:spPr/>
        <p:txBody>
          <a:bodyPr/>
          <a:lstStyle/>
          <a:p>
            <a:r>
              <a:rPr lang="nb-NO" b="1" dirty="0">
                <a:solidFill>
                  <a:schemeClr val="bg2"/>
                </a:solidFill>
              </a:rPr>
              <a:t>HVA MED TIDLIGERE FEIL FRA FYLKESNEMNDA?</a:t>
            </a:r>
            <a:endParaRPr lang="nn-NO" b="1" dirty="0">
              <a:solidFill>
                <a:schemeClr val="bg2"/>
              </a:solidFill>
            </a:endParaRPr>
          </a:p>
        </p:txBody>
      </p:sp>
      <p:sp>
        <p:nvSpPr>
          <p:cNvPr id="3" name="Plassholder for innhold 2">
            <a:extLst>
              <a:ext uri="{FF2B5EF4-FFF2-40B4-BE49-F238E27FC236}">
                <a16:creationId xmlns:a16="http://schemas.microsoft.com/office/drawing/2014/main" id="{3C106675-10C3-4BA7-97E0-CF43CE235003}"/>
              </a:ext>
            </a:extLst>
          </p:cNvPr>
          <p:cNvSpPr>
            <a:spLocks noGrp="1"/>
          </p:cNvSpPr>
          <p:nvPr>
            <p:ph idx="1"/>
          </p:nvPr>
        </p:nvSpPr>
        <p:spPr/>
        <p:txBody>
          <a:bodyPr/>
          <a:lstStyle/>
          <a:p>
            <a:endParaRPr lang="nb-NO" dirty="0">
              <a:solidFill>
                <a:schemeClr val="bg1"/>
              </a:solidFill>
            </a:endParaRPr>
          </a:p>
          <a:p>
            <a:r>
              <a:rPr lang="nb-NO" dirty="0">
                <a:solidFill>
                  <a:schemeClr val="bg1"/>
                </a:solidFill>
              </a:rPr>
              <a:t>HR- avsnitt 115</a:t>
            </a:r>
          </a:p>
          <a:p>
            <a:pPr lvl="1"/>
            <a:r>
              <a:rPr lang="nb-NO" dirty="0">
                <a:solidFill>
                  <a:schemeClr val="bg1"/>
                </a:solidFill>
              </a:rPr>
              <a:t>Retten kan «etter omstendighetene søke å reparere slike feil ved å :</a:t>
            </a:r>
          </a:p>
          <a:p>
            <a:pPr lvl="2"/>
            <a:r>
              <a:rPr lang="nb-NO" dirty="0">
                <a:solidFill>
                  <a:schemeClr val="bg1"/>
                </a:solidFill>
              </a:rPr>
              <a:t>Oppheve omsorgsovertakelse/adopsjon</a:t>
            </a:r>
          </a:p>
          <a:p>
            <a:pPr lvl="2"/>
            <a:r>
              <a:rPr lang="nb-NO" dirty="0">
                <a:solidFill>
                  <a:schemeClr val="bg1"/>
                </a:solidFill>
              </a:rPr>
              <a:t>Økse samvær</a:t>
            </a:r>
          </a:p>
          <a:p>
            <a:pPr lvl="2"/>
            <a:r>
              <a:rPr lang="nb-NO" dirty="0">
                <a:solidFill>
                  <a:schemeClr val="bg1"/>
                </a:solidFill>
              </a:rPr>
              <a:t>Men: «om slike muligheter ikke står åpne, vil retten etter omstendighetene måtte velge omsorgsovertakelse eller adopsjon hvis dette på domstidspunktet klart fremstår som den riktige løsningen hensett til barnets beste, til tross for at det tidligere er gjort feil ved behandlingen av saken».</a:t>
            </a:r>
          </a:p>
          <a:p>
            <a:pPr marL="914400" lvl="2" indent="0">
              <a:buNone/>
            </a:pPr>
            <a:endParaRPr lang="nb-NO" dirty="0">
              <a:solidFill>
                <a:schemeClr val="bg1"/>
              </a:solidFill>
            </a:endParaRPr>
          </a:p>
          <a:p>
            <a:pPr lvl="2"/>
            <a:endParaRPr lang="nb-NO" dirty="0"/>
          </a:p>
        </p:txBody>
      </p:sp>
    </p:spTree>
    <p:extLst>
      <p:ext uri="{BB962C8B-B14F-4D97-AF65-F5344CB8AC3E}">
        <p14:creationId xmlns:p14="http://schemas.microsoft.com/office/powerpoint/2010/main" val="3348493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CF7942-4FBF-43CD-B420-0EF48CBD4D91}"/>
              </a:ext>
            </a:extLst>
          </p:cNvPr>
          <p:cNvSpPr>
            <a:spLocks noGrp="1"/>
          </p:cNvSpPr>
          <p:nvPr>
            <p:ph type="title"/>
          </p:nvPr>
        </p:nvSpPr>
        <p:spPr/>
        <p:txBody>
          <a:bodyPr/>
          <a:lstStyle/>
          <a:p>
            <a:r>
              <a:rPr lang="nb-NO" dirty="0">
                <a:solidFill>
                  <a:schemeClr val="bg1">
                    <a:lumMod val="95000"/>
                  </a:schemeClr>
                </a:solidFill>
              </a:rPr>
              <a:t>PRAKSIS ETTER DOMMENE  EMD OG HR</a:t>
            </a:r>
            <a:endParaRPr lang="nn-NO" dirty="0">
              <a:solidFill>
                <a:schemeClr val="bg1">
                  <a:lumMod val="95000"/>
                </a:schemeClr>
              </a:solidFill>
            </a:endParaRPr>
          </a:p>
        </p:txBody>
      </p:sp>
      <p:sp>
        <p:nvSpPr>
          <p:cNvPr id="3" name="Plassholder for innhold 2">
            <a:extLst>
              <a:ext uri="{FF2B5EF4-FFF2-40B4-BE49-F238E27FC236}">
                <a16:creationId xmlns:a16="http://schemas.microsoft.com/office/drawing/2014/main" id="{69C2AEBD-A2A5-4A30-AEFA-B5FD9B49EA93}"/>
              </a:ext>
            </a:extLst>
          </p:cNvPr>
          <p:cNvSpPr>
            <a:spLocks noGrp="1"/>
          </p:cNvSpPr>
          <p:nvPr>
            <p:ph idx="1"/>
          </p:nvPr>
        </p:nvSpPr>
        <p:spPr/>
        <p:txBody>
          <a:bodyPr/>
          <a:lstStyle/>
          <a:p>
            <a:r>
              <a:rPr lang="nb-NO" dirty="0">
                <a:solidFill>
                  <a:schemeClr val="bg1"/>
                </a:solidFill>
              </a:rPr>
              <a:t>Legges til rette for økt samvær om tilbakeføring ikke gjennomføres: </a:t>
            </a:r>
          </a:p>
          <a:p>
            <a:pPr marL="0" indent="0">
              <a:buNone/>
            </a:pPr>
            <a:endParaRPr lang="nb-NO" dirty="0">
              <a:solidFill>
                <a:schemeClr val="bg1"/>
              </a:solidFill>
            </a:endParaRPr>
          </a:p>
          <a:p>
            <a:pPr lvl="1"/>
            <a:r>
              <a:rPr lang="nb-NO" dirty="0">
                <a:solidFill>
                  <a:schemeClr val="bg1"/>
                </a:solidFill>
              </a:rPr>
              <a:t>FN mai 2021 – FNV-2021-93-FOH: </a:t>
            </a:r>
          </a:p>
          <a:p>
            <a:pPr lvl="2"/>
            <a:r>
              <a:rPr lang="nb-NO" dirty="0">
                <a:solidFill>
                  <a:schemeClr val="bg1"/>
                </a:solidFill>
              </a:rPr>
              <a:t>Barnet var 8 år. Bodd i  fosterhjem siden 2,5 år. </a:t>
            </a:r>
          </a:p>
          <a:p>
            <a:pPr lvl="2"/>
            <a:r>
              <a:rPr lang="nb-NO" dirty="0">
                <a:solidFill>
                  <a:schemeClr val="bg1"/>
                </a:solidFill>
              </a:rPr>
              <a:t>Mor kunne gi forsvarlig omsorg. Dissens hva gjaldt tilknytningsperspektivet. Flertallet mente det var reell fare for skadevirkninger. </a:t>
            </a:r>
          </a:p>
          <a:p>
            <a:pPr lvl="2"/>
            <a:r>
              <a:rPr lang="nb-NO" dirty="0">
                <a:solidFill>
                  <a:schemeClr val="bg1"/>
                </a:solidFill>
              </a:rPr>
              <a:t>Samvær fredag til søndag annenhver helg, samt 2 uker sommerferie.</a:t>
            </a:r>
          </a:p>
          <a:p>
            <a:pPr lvl="1"/>
            <a:r>
              <a:rPr lang="nb-NO" dirty="0">
                <a:solidFill>
                  <a:schemeClr val="bg1"/>
                </a:solidFill>
              </a:rPr>
              <a:t>FN juni 2021 – FNV-2020-217-FTF</a:t>
            </a:r>
          </a:p>
          <a:p>
            <a:pPr lvl="2"/>
            <a:r>
              <a:rPr lang="nb-NO" dirty="0">
                <a:solidFill>
                  <a:schemeClr val="bg1"/>
                </a:solidFill>
              </a:rPr>
              <a:t>Barnet ar 2,5 år. Bodd i fosterhjem siden 3 mnd. </a:t>
            </a:r>
          </a:p>
          <a:p>
            <a:pPr lvl="2"/>
            <a:r>
              <a:rPr lang="nb-NO" dirty="0">
                <a:solidFill>
                  <a:schemeClr val="bg1"/>
                </a:solidFill>
              </a:rPr>
              <a:t>Foreldrenes omsorgsevner var bedret, men barnet ville ikke tåle fallet i omsorgsnivået som en tilbakeføring ville innebære. Særlig sårbart barn. </a:t>
            </a:r>
          </a:p>
          <a:p>
            <a:pPr lvl="2"/>
            <a:r>
              <a:rPr lang="nb-NO" dirty="0">
                <a:solidFill>
                  <a:schemeClr val="bg1"/>
                </a:solidFill>
              </a:rPr>
              <a:t>Samvær økt til 8 ganger i året. </a:t>
            </a:r>
          </a:p>
          <a:p>
            <a:pPr marL="914400" lvl="2" indent="0">
              <a:buNone/>
            </a:pPr>
            <a:endParaRPr lang="nb-NO" dirty="0">
              <a:solidFill>
                <a:schemeClr val="bg1"/>
              </a:solidFill>
            </a:endParaRPr>
          </a:p>
        </p:txBody>
      </p:sp>
    </p:spTree>
    <p:extLst>
      <p:ext uri="{BB962C8B-B14F-4D97-AF65-F5344CB8AC3E}">
        <p14:creationId xmlns:p14="http://schemas.microsoft.com/office/powerpoint/2010/main" val="59920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79E320-7542-42AD-88AE-5E22D5CCBDDD}"/>
              </a:ext>
            </a:extLst>
          </p:cNvPr>
          <p:cNvSpPr>
            <a:spLocks noGrp="1"/>
          </p:cNvSpPr>
          <p:nvPr>
            <p:ph type="title"/>
          </p:nvPr>
        </p:nvSpPr>
        <p:spPr/>
        <p:txBody>
          <a:bodyPr/>
          <a:lstStyle/>
          <a:p>
            <a:r>
              <a:rPr lang="nb-NO" b="1" dirty="0">
                <a:solidFill>
                  <a:schemeClr val="bg1"/>
                </a:solidFill>
              </a:rPr>
              <a:t>Forarbeidet til loven i 1992</a:t>
            </a:r>
          </a:p>
        </p:txBody>
      </p:sp>
      <p:sp useBgFill="1">
        <p:nvSpPr>
          <p:cNvPr id="3" name="Plassholder for innhold 2">
            <a:extLst>
              <a:ext uri="{FF2B5EF4-FFF2-40B4-BE49-F238E27FC236}">
                <a16:creationId xmlns:a16="http://schemas.microsoft.com/office/drawing/2014/main" id="{8E20C76A-7792-4FDA-AA1A-086AD01E3F65}"/>
              </a:ext>
            </a:extLst>
          </p:cNvPr>
          <p:cNvSpPr>
            <a:spLocks noGrp="1"/>
          </p:cNvSpPr>
          <p:nvPr>
            <p:ph idx="1"/>
          </p:nvPr>
        </p:nvSpPr>
        <p:spPr/>
        <p:txBody>
          <a:bodyPr>
            <a:normAutofit/>
          </a:bodyPr>
          <a:lstStyle/>
          <a:p>
            <a:pPr marL="514350" indent="-514350">
              <a:buFont typeface="+mj-lt"/>
              <a:buAutoNum type="alphaLcPeriod"/>
            </a:pPr>
            <a:r>
              <a:rPr lang="nb-NO" sz="2000" b="1" dirty="0">
                <a:solidFill>
                  <a:schemeClr val="bg1"/>
                </a:solidFill>
                <a:effectLst/>
                <a:ea typeface="Calibri" panose="020F0502020204030204" pitchFamily="34" charset="0"/>
                <a:cs typeface="Times New Roman" panose="02020603050405020304" pitchFamily="18" charset="0"/>
              </a:rPr>
              <a:t>Ot.prp.nr.60 (1988-1989):</a:t>
            </a:r>
          </a:p>
          <a:p>
            <a:pPr marL="514350" indent="-514350">
              <a:buFont typeface="+mj-lt"/>
              <a:buAutoNum type="alphaLcPeriod"/>
            </a:pPr>
            <a:endParaRPr lang="nb-NO" sz="2000" dirty="0">
              <a:solidFill>
                <a:schemeClr val="bg1"/>
              </a:solidFill>
              <a:effectLst/>
              <a:ea typeface="Calibri" panose="020F0502020204030204" pitchFamily="34" charset="0"/>
              <a:cs typeface="Times New Roman" panose="02020603050405020304" pitchFamily="18" charset="0"/>
            </a:endParaRPr>
          </a:p>
          <a:p>
            <a:pPr marL="1314450" lvl="2" indent="-400050">
              <a:buFont typeface="+mj-lt"/>
              <a:buAutoNum type="romanLcPeriod"/>
            </a:pPr>
            <a:r>
              <a:rPr lang="nb-NO" sz="2200" dirty="0">
                <a:solidFill>
                  <a:schemeClr val="bg1"/>
                </a:solidFill>
                <a:effectLst/>
                <a:ea typeface="Calibri" panose="020F0502020204030204" pitchFamily="34" charset="0"/>
                <a:cs typeface="Calibri" panose="020F0502020204030204" pitchFamily="34" charset="0"/>
              </a:rPr>
              <a:t>«Grunnvilkåret må etter utvalgets mening</a:t>
            </a:r>
            <a:r>
              <a:rPr lang="nb-NO" sz="2200" b="1" dirty="0">
                <a:solidFill>
                  <a:schemeClr val="bg1"/>
                </a:solidFill>
                <a:effectLst/>
                <a:ea typeface="Calibri" panose="020F0502020204030204" pitchFamily="34" charset="0"/>
                <a:cs typeface="Calibri" panose="020F0502020204030204" pitchFamily="34" charset="0"/>
              </a:rPr>
              <a:t> </a:t>
            </a:r>
            <a:r>
              <a:rPr lang="nb-NO" sz="2200" dirty="0">
                <a:solidFill>
                  <a:schemeClr val="bg1"/>
                </a:solidFill>
                <a:effectLst/>
                <a:ea typeface="Calibri" panose="020F0502020204030204" pitchFamily="34" charset="0"/>
                <a:cs typeface="Calibri" panose="020F0502020204030204" pitchFamily="34" charset="0"/>
              </a:rPr>
              <a:t>være at foreldrene er i stand til å gi barnet et alminnelig godt hjem. Utvalget mener at det må være et utgangspunkt at et barn skal få vokse opp hos sine biologiske foreldre». </a:t>
            </a:r>
            <a:endParaRPr lang="nb-NO" sz="2200" dirty="0">
              <a:solidFill>
                <a:schemeClr val="bg1"/>
              </a:solidFill>
              <a:ea typeface="Calibri" panose="020F0502020204030204" pitchFamily="34" charset="0"/>
              <a:cs typeface="Times New Roman" panose="02020603050405020304" pitchFamily="18" charset="0"/>
            </a:endParaRPr>
          </a:p>
          <a:p>
            <a:pPr marL="1314450" lvl="2" indent="-400050">
              <a:buFont typeface="+mj-lt"/>
              <a:buAutoNum type="romanLcPeriod"/>
            </a:pPr>
            <a:r>
              <a:rPr lang="nb-NO" sz="2200" dirty="0">
                <a:solidFill>
                  <a:schemeClr val="bg1"/>
                </a:solidFill>
                <a:effectLst/>
                <a:ea typeface="Calibri" panose="020F0502020204030204" pitchFamily="34" charset="0"/>
                <a:cs typeface="Calibri" panose="020F0502020204030204" pitchFamily="34" charset="0"/>
              </a:rPr>
              <a:t>«Også i tilfeller hvor barnet i en tid har vært plassert utenfor hjemmet, vil det være mulig, og i de fleste tilfeller ønskelig at barnet flytter tilbake til foreldrene».</a:t>
            </a:r>
          </a:p>
          <a:p>
            <a:pPr marL="1314450" lvl="2" indent="-400050">
              <a:buFont typeface="+mj-lt"/>
              <a:buAutoNum type="romanLcPeriod"/>
            </a:pPr>
            <a:r>
              <a:rPr lang="nb-NO" sz="2200" dirty="0">
                <a:solidFill>
                  <a:schemeClr val="bg1"/>
                </a:solidFill>
                <a:effectLst/>
                <a:ea typeface="Calibri" panose="020F0502020204030204" pitchFamily="34" charset="0"/>
                <a:cs typeface="Calibri" panose="020F0502020204030204" pitchFamily="34" charset="0"/>
              </a:rPr>
              <a:t>«Det må imidlertid foretas en vurdering av situasjonen og problemene for barnet både på </a:t>
            </a:r>
            <a:r>
              <a:rPr lang="nb-NO" sz="2200" b="1" dirty="0">
                <a:solidFill>
                  <a:schemeClr val="bg1"/>
                </a:solidFill>
                <a:effectLst/>
                <a:ea typeface="Calibri" panose="020F0502020204030204" pitchFamily="34" charset="0"/>
                <a:cs typeface="Calibri" panose="020F0502020204030204" pitchFamily="34" charset="0"/>
              </a:rPr>
              <a:t>kort og lang sikt</a:t>
            </a:r>
            <a:r>
              <a:rPr lang="nb-NO" sz="2200" dirty="0">
                <a:solidFill>
                  <a:schemeClr val="bg1"/>
                </a:solidFill>
                <a:effectLst/>
                <a:ea typeface="Calibri" panose="020F0502020204030204" pitchFamily="34" charset="0"/>
                <a:cs typeface="Calibri" panose="020F0502020204030204" pitchFamily="34" charset="0"/>
              </a:rPr>
              <a:t> ved spørsmålet om en tilbakeføring, og departementet mener at det i uttrykket «</a:t>
            </a:r>
            <a:r>
              <a:rPr lang="nb-NO" sz="2200" b="1" dirty="0">
                <a:solidFill>
                  <a:schemeClr val="bg1"/>
                </a:solidFill>
                <a:effectLst/>
                <a:ea typeface="Calibri" panose="020F0502020204030204" pitchFamily="34" charset="0"/>
                <a:cs typeface="Calibri" panose="020F0502020204030204" pitchFamily="34" charset="0"/>
              </a:rPr>
              <a:t>alvorlige problemer</a:t>
            </a:r>
            <a:r>
              <a:rPr lang="nb-NO" sz="2200" dirty="0">
                <a:solidFill>
                  <a:schemeClr val="bg1"/>
                </a:solidFill>
                <a:effectLst/>
                <a:ea typeface="Calibri" panose="020F0502020204030204" pitchFamily="34" charset="0"/>
                <a:cs typeface="Calibri" panose="020F0502020204030204" pitchFamily="34" charset="0"/>
              </a:rPr>
              <a:t>» ligger en </a:t>
            </a:r>
            <a:r>
              <a:rPr lang="nb-NO" sz="2200" b="1" dirty="0">
                <a:solidFill>
                  <a:schemeClr val="bg1"/>
                </a:solidFill>
                <a:effectLst/>
                <a:ea typeface="Calibri" panose="020F0502020204030204" pitchFamily="34" charset="0"/>
                <a:cs typeface="Calibri" panose="020F0502020204030204" pitchFamily="34" charset="0"/>
              </a:rPr>
              <a:t>garanti for at det foretas både en kortsiktig og langsiktig vurdering</a:t>
            </a:r>
            <a:r>
              <a:rPr lang="nb-NO" sz="2200" dirty="0">
                <a:solidFill>
                  <a:schemeClr val="bg1"/>
                </a:solidFill>
                <a:effectLst/>
                <a:ea typeface="Calibri" panose="020F0502020204030204" pitchFamily="34" charset="0"/>
                <a:cs typeface="Calibri" panose="020F0502020204030204" pitchFamily="34" charset="0"/>
              </a:rPr>
              <a:t>».</a:t>
            </a:r>
          </a:p>
          <a:p>
            <a:pPr marL="1314450" lvl="2" indent="-400050">
              <a:buFont typeface="+mj-lt"/>
              <a:buAutoNum type="romanLcPeriod"/>
            </a:pPr>
            <a:r>
              <a:rPr lang="nb-NO" b="1" dirty="0">
                <a:solidFill>
                  <a:schemeClr val="bg1"/>
                </a:solidFill>
                <a:effectLst/>
                <a:ea typeface="Calibri" panose="020F0502020204030204" pitchFamily="34" charset="0"/>
                <a:cs typeface="Calibri" panose="020F0502020204030204" pitchFamily="34" charset="0"/>
              </a:rPr>
              <a:t>Ingen treff på søk av EMK eller EMD i denne proppen.</a:t>
            </a:r>
            <a:endParaRPr lang="nb-NO" dirty="0">
              <a:solidFill>
                <a:schemeClr val="bg1"/>
              </a:solidFill>
              <a:effectLst/>
              <a:ea typeface="Calibri" panose="020F0502020204030204" pitchFamily="34" charset="0"/>
              <a:cs typeface="Times New Roman" panose="02020603050405020304" pitchFamily="18" charset="0"/>
            </a:endParaRPr>
          </a:p>
          <a:p>
            <a:pPr marL="0" indent="0">
              <a:buNone/>
            </a:pP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solidFill>
                <a:schemeClr val="bg1"/>
              </a:solidFill>
            </a:endParaRPr>
          </a:p>
        </p:txBody>
      </p:sp>
      <p:pic>
        <p:nvPicPr>
          <p:cNvPr id="5" name="Bilde 4">
            <a:extLst>
              <a:ext uri="{FF2B5EF4-FFF2-40B4-BE49-F238E27FC236}">
                <a16:creationId xmlns:a16="http://schemas.microsoft.com/office/drawing/2014/main" id="{27D85D7D-07BF-4497-85F7-9F039AD90E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3903406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a:xfrm>
            <a:off x="838200" y="365125"/>
            <a:ext cx="4333240" cy="5873115"/>
          </a:xfrm>
        </p:spPr>
        <p:txBody>
          <a:bodyPr/>
          <a:lstStyle/>
          <a:p>
            <a:pPr algn="ctr"/>
            <a:r>
              <a:rPr lang="nb-NO" dirty="0">
                <a:solidFill>
                  <a:schemeClr val="bg1"/>
                </a:solidFill>
              </a:rPr>
              <a:t>TAKK FOR MEG</a:t>
            </a:r>
          </a:p>
        </p:txBody>
      </p:sp>
      <p:pic>
        <p:nvPicPr>
          <p:cNvPr id="9" name="Plassholder for innhold 8">
            <a:extLst>
              <a:ext uri="{FF2B5EF4-FFF2-40B4-BE49-F238E27FC236}">
                <a16:creationId xmlns:a16="http://schemas.microsoft.com/office/drawing/2014/main" id="{DB4A46CA-DACD-4127-A90F-0881FB3102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29" y="6153073"/>
            <a:ext cx="1188823" cy="472481"/>
          </a:xfrm>
        </p:spPr>
      </p:pic>
      <p:pic>
        <p:nvPicPr>
          <p:cNvPr id="6" name="Bilde 5">
            <a:extLst>
              <a:ext uri="{FF2B5EF4-FFF2-40B4-BE49-F238E27FC236}">
                <a16:creationId xmlns:a16="http://schemas.microsoft.com/office/drawing/2014/main" id="{0ED5DAB3-4CC8-4CB0-A773-6F78BF111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311" y="128883"/>
            <a:ext cx="4761627" cy="6608248"/>
          </a:xfrm>
          <a:prstGeom prst="rect">
            <a:avLst/>
          </a:prstGeom>
        </p:spPr>
      </p:pic>
    </p:spTree>
    <p:extLst>
      <p:ext uri="{BB962C8B-B14F-4D97-AF65-F5344CB8AC3E}">
        <p14:creationId xmlns:p14="http://schemas.microsoft.com/office/powerpoint/2010/main" val="292255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10B3FD-EB06-447A-92F8-71F45F1880AF}"/>
              </a:ext>
            </a:extLst>
          </p:cNvPr>
          <p:cNvSpPr>
            <a:spLocks noGrp="1"/>
          </p:cNvSpPr>
          <p:nvPr>
            <p:ph type="title"/>
          </p:nvPr>
        </p:nvSpPr>
        <p:spPr/>
        <p:txBody>
          <a:bodyPr/>
          <a:lstStyle/>
          <a:p>
            <a:r>
              <a:rPr lang="nb-NO" b="1" dirty="0">
                <a:solidFill>
                  <a:schemeClr val="bg1"/>
                </a:solidFill>
              </a:rPr>
              <a:t>Forarbeidene til loven i 1992</a:t>
            </a:r>
          </a:p>
        </p:txBody>
      </p:sp>
      <p:sp>
        <p:nvSpPr>
          <p:cNvPr id="3" name="Plassholder for innhold 2">
            <a:extLst>
              <a:ext uri="{FF2B5EF4-FFF2-40B4-BE49-F238E27FC236}">
                <a16:creationId xmlns:a16="http://schemas.microsoft.com/office/drawing/2014/main" id="{39F5EACA-2F81-4D5B-AEE9-58CC5225398E}"/>
              </a:ext>
            </a:extLst>
          </p:cNvPr>
          <p:cNvSpPr>
            <a:spLocks noGrp="1"/>
          </p:cNvSpPr>
          <p:nvPr>
            <p:ph idx="1"/>
          </p:nvPr>
        </p:nvSpPr>
        <p:spPr/>
        <p:txBody>
          <a:bodyPr/>
          <a:lstStyle/>
          <a:p>
            <a:pPr marL="457200" indent="-457200">
              <a:buFont typeface="+mj-lt"/>
              <a:buAutoNum type="alphaLcPeriod"/>
            </a:pPr>
            <a:r>
              <a:rPr lang="nb-NO"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Ot.prp.nr.44 (1991 – 1992)</a:t>
            </a:r>
          </a:p>
          <a:p>
            <a:pPr marL="0" indent="0">
              <a:buNone/>
            </a:pPr>
            <a:endParaRPr lang="nb-NO"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314450" lvl="2" indent="-400050">
              <a:buFont typeface="+mj-lt"/>
              <a:buAutoNum type="romanLcPeriod"/>
            </a:pPr>
            <a:r>
              <a:rPr lang="nb-NO"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«Norsk Psykologforening</a:t>
            </a: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mener at det er uheldig at det i høringsutkastet er et vilkår for å opprettholde vedtak om ansvarsovertakelse når foreldrene kan gi barnet forsvarlig omsorg, at barnet vil få «alvorlige problemer», og </a:t>
            </a: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foreslår at ordet «alvorlig» sløyfes». </a:t>
            </a:r>
            <a:endParaRPr lang="nb-NO"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314450" lvl="2" indent="-400050">
              <a:buFont typeface="+mj-lt"/>
              <a:buAutoNum type="romanLcPeriod"/>
            </a:pP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«Etter departementets mening vil </a:t>
            </a: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enhver flytting medføre problemer for et barn</a:t>
            </a: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Ved vurderingen av om barnet skal tilbakeføres til sine biologiske foreldre, må det ses hen til at tilknytningen til biologiske foreldre i seg selv kan være en ressurs for barnet. </a:t>
            </a:r>
            <a: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Problemer av mindre alvorlig, eller forbigående karakter, bør derfor ikke være utslagsgivende</a:t>
            </a:r>
            <a:r>
              <a:rPr lang="nb-NO"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dersom foreldrene ellers kan gi barnet en varig forsvarlig omsorgssituasjon».</a:t>
            </a: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solidFill>
                <a:schemeClr val="bg1"/>
              </a:solidFill>
            </a:endParaRPr>
          </a:p>
        </p:txBody>
      </p:sp>
      <p:pic>
        <p:nvPicPr>
          <p:cNvPr id="5" name="Bilde 4">
            <a:extLst>
              <a:ext uri="{FF2B5EF4-FFF2-40B4-BE49-F238E27FC236}">
                <a16:creationId xmlns:a16="http://schemas.microsoft.com/office/drawing/2014/main" id="{3EE6B8C1-E37D-4D8F-AD64-5900D7E58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256634"/>
            <a:ext cx="1188823" cy="472481"/>
          </a:xfrm>
          <a:prstGeom prst="rect">
            <a:avLst/>
          </a:prstGeom>
          <a:solidFill>
            <a:srgbClr val="1C3094"/>
          </a:solidFill>
        </p:spPr>
      </p:pic>
    </p:spTree>
    <p:extLst>
      <p:ext uri="{BB962C8B-B14F-4D97-AF65-F5344CB8AC3E}">
        <p14:creationId xmlns:p14="http://schemas.microsoft.com/office/powerpoint/2010/main" val="392780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1550E9-3F21-4246-B1FF-974A23B643F6}"/>
              </a:ext>
            </a:extLst>
          </p:cNvPr>
          <p:cNvSpPr>
            <a:spLocks noGrp="1"/>
          </p:cNvSpPr>
          <p:nvPr>
            <p:ph type="title"/>
          </p:nvPr>
        </p:nvSpPr>
        <p:spPr/>
        <p:txBody>
          <a:bodyPr/>
          <a:lstStyle/>
          <a:p>
            <a:r>
              <a:rPr lang="nb-NO" b="1" dirty="0">
                <a:solidFill>
                  <a:schemeClr val="bg1"/>
                </a:solidFill>
              </a:rPr>
              <a:t>1996 – Adele Johansen saken</a:t>
            </a:r>
          </a:p>
        </p:txBody>
      </p:sp>
      <p:sp>
        <p:nvSpPr>
          <p:cNvPr id="3" name="Plassholder for innhold 2">
            <a:extLst>
              <a:ext uri="{FF2B5EF4-FFF2-40B4-BE49-F238E27FC236}">
                <a16:creationId xmlns:a16="http://schemas.microsoft.com/office/drawing/2014/main" id="{F1578E50-FFE2-4BA0-83B9-1AE28A0B5D57}"/>
              </a:ext>
            </a:extLst>
          </p:cNvPr>
          <p:cNvSpPr>
            <a:spLocks noGrp="1"/>
          </p:cNvSpPr>
          <p:nvPr>
            <p:ph idx="1"/>
          </p:nvPr>
        </p:nvSpPr>
        <p:spPr/>
        <p:txBody>
          <a:bodyPr/>
          <a:lstStyle/>
          <a:p>
            <a:pPr marL="742950" lvl="1" indent="-285750">
              <a:lnSpc>
                <a:spcPct val="107000"/>
              </a:lnSpc>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Datteren ble tatt fra mor ca. en uke etter fødsel.</a:t>
            </a:r>
          </a:p>
          <a:p>
            <a:pPr marL="742950" lvl="1" indent="-285750">
              <a:lnSpc>
                <a:spcPct val="107000"/>
              </a:lnSpc>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Da datteren var 6 måneder vedtok nemnda å frata omsorgen og foreldreansvaret med sikte på adopsjon. Mor fikk ikke besøksrett. </a:t>
            </a:r>
          </a:p>
          <a:p>
            <a:pPr marL="742950" lvl="1" indent="-285750">
              <a:lnSpc>
                <a:spcPct val="107000"/>
              </a:lnSpc>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Et år senere flyttet mor til Danmark. Hun fikk et nytt barn hvor det ikke var bekymringer knyttet til barnets utvikling. </a:t>
            </a:r>
          </a:p>
          <a:p>
            <a:pPr marL="742950" lvl="1" indent="-285750">
              <a:lnSpc>
                <a:spcPct val="107000"/>
              </a:lnSpc>
              <a:buFont typeface="+mj-lt"/>
              <a:buAutoNum type="alphaLcPeriod"/>
            </a:pPr>
            <a:r>
              <a:rPr lang="nb-NO" sz="2000" dirty="0">
                <a:solidFill>
                  <a:schemeClr val="bg1"/>
                </a:solidFill>
                <a:effectLst/>
                <a:ea typeface="Calibri" panose="020F0502020204030204" pitchFamily="34" charset="0"/>
                <a:cs typeface="Calibri" panose="020F0502020204030204" pitchFamily="34" charset="0"/>
              </a:rPr>
              <a:t>Norge dømt: </a:t>
            </a:r>
          </a:p>
          <a:p>
            <a:pPr marL="1143000" lvl="2" indent="-228600">
              <a:lnSpc>
                <a:spcPct val="107000"/>
              </a:lnSpc>
              <a:buFont typeface="+mj-lt"/>
              <a:buAutoNum type="romanLcPeriod"/>
            </a:pPr>
            <a:r>
              <a:rPr lang="nb-NO" dirty="0">
                <a:solidFill>
                  <a:schemeClr val="bg1"/>
                </a:solidFill>
                <a:effectLst/>
                <a:ea typeface="Calibri" panose="020F0502020204030204" pitchFamily="34" charset="0"/>
                <a:cs typeface="Calibri" panose="020F0502020204030204" pitchFamily="34" charset="0"/>
              </a:rPr>
              <a:t>Brudd på EMK art. 8 når Norge tok foreldreansvar og besøksrett fra mor. </a:t>
            </a:r>
          </a:p>
          <a:p>
            <a:pPr marL="742950" lvl="1" indent="-285750">
              <a:lnSpc>
                <a:spcPct val="107000"/>
              </a:lnSpc>
              <a:spcAft>
                <a:spcPts val="800"/>
              </a:spcAft>
              <a:buFont typeface="+mj-lt"/>
              <a:buAutoNum type="alphaLcPeriod"/>
            </a:pPr>
            <a:r>
              <a:rPr lang="nb-NO" sz="2000" b="1" dirty="0">
                <a:solidFill>
                  <a:schemeClr val="bg1"/>
                </a:solidFill>
                <a:effectLst/>
                <a:ea typeface="Calibri" panose="020F0502020204030204" pitchFamily="34" charset="0"/>
                <a:cs typeface="Calibri" panose="020F0502020204030204" pitchFamily="34" charset="0"/>
              </a:rPr>
              <a:t>Norge tok ikke sikte på en gjenforening av mor og barn. </a:t>
            </a:r>
            <a:endParaRPr lang="nb-NO" sz="2000" dirty="0">
              <a:solidFill>
                <a:schemeClr val="bg1"/>
              </a:solidFill>
              <a:effectLst/>
              <a:ea typeface="Calibri" panose="020F0502020204030204" pitchFamily="34" charset="0"/>
              <a:cs typeface="Calibri" panose="020F0502020204030204" pitchFamily="34" charset="0"/>
            </a:endParaRPr>
          </a:p>
          <a:p>
            <a:pPr marL="514350" indent="-514350">
              <a:buFont typeface="+mj-lt"/>
              <a:buAutoNum type="alphaLcPeriod"/>
            </a:pPr>
            <a:endParaRPr lang="nb-NO" dirty="0">
              <a:solidFill>
                <a:schemeClr val="bg1"/>
              </a:solidFill>
            </a:endParaRPr>
          </a:p>
        </p:txBody>
      </p:sp>
      <p:pic>
        <p:nvPicPr>
          <p:cNvPr id="5" name="Bilde 4">
            <a:extLst>
              <a:ext uri="{FF2B5EF4-FFF2-40B4-BE49-F238E27FC236}">
                <a16:creationId xmlns:a16="http://schemas.microsoft.com/office/drawing/2014/main" id="{C5663F02-4EA7-4244-A13A-A2B975F30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332336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lstStyle/>
          <a:p>
            <a:r>
              <a:rPr lang="nb-NO" b="1" dirty="0">
                <a:solidFill>
                  <a:schemeClr val="bg1"/>
                </a:solidFill>
              </a:rPr>
              <a:t>2007 – ENDRING I </a:t>
            </a:r>
            <a:r>
              <a:rPr lang="nb-NO" b="1" kern="1200" dirty="0">
                <a:solidFill>
                  <a:schemeClr val="bg1"/>
                </a:solidFill>
                <a:effectLst/>
                <a:ea typeface="Times New Roman" panose="02020603050405020304" pitchFamily="18" charset="0"/>
              </a:rPr>
              <a:t>§ 4-21</a:t>
            </a:r>
            <a:endParaRPr lang="nb-NO" b="1"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normAutofit/>
          </a:bodyPr>
          <a:lstStyle/>
          <a:p>
            <a:pPr marL="742950" lvl="1" indent="-285750">
              <a:lnSpc>
                <a:spcPct val="107000"/>
              </a:lnSpc>
              <a:buFont typeface="+mj-lt"/>
              <a:buAutoNum type="alphaLcPeriod"/>
            </a:pPr>
            <a:r>
              <a:rPr lang="nb-NO" sz="2200" kern="1200" dirty="0">
                <a:solidFill>
                  <a:schemeClr val="bg1"/>
                </a:solidFill>
                <a:effectLst/>
                <a:ea typeface="Times New Roman" panose="02020603050405020304" pitchFamily="18" charset="0"/>
                <a:cs typeface="Times New Roman" panose="02020603050405020304" pitchFamily="18" charset="0"/>
              </a:rPr>
              <a:t>§4-21 blir utvidet med </a:t>
            </a:r>
            <a:r>
              <a:rPr lang="nb-NO" sz="2200" b="1" u="sng" kern="1200" dirty="0">
                <a:solidFill>
                  <a:schemeClr val="bg1"/>
                </a:solidFill>
                <a:effectLst/>
                <a:ea typeface="Times New Roman" panose="02020603050405020304" pitchFamily="18" charset="0"/>
                <a:cs typeface="Times New Roman" panose="02020603050405020304" pitchFamily="18" charset="0"/>
              </a:rPr>
              <a:t>ny terskel </a:t>
            </a:r>
            <a:r>
              <a:rPr lang="nb-NO" sz="2200" b="1" kern="1200" dirty="0">
                <a:solidFill>
                  <a:schemeClr val="bg1"/>
                </a:solidFill>
                <a:effectLst/>
                <a:ea typeface="Times New Roman" panose="02020603050405020304" pitchFamily="18" charset="0"/>
                <a:cs typeface="Times New Roman" panose="02020603050405020304" pitchFamily="18" charset="0"/>
              </a:rPr>
              <a:t>for tilbakeføring</a:t>
            </a:r>
            <a:r>
              <a:rPr lang="nb-NO" sz="2200" kern="1200" dirty="0">
                <a:solidFill>
                  <a:schemeClr val="bg1"/>
                </a:solidFill>
                <a:effectLst/>
                <a:ea typeface="Times New Roman" panose="02020603050405020304" pitchFamily="18" charset="0"/>
                <a:cs typeface="Times New Roman" panose="02020603050405020304" pitchFamily="18" charset="0"/>
              </a:rPr>
              <a:t>, </a:t>
            </a:r>
            <a:r>
              <a:rPr lang="nb-NO" sz="2200" kern="1200" dirty="0" err="1">
                <a:solidFill>
                  <a:schemeClr val="bg1"/>
                </a:solidFill>
                <a:effectLst/>
                <a:ea typeface="Times New Roman" panose="02020603050405020304" pitchFamily="18" charset="0"/>
                <a:cs typeface="Times New Roman" panose="02020603050405020304" pitchFamily="18" charset="0"/>
              </a:rPr>
              <a:t>jf</a:t>
            </a:r>
            <a:r>
              <a:rPr lang="nb-NO" sz="2200" kern="1200" dirty="0">
                <a:solidFill>
                  <a:schemeClr val="bg1"/>
                </a:solidFill>
                <a:effectLst/>
                <a:ea typeface="Times New Roman" panose="02020603050405020304" pitchFamily="18" charset="0"/>
                <a:cs typeface="Times New Roman" panose="02020603050405020304" pitchFamily="18" charset="0"/>
              </a:rPr>
              <a:t> annet ledd, siste setning</a:t>
            </a:r>
            <a:r>
              <a:rPr lang="nb-NO" sz="2200" b="1" kern="1200" dirty="0">
                <a:solidFill>
                  <a:schemeClr val="bg1"/>
                </a:solidFill>
                <a:effectLst/>
                <a:ea typeface="Times New Roman" panose="02020603050405020304" pitchFamily="18" charset="0"/>
                <a:cs typeface="Times New Roman" panose="02020603050405020304" pitchFamily="18" charset="0"/>
              </a:rPr>
              <a:t>.  </a:t>
            </a:r>
          </a:p>
          <a:p>
            <a:pPr marL="457200" lvl="1" indent="0">
              <a:lnSpc>
                <a:spcPct val="107000"/>
              </a:lnSpc>
              <a:buNone/>
            </a:pPr>
            <a:endParaRPr lang="nb-NO" sz="2200" dirty="0">
              <a:solidFill>
                <a:schemeClr val="bg1"/>
              </a:solidFill>
              <a:effectLst/>
              <a:ea typeface="Calibri" panose="020F0502020204030204" pitchFamily="34" charset="0"/>
              <a:cs typeface="Times New Roman" panose="02020603050405020304" pitchFamily="18" charset="0"/>
            </a:endParaRPr>
          </a:p>
          <a:p>
            <a:pPr lvl="3">
              <a:lnSpc>
                <a:spcPct val="107000"/>
              </a:lnSpc>
              <a:spcAft>
                <a:spcPts val="800"/>
              </a:spcAft>
              <a:buFont typeface="+mj-lt"/>
              <a:buAutoNum type="romanLcPeriod"/>
            </a:pPr>
            <a:r>
              <a:rPr lang="nb-NO" sz="2000" kern="1200" dirty="0">
                <a:solidFill>
                  <a:schemeClr val="bg1"/>
                </a:solidFill>
                <a:effectLst/>
                <a:ea typeface="Times New Roman" panose="02020603050405020304" pitchFamily="18" charset="0"/>
                <a:cs typeface="Times New Roman" panose="02020603050405020304" pitchFamily="18" charset="0"/>
              </a:rPr>
              <a:t>Om foreldrene ikke har fått medhold om tilbakeføring grunnet barnet vil ta alvorlig skade ved flytting </a:t>
            </a:r>
            <a:r>
              <a:rPr lang="nb-NO" sz="2000" b="1" kern="1200" dirty="0">
                <a:solidFill>
                  <a:schemeClr val="bg1"/>
                </a:solidFill>
                <a:effectLst/>
                <a:ea typeface="Times New Roman" panose="02020603050405020304" pitchFamily="18" charset="0"/>
                <a:cs typeface="Times New Roman" panose="02020603050405020304" pitchFamily="18" charset="0"/>
              </a:rPr>
              <a:t>kreves det vesentlige endringer</a:t>
            </a:r>
            <a:r>
              <a:rPr lang="nb-NO" sz="2000" kern="1200" dirty="0">
                <a:solidFill>
                  <a:schemeClr val="bg1"/>
                </a:solidFill>
                <a:effectLst/>
                <a:ea typeface="Times New Roman" panose="02020603050405020304" pitchFamily="18" charset="0"/>
                <a:cs typeface="Times New Roman" panose="02020603050405020304" pitchFamily="18" charset="0"/>
              </a:rPr>
              <a:t> i barnets situasjon for å få prøvd saken på nytt.</a:t>
            </a:r>
            <a:endParaRPr lang="nb-NO" sz="2000" dirty="0">
              <a:solidFill>
                <a:schemeClr val="bg1"/>
              </a:solidFill>
              <a:effectLst/>
              <a:ea typeface="Calibri" panose="020F0502020204030204" pitchFamily="34" charset="0"/>
              <a:cs typeface="Times New Roman" panose="02020603050405020304" pitchFamily="18" charset="0"/>
            </a:endParaRPr>
          </a:p>
          <a:p>
            <a:pPr marL="457200" indent="-457200">
              <a:buFont typeface="+mj-lt"/>
              <a:buAutoNum type="alphaLcPeriod"/>
            </a:pPr>
            <a:endParaRPr lang="nb-NO" sz="2200" dirty="0">
              <a:solidFill>
                <a:schemeClr val="bg1"/>
              </a:solidFill>
            </a:endParaRPr>
          </a:p>
        </p:txBody>
      </p:sp>
      <p:pic>
        <p:nvPicPr>
          <p:cNvPr id="5" name="Bilde 4">
            <a:extLst>
              <a:ext uri="{FF2B5EF4-FFF2-40B4-BE49-F238E27FC236}">
                <a16:creationId xmlns:a16="http://schemas.microsoft.com/office/drawing/2014/main" id="{5D4ADB96-8D44-43E0-9128-1FD53FE1D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325919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Autofit/>
          </a:bodyPr>
          <a:lstStyle/>
          <a:p>
            <a:br>
              <a:rPr lang="nb-NO" b="1" dirty="0">
                <a:solidFill>
                  <a:schemeClr val="bg1"/>
                </a:solidFill>
                <a:effectLst/>
                <a:ea typeface="Calibri" panose="020F0502020204030204" pitchFamily="34" charset="0"/>
                <a:cs typeface="Times New Roman" panose="02020603050405020304" pitchFamily="18" charset="0"/>
              </a:rPr>
            </a:br>
            <a:r>
              <a:rPr lang="nb-NO" b="1" dirty="0">
                <a:solidFill>
                  <a:schemeClr val="bg1"/>
                </a:solidFill>
                <a:effectLst/>
                <a:ea typeface="Calibri" panose="020F0502020204030204" pitchFamily="34" charset="0"/>
                <a:cs typeface="Times New Roman" panose="02020603050405020304" pitchFamily="18" charset="0"/>
              </a:rPr>
              <a:t>Forarbeidene til endringen i 2007 </a:t>
            </a:r>
            <a:r>
              <a:rPr lang="nb-NO" dirty="0">
                <a:solidFill>
                  <a:schemeClr val="bg1"/>
                </a:solidFill>
                <a:effectLst/>
                <a:ea typeface="Calibri" panose="020F0502020204030204" pitchFamily="34" charset="0"/>
                <a:cs typeface="Times New Roman" panose="02020603050405020304" pitchFamily="18" charset="0"/>
              </a:rPr>
              <a:t>– NOU 2005:9 Fylkesnemndsutvalget</a:t>
            </a:r>
            <a:br>
              <a:rPr lang="nb-NO" dirty="0">
                <a:effectLst/>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lstStyle/>
          <a:p>
            <a:pPr marL="742950" lvl="1" indent="-285750">
              <a:lnSpc>
                <a:spcPct val="107000"/>
              </a:lnSpc>
              <a:buFont typeface="+mj-lt"/>
              <a:buAutoNum type="alphaLcPeriod"/>
            </a:pPr>
            <a:endParaRPr lang="nb-NO" sz="2200" dirty="0">
              <a:solidFill>
                <a:schemeClr val="bg1"/>
              </a:solidFill>
              <a:effectLst/>
              <a:ea typeface="Times New Roman" panose="02020603050405020304" pitchFamily="18" charset="0"/>
              <a:cs typeface="Times New Roman" panose="02020603050405020304" pitchFamily="18" charset="0"/>
            </a:endParaRPr>
          </a:p>
          <a:p>
            <a:pPr marL="742950" lvl="1" indent="-285750">
              <a:lnSpc>
                <a:spcPct val="107000"/>
              </a:lnSpc>
              <a:buFont typeface="+mj-lt"/>
              <a:buAutoNum type="alphaLcPeriod"/>
            </a:pPr>
            <a:r>
              <a:rPr lang="nb-NO" sz="2200" dirty="0">
                <a:solidFill>
                  <a:schemeClr val="bg1"/>
                </a:solidFill>
                <a:effectLst/>
                <a:ea typeface="Times New Roman" panose="02020603050405020304" pitchFamily="18" charset="0"/>
                <a:cs typeface="Times New Roman" panose="02020603050405020304" pitchFamily="18" charset="0"/>
              </a:rPr>
              <a:t>I deres mandat er det fremhevet at utvalget</a:t>
            </a:r>
            <a:endParaRPr lang="nb-NO" sz="2200" dirty="0">
              <a:solidFill>
                <a:schemeClr val="bg1"/>
              </a:solidFill>
              <a:effectLst/>
              <a:ea typeface="Calibri" panose="020F0502020204030204" pitchFamily="34" charset="0"/>
              <a:cs typeface="Times New Roman" panose="02020603050405020304" pitchFamily="18" charset="0"/>
            </a:endParaRPr>
          </a:p>
          <a:p>
            <a:pPr lvl="3">
              <a:lnSpc>
                <a:spcPct val="107000"/>
              </a:lnSpc>
              <a:buFont typeface="+mj-lt"/>
              <a:buAutoNum type="romanLcPeriod"/>
            </a:pPr>
            <a:r>
              <a:rPr lang="nb-NO" sz="2000" dirty="0">
                <a:solidFill>
                  <a:schemeClr val="bg1"/>
                </a:solidFill>
                <a:effectLst/>
                <a:ea typeface="Times New Roman" panose="02020603050405020304" pitchFamily="18" charset="0"/>
                <a:cs typeface="Times New Roman" panose="02020603050405020304" pitchFamily="18" charset="0"/>
              </a:rPr>
              <a:t>«skal vurdere mulighetene for å innføre begrensninger i de private parters adgang til fornyet behandling». </a:t>
            </a:r>
          </a:p>
          <a:p>
            <a:pPr marL="1371600" lvl="3" indent="0">
              <a:lnSpc>
                <a:spcPct val="107000"/>
              </a:lnSpc>
              <a:buNone/>
            </a:pPr>
            <a:endParaRPr lang="nb-NO" sz="2000" dirty="0">
              <a:solidFill>
                <a:schemeClr val="bg1"/>
              </a:solidFill>
              <a:effectLst/>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nb-NO" sz="2200" dirty="0">
                <a:solidFill>
                  <a:schemeClr val="bg1"/>
                </a:solidFill>
                <a:effectLst/>
                <a:ea typeface="Times New Roman" panose="02020603050405020304" pitchFamily="18" charset="0"/>
                <a:cs typeface="Times New Roman" panose="02020603050405020304" pitchFamily="18" charset="0"/>
              </a:rPr>
              <a:t>Et eget kapittel om utviklingspsykologiske perspektiv</a:t>
            </a:r>
            <a:endParaRPr lang="nb-NO" sz="2200" dirty="0">
              <a:solidFill>
                <a:schemeClr val="bg1"/>
              </a:solidFill>
              <a:effectLst/>
              <a:ea typeface="Calibri" panose="020F0502020204030204" pitchFamily="34" charset="0"/>
              <a:cs typeface="Times New Roman" panose="02020603050405020304" pitchFamily="18" charset="0"/>
            </a:endParaRPr>
          </a:p>
          <a:p>
            <a:pPr lvl="3">
              <a:lnSpc>
                <a:spcPct val="107000"/>
              </a:lnSpc>
              <a:spcAft>
                <a:spcPts val="800"/>
              </a:spcAft>
              <a:buFont typeface="+mj-lt"/>
              <a:buAutoNum type="romanLcPeriod"/>
            </a:pPr>
            <a:r>
              <a:rPr lang="nb-NO" sz="2000" dirty="0">
                <a:solidFill>
                  <a:schemeClr val="bg1"/>
                </a:solidFill>
                <a:effectLst/>
                <a:ea typeface="Times New Roman" panose="02020603050405020304" pitchFamily="18" charset="0"/>
                <a:cs typeface="Times New Roman" panose="02020603050405020304" pitchFamily="18" charset="0"/>
              </a:rPr>
              <a:t>«Den forskning som foreligger peker entydig i retning av at biologisk bånd i seg selv verken er en nødvendig eller tilstrekkelig betingelse for barns utvikling».. </a:t>
            </a:r>
            <a:endParaRPr lang="nb-NO" sz="2000" dirty="0">
              <a:solidFill>
                <a:schemeClr val="bg1"/>
              </a:solidFill>
              <a:effectLst/>
              <a:ea typeface="Calibri" panose="020F0502020204030204" pitchFamily="34" charset="0"/>
              <a:cs typeface="Times New Roman" panose="02020603050405020304" pitchFamily="18" charset="0"/>
            </a:endParaRPr>
          </a:p>
          <a:p>
            <a:pPr marL="514350" indent="-514350">
              <a:buFont typeface="+mj-lt"/>
              <a:buAutoNum type="alphaLcPeriod"/>
            </a:pPr>
            <a:endParaRPr lang="nb-NO" dirty="0">
              <a:solidFill>
                <a:schemeClr val="bg1"/>
              </a:solidFill>
            </a:endParaRPr>
          </a:p>
        </p:txBody>
      </p:sp>
      <p:pic>
        <p:nvPicPr>
          <p:cNvPr id="5" name="Bilde 4">
            <a:extLst>
              <a:ext uri="{FF2B5EF4-FFF2-40B4-BE49-F238E27FC236}">
                <a16:creationId xmlns:a16="http://schemas.microsoft.com/office/drawing/2014/main" id="{68055151-F02F-4420-98CF-0F9B259AD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253020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rmAutofit fontScale="90000"/>
          </a:bodyPr>
          <a:lstStyle/>
          <a:p>
            <a:br>
              <a:rPr lang="nb-NO" b="1" dirty="0">
                <a:effectLst/>
                <a:latin typeface="Calibri" panose="020F0502020204030204" pitchFamily="34" charset="0"/>
                <a:ea typeface="Calibri" panose="020F0502020204030204" pitchFamily="34" charset="0"/>
                <a:cs typeface="Calibri" panose="020F0502020204030204" pitchFamily="34" charset="0"/>
              </a:rPr>
            </a:br>
            <a:r>
              <a:rPr lang="nb-NO" sz="4900" b="1" dirty="0">
                <a:solidFill>
                  <a:schemeClr val="bg1"/>
                </a:solidFill>
                <a:effectLst/>
                <a:ea typeface="Calibri" panose="020F0502020204030204" pitchFamily="34" charset="0"/>
                <a:cs typeface="Calibri" panose="020F0502020204030204" pitchFamily="34" charset="0"/>
              </a:rPr>
              <a:t>Forarbeidene </a:t>
            </a:r>
            <a:r>
              <a:rPr lang="nn-NO" sz="4900" b="1" dirty="0">
                <a:solidFill>
                  <a:schemeClr val="bg1"/>
                </a:solidFill>
                <a:effectLst/>
                <a:ea typeface="Times New Roman" panose="02020603050405020304" pitchFamily="18" charset="0"/>
                <a:cs typeface="Times New Roman" panose="02020603050405020304" pitchFamily="18" charset="0"/>
              </a:rPr>
              <a:t>til </a:t>
            </a:r>
            <a:r>
              <a:rPr lang="nn-NO" sz="4900" b="1" dirty="0" err="1">
                <a:solidFill>
                  <a:schemeClr val="bg1"/>
                </a:solidFill>
                <a:effectLst/>
                <a:ea typeface="Times New Roman" panose="02020603050405020304" pitchFamily="18" charset="0"/>
                <a:cs typeface="Times New Roman" panose="02020603050405020304" pitchFamily="18" charset="0"/>
              </a:rPr>
              <a:t>endringen</a:t>
            </a:r>
            <a:r>
              <a:rPr lang="nn-NO" sz="4900" b="1" dirty="0">
                <a:solidFill>
                  <a:schemeClr val="bg1"/>
                </a:solidFill>
                <a:effectLst/>
                <a:ea typeface="Times New Roman" panose="02020603050405020304" pitchFamily="18" charset="0"/>
                <a:cs typeface="Times New Roman" panose="02020603050405020304" pitchFamily="18" charset="0"/>
              </a:rPr>
              <a:t> i 2007 </a:t>
            </a:r>
            <a:r>
              <a:rPr lang="nn-NO" sz="4900" dirty="0">
                <a:solidFill>
                  <a:schemeClr val="bg1"/>
                </a:solidFill>
                <a:effectLst/>
                <a:ea typeface="Times New Roman" panose="02020603050405020304" pitchFamily="18" charset="0"/>
                <a:cs typeface="Times New Roman" panose="02020603050405020304" pitchFamily="18" charset="0"/>
              </a:rPr>
              <a:t>– NOU 2005:9 </a:t>
            </a:r>
            <a:r>
              <a:rPr lang="nn-NO" sz="4900" dirty="0" err="1">
                <a:solidFill>
                  <a:schemeClr val="bg1"/>
                </a:solidFill>
                <a:effectLst/>
                <a:ea typeface="Times New Roman" panose="02020603050405020304" pitchFamily="18" charset="0"/>
                <a:cs typeface="Times New Roman" panose="02020603050405020304" pitchFamily="18" charset="0"/>
              </a:rPr>
              <a:t>Fylkesnemndsutvalget</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dirty="0"/>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a:xfrm>
            <a:off x="838200" y="1825625"/>
            <a:ext cx="10515600" cy="4667250"/>
          </a:xfrm>
        </p:spPr>
        <p:txBody>
          <a:bodyPr>
            <a:normAutofit fontScale="92500"/>
          </a:bodyPr>
          <a:lstStyle/>
          <a:p>
            <a:pPr marL="742950" lvl="1" indent="-285750">
              <a:lnSpc>
                <a:spcPct val="107000"/>
              </a:lnSpc>
              <a:buFont typeface="+mj-lt"/>
              <a:buAutoNum type="alphaLcPeriod"/>
            </a:pPr>
            <a:r>
              <a:rPr lang="nb-NO" sz="2200" dirty="0">
                <a:solidFill>
                  <a:schemeClr val="bg1"/>
                </a:solidFill>
                <a:effectLst/>
                <a:ea typeface="Times New Roman" panose="02020603050405020304" pitchFamily="18" charset="0"/>
                <a:cs typeface="Times New Roman" panose="02020603050405020304" pitchFamily="18" charset="0"/>
              </a:rPr>
              <a:t>Forslag om to endringer:</a:t>
            </a:r>
            <a:endParaRPr lang="nb-NO" sz="2200" dirty="0">
              <a:solidFill>
                <a:schemeClr val="bg1"/>
              </a:solidFill>
              <a:effectLst/>
              <a:ea typeface="Calibri" panose="020F0502020204030204" pitchFamily="34" charset="0"/>
              <a:cs typeface="Times New Roman" panose="02020603050405020304" pitchFamily="18" charset="0"/>
            </a:endParaRPr>
          </a:p>
          <a:p>
            <a:pPr marL="1371600" lvl="3" indent="0">
              <a:lnSpc>
                <a:spcPct val="107000"/>
              </a:lnSpc>
              <a:buNone/>
            </a:pPr>
            <a:r>
              <a:rPr lang="nb-NO" sz="2200" dirty="0">
                <a:solidFill>
                  <a:schemeClr val="bg1"/>
                </a:solidFill>
                <a:effectLst/>
                <a:ea typeface="Times New Roman" panose="02020603050405020304" pitchFamily="18" charset="0"/>
                <a:cs typeface="Times New Roman" panose="02020603050405020304" pitchFamily="18" charset="0"/>
              </a:rPr>
              <a:t>1.    </a:t>
            </a:r>
            <a:r>
              <a:rPr lang="nb-NO" sz="2200" b="1" dirty="0">
                <a:solidFill>
                  <a:schemeClr val="bg1"/>
                </a:solidFill>
                <a:effectLst/>
                <a:ea typeface="Times New Roman" panose="02020603050405020304" pitchFamily="18" charset="0"/>
                <a:cs typeface="Times New Roman" panose="02020603050405020304" pitchFamily="18" charset="0"/>
              </a:rPr>
              <a:t>Forslag om endring av sperrefristen til 24 måneder</a:t>
            </a:r>
            <a:r>
              <a:rPr lang="nb-NO" sz="2200" dirty="0">
                <a:solidFill>
                  <a:schemeClr val="bg1"/>
                </a:solidFill>
                <a:effectLst/>
                <a:ea typeface="Times New Roman" panose="02020603050405020304" pitchFamily="18" charset="0"/>
                <a:cs typeface="Times New Roman" panose="02020603050405020304" pitchFamily="18" charset="0"/>
              </a:rPr>
              <a:t>: </a:t>
            </a:r>
            <a:endParaRPr lang="nb-NO" sz="2200" dirty="0">
              <a:solidFill>
                <a:schemeClr val="bg1"/>
              </a:solidFill>
              <a:effectLst/>
              <a:ea typeface="Calibri" panose="020F0502020204030204" pitchFamily="34" charset="0"/>
              <a:cs typeface="Times New Roman" panose="02020603050405020304" pitchFamily="18" charset="0"/>
            </a:endParaRPr>
          </a:p>
          <a:p>
            <a:pPr marL="1600200" indent="0">
              <a:lnSpc>
                <a:spcPct val="107000"/>
              </a:lnSpc>
              <a:buNone/>
            </a:pPr>
            <a:r>
              <a:rPr lang="nb-NO" sz="2200" dirty="0">
                <a:solidFill>
                  <a:schemeClr val="bg1"/>
                </a:solidFill>
                <a:effectLst/>
                <a:ea typeface="Times New Roman" panose="02020603050405020304" pitchFamily="18" charset="0"/>
                <a:cs typeface="Times New Roman" panose="02020603050405020304" pitchFamily="18" charset="0"/>
              </a:rPr>
              <a:t>«Fylkesnemndsutvalget tar her som utgangspunkt at omsorgsovertakelse bare besluttes i tilfeller der det foreligger </a:t>
            </a:r>
            <a:r>
              <a:rPr lang="nb-NO" sz="2200" b="1" dirty="0">
                <a:solidFill>
                  <a:schemeClr val="bg1"/>
                </a:solidFill>
                <a:effectLst/>
                <a:ea typeface="Times New Roman" panose="02020603050405020304" pitchFamily="18" charset="0"/>
                <a:cs typeface="Times New Roman" panose="02020603050405020304" pitchFamily="18" charset="0"/>
              </a:rPr>
              <a:t>kvalifisert omsorgssvikt</a:t>
            </a:r>
            <a:r>
              <a:rPr lang="nb-NO" sz="2200" dirty="0">
                <a:solidFill>
                  <a:schemeClr val="bg1"/>
                </a:solidFill>
                <a:effectLst/>
                <a:ea typeface="Times New Roman" panose="02020603050405020304" pitchFamily="18" charset="0"/>
                <a:cs typeface="Times New Roman" panose="02020603050405020304" pitchFamily="18" charset="0"/>
              </a:rPr>
              <a:t>, og/eller hvor prognosene for </a:t>
            </a:r>
            <a:r>
              <a:rPr lang="nb-NO" sz="2200" b="1" dirty="0">
                <a:solidFill>
                  <a:schemeClr val="bg1"/>
                </a:solidFill>
                <a:effectLst/>
                <a:ea typeface="Times New Roman" panose="02020603050405020304" pitchFamily="18" charset="0"/>
                <a:cs typeface="Times New Roman" panose="02020603050405020304" pitchFamily="18" charset="0"/>
              </a:rPr>
              <a:t>vesentlig bedring</a:t>
            </a:r>
            <a:r>
              <a:rPr lang="nb-NO" sz="2200" dirty="0">
                <a:solidFill>
                  <a:schemeClr val="bg1"/>
                </a:solidFill>
                <a:effectLst/>
                <a:ea typeface="Times New Roman" panose="02020603050405020304" pitchFamily="18" charset="0"/>
                <a:cs typeface="Times New Roman" panose="02020603050405020304" pitchFamily="18" charset="0"/>
              </a:rPr>
              <a:t> i foreldrenes omsorgsevne er dårlige. Når barnet på dette grunnlag flyttes, er det i første rekke barnets situasjon man må ha for øyet, herunder </a:t>
            </a:r>
            <a:r>
              <a:rPr lang="nb-NO" sz="2200" b="1" dirty="0">
                <a:solidFill>
                  <a:schemeClr val="bg1"/>
                </a:solidFill>
                <a:effectLst/>
                <a:ea typeface="Times New Roman" panose="02020603050405020304" pitchFamily="18" charset="0"/>
                <a:cs typeface="Times New Roman" panose="02020603050405020304" pitchFamily="18" charset="0"/>
              </a:rPr>
              <a:t>betydningen av at flyttingen for barnet oppleves som varig og stabil</a:t>
            </a:r>
            <a:r>
              <a:rPr lang="nb-NO" sz="2200" dirty="0">
                <a:solidFill>
                  <a:schemeClr val="bg1"/>
                </a:solidFill>
                <a:effectLst/>
                <a:ea typeface="Times New Roman" panose="02020603050405020304" pitchFamily="18" charset="0"/>
                <a:cs typeface="Times New Roman" panose="02020603050405020304" pitchFamily="18" charset="0"/>
              </a:rPr>
              <a:t>, </a:t>
            </a:r>
            <a:r>
              <a:rPr lang="nb-NO" sz="2200" b="1" dirty="0">
                <a:solidFill>
                  <a:schemeClr val="bg1"/>
                </a:solidFill>
                <a:effectLst/>
                <a:ea typeface="Times New Roman" panose="02020603050405020304" pitchFamily="18" charset="0"/>
                <a:cs typeface="Times New Roman" panose="02020603050405020304" pitchFamily="18" charset="0"/>
              </a:rPr>
              <a:t>ikke midlertid eller usikker</a:t>
            </a:r>
            <a:r>
              <a:rPr lang="nb-NO" sz="2200" dirty="0">
                <a:solidFill>
                  <a:schemeClr val="bg1"/>
                </a:solidFill>
                <a:effectLst/>
                <a:ea typeface="Times New Roman" panose="02020603050405020304" pitchFamily="18" charset="0"/>
                <a:cs typeface="Times New Roman" panose="02020603050405020304" pitchFamily="18" charset="0"/>
              </a:rPr>
              <a:t>. I sistnevnte tilfelle er barnets prognose markert dårligere». </a:t>
            </a:r>
          </a:p>
          <a:p>
            <a:pPr marL="1600200" indent="0">
              <a:lnSpc>
                <a:spcPct val="107000"/>
              </a:lnSpc>
              <a:buNone/>
            </a:pPr>
            <a:endParaRPr lang="nb-NO" sz="2200" dirty="0">
              <a:solidFill>
                <a:schemeClr val="bg1"/>
              </a:solidFill>
              <a:effectLst/>
              <a:ea typeface="Calibri" panose="020F0502020204030204" pitchFamily="34" charset="0"/>
              <a:cs typeface="Times New Roman" panose="02020603050405020304" pitchFamily="18" charset="0"/>
            </a:endParaRPr>
          </a:p>
          <a:p>
            <a:pPr marL="1828800" lvl="3" indent="-457200">
              <a:lnSpc>
                <a:spcPct val="107000"/>
              </a:lnSpc>
              <a:buAutoNum type="arabicPeriod" startAt="2"/>
            </a:pPr>
            <a:r>
              <a:rPr lang="nb-NO" sz="2200" dirty="0">
                <a:solidFill>
                  <a:schemeClr val="bg1"/>
                </a:solidFill>
                <a:effectLst/>
                <a:ea typeface="Times New Roman" panose="02020603050405020304" pitchFamily="18" charset="0"/>
                <a:cs typeface="Times New Roman" panose="02020603050405020304" pitchFamily="18" charset="0"/>
              </a:rPr>
              <a:t>Enhver omsorgsovertakelse skal anses om midlertidig? </a:t>
            </a:r>
          </a:p>
          <a:p>
            <a:pPr marL="2743200" lvl="5" indent="-457200">
              <a:lnSpc>
                <a:spcPct val="107000"/>
              </a:lnSpc>
              <a:buFont typeface="+mj-lt"/>
              <a:buAutoNum type="alphaLcPeriod"/>
            </a:pPr>
            <a:r>
              <a:rPr lang="nn-NO" sz="2200" b="1" dirty="0">
                <a:solidFill>
                  <a:schemeClr val="bg1"/>
                </a:solidFill>
                <a:effectLst/>
                <a:ea typeface="Calibri" panose="020F0502020204030204" pitchFamily="34" charset="0"/>
                <a:cs typeface="Calibri" panose="020F0502020204030204" pitchFamily="34" charset="0"/>
              </a:rPr>
              <a:t>Ingen treff på søk av EMK, EMD eller Adele Johansen i </a:t>
            </a:r>
            <a:r>
              <a:rPr lang="nn-NO" sz="2200" b="1" dirty="0" err="1">
                <a:solidFill>
                  <a:schemeClr val="bg1"/>
                </a:solidFill>
                <a:effectLst/>
                <a:ea typeface="Calibri" panose="020F0502020204030204" pitchFamily="34" charset="0"/>
                <a:cs typeface="Calibri" panose="020F0502020204030204" pitchFamily="34" charset="0"/>
              </a:rPr>
              <a:t>NOUen</a:t>
            </a:r>
            <a:r>
              <a:rPr lang="nn-NO" sz="2200" b="1" dirty="0">
                <a:solidFill>
                  <a:schemeClr val="bg1"/>
                </a:solidFill>
                <a:effectLst/>
                <a:ea typeface="Calibri" panose="020F0502020204030204" pitchFamily="34" charset="0"/>
                <a:cs typeface="Calibri" panose="020F0502020204030204" pitchFamily="34" charset="0"/>
              </a:rPr>
              <a:t>, ut  over </a:t>
            </a:r>
            <a:r>
              <a:rPr lang="nn-NO" sz="2200" b="1" dirty="0" err="1">
                <a:solidFill>
                  <a:schemeClr val="bg1"/>
                </a:solidFill>
                <a:effectLst/>
                <a:ea typeface="Calibri" panose="020F0502020204030204" pitchFamily="34" charset="0"/>
                <a:cs typeface="Calibri" panose="020F0502020204030204" pitchFamily="34" charset="0"/>
              </a:rPr>
              <a:t>adferdsplassering</a:t>
            </a:r>
            <a:r>
              <a:rPr lang="nn-NO" sz="2200" b="1" dirty="0">
                <a:solidFill>
                  <a:schemeClr val="bg1"/>
                </a:solidFill>
                <a:effectLst/>
                <a:ea typeface="Calibri" panose="020F0502020204030204" pitchFamily="34" charset="0"/>
                <a:cs typeface="Calibri" panose="020F0502020204030204" pitchFamily="34" charset="0"/>
              </a:rPr>
              <a:t> av ungdom.                                         </a:t>
            </a:r>
            <a:endParaRPr lang="nb-NO" dirty="0">
              <a:solidFill>
                <a:schemeClr val="bg1"/>
              </a:solidFill>
            </a:endParaRPr>
          </a:p>
        </p:txBody>
      </p:sp>
      <p:pic>
        <p:nvPicPr>
          <p:cNvPr id="5" name="Bilde 4">
            <a:extLst>
              <a:ext uri="{FF2B5EF4-FFF2-40B4-BE49-F238E27FC236}">
                <a16:creationId xmlns:a16="http://schemas.microsoft.com/office/drawing/2014/main" id="{917E7D86-0BE2-412D-A979-5707CB637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256634"/>
            <a:ext cx="1188823" cy="472481"/>
          </a:xfrm>
          <a:prstGeom prst="rect">
            <a:avLst/>
          </a:prstGeom>
        </p:spPr>
      </p:pic>
    </p:spTree>
    <p:extLst>
      <p:ext uri="{BB962C8B-B14F-4D97-AF65-F5344CB8AC3E}">
        <p14:creationId xmlns:p14="http://schemas.microsoft.com/office/powerpoint/2010/main" val="107220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33C0BD-A00B-4DCD-B762-7394AD2B86EE}"/>
              </a:ext>
            </a:extLst>
          </p:cNvPr>
          <p:cNvSpPr>
            <a:spLocks noGrp="1"/>
          </p:cNvSpPr>
          <p:nvPr>
            <p:ph type="title"/>
          </p:nvPr>
        </p:nvSpPr>
        <p:spPr/>
        <p:txBody>
          <a:bodyPr>
            <a:noAutofit/>
          </a:bodyPr>
          <a:lstStyle/>
          <a:p>
            <a:br>
              <a:rPr lang="nb-NO"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nb-NO" b="1" dirty="0">
                <a:solidFill>
                  <a:schemeClr val="bg1"/>
                </a:solidFill>
                <a:effectLst/>
                <a:ea typeface="Calibri" panose="020F0502020204030204" pitchFamily="34" charset="0"/>
                <a:cs typeface="Calibri" panose="020F0502020204030204" pitchFamily="34" charset="0"/>
              </a:rPr>
              <a:t>Forarbeidene </a:t>
            </a:r>
            <a:r>
              <a:rPr lang="nn-NO" b="1" dirty="0">
                <a:solidFill>
                  <a:schemeClr val="bg1"/>
                </a:solidFill>
                <a:effectLst/>
                <a:ea typeface="Times New Roman" panose="02020603050405020304" pitchFamily="18" charset="0"/>
                <a:cs typeface="Times New Roman" panose="02020603050405020304" pitchFamily="18" charset="0"/>
              </a:rPr>
              <a:t>til </a:t>
            </a:r>
            <a:r>
              <a:rPr lang="nn-NO" b="1" dirty="0" err="1">
                <a:solidFill>
                  <a:schemeClr val="bg1"/>
                </a:solidFill>
                <a:effectLst/>
                <a:ea typeface="Times New Roman" panose="02020603050405020304" pitchFamily="18" charset="0"/>
                <a:cs typeface="Times New Roman" panose="02020603050405020304" pitchFamily="18" charset="0"/>
              </a:rPr>
              <a:t>endringen</a:t>
            </a:r>
            <a:r>
              <a:rPr lang="nn-NO" b="1" dirty="0">
                <a:solidFill>
                  <a:schemeClr val="bg1"/>
                </a:solidFill>
                <a:effectLst/>
                <a:ea typeface="Times New Roman" panose="02020603050405020304" pitchFamily="18" charset="0"/>
                <a:cs typeface="Times New Roman" panose="02020603050405020304" pitchFamily="18" charset="0"/>
              </a:rPr>
              <a:t> i 2007 </a:t>
            </a:r>
            <a:r>
              <a:rPr lang="nn-NO" dirty="0">
                <a:solidFill>
                  <a:schemeClr val="bg1"/>
                </a:solidFill>
                <a:effectLst/>
                <a:ea typeface="Times New Roman" panose="02020603050405020304" pitchFamily="18" charset="0"/>
                <a:cs typeface="Times New Roman" panose="02020603050405020304" pitchFamily="18" charset="0"/>
              </a:rPr>
              <a:t>– Ot.prp.nr. 76 (2005 – 2006)</a:t>
            </a:r>
            <a:b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nb-NO" dirty="0">
              <a:solidFill>
                <a:schemeClr val="bg1"/>
              </a:solidFill>
            </a:endParaRPr>
          </a:p>
        </p:txBody>
      </p:sp>
      <p:sp>
        <p:nvSpPr>
          <p:cNvPr id="3" name="Plassholder for innhold 2">
            <a:extLst>
              <a:ext uri="{FF2B5EF4-FFF2-40B4-BE49-F238E27FC236}">
                <a16:creationId xmlns:a16="http://schemas.microsoft.com/office/drawing/2014/main" id="{24D8BB23-C4CF-4480-9F55-3CD1A5AB08A8}"/>
              </a:ext>
            </a:extLst>
          </p:cNvPr>
          <p:cNvSpPr>
            <a:spLocks noGrp="1"/>
          </p:cNvSpPr>
          <p:nvPr>
            <p:ph idx="1"/>
          </p:nvPr>
        </p:nvSpPr>
        <p:spPr/>
        <p:txBody>
          <a:bodyPr>
            <a:normAutofit/>
          </a:bodyPr>
          <a:lstStyle/>
          <a:p>
            <a:pPr marL="742950" lvl="1" indent="-285750">
              <a:lnSpc>
                <a:spcPct val="107000"/>
              </a:lnSpc>
              <a:buFont typeface="+mj-lt"/>
              <a:buAutoNum type="alphaLcPeriod"/>
            </a:pPr>
            <a:r>
              <a:rPr lang="nb-NO" sz="2000" b="1" dirty="0">
                <a:solidFill>
                  <a:schemeClr val="bg1"/>
                </a:solidFill>
                <a:effectLst/>
                <a:ea typeface="Times New Roman" panose="02020603050405020304" pitchFamily="18" charset="0"/>
                <a:cs typeface="Times New Roman" panose="02020603050405020304" pitchFamily="18" charset="0"/>
              </a:rPr>
              <a:t>Forslag om endring av sperrefristen til 24 måneder.</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lnSpc>
                <a:spcPct val="107000"/>
              </a:lnSpc>
              <a:buFont typeface="+mj-lt"/>
              <a:buAutoNum type="romanLcPeriod"/>
            </a:pPr>
            <a:r>
              <a:rPr lang="nn-NO" dirty="0">
                <a:solidFill>
                  <a:schemeClr val="bg1"/>
                </a:solidFill>
                <a:effectLst/>
                <a:ea typeface="Times New Roman" panose="02020603050405020304" pitchFamily="18" charset="0"/>
                <a:cs typeface="Times New Roman" panose="02020603050405020304" pitchFamily="18" charset="0"/>
              </a:rPr>
              <a:t>Fylkesnemnda i Oslo og Akershus var skeptisk til forslaget: </a:t>
            </a:r>
          </a:p>
          <a:p>
            <a:pPr marL="2286000" lvl="4" indent="-457200">
              <a:lnSpc>
                <a:spcPct val="107000"/>
              </a:lnSpc>
              <a:buFont typeface="+mj-lt"/>
              <a:buAutoNum type="arabicPeriod"/>
            </a:pPr>
            <a:r>
              <a:rPr lang="nb-NO" sz="2000" dirty="0">
                <a:solidFill>
                  <a:schemeClr val="bg1"/>
                </a:solidFill>
                <a:effectLst/>
                <a:ea typeface="Times New Roman" panose="02020603050405020304" pitchFamily="18" charset="0"/>
                <a:cs typeface="Times New Roman" panose="02020603050405020304" pitchFamily="18" charset="0"/>
              </a:rPr>
              <a:t>«Henholdsvis 12 og 24 måneder er lang tid i et lite barns liv, og sperrefrister av så lang varighet kan </a:t>
            </a:r>
            <a:r>
              <a:rPr lang="nb-NO" sz="2000" b="1" dirty="0">
                <a:solidFill>
                  <a:schemeClr val="bg1"/>
                </a:solidFill>
                <a:effectLst/>
                <a:ea typeface="Times New Roman" panose="02020603050405020304" pitchFamily="18" charset="0"/>
                <a:cs typeface="Times New Roman" panose="02020603050405020304" pitchFamily="18" charset="0"/>
              </a:rPr>
              <a:t>låse en sak i et uheldig spor</a:t>
            </a:r>
            <a:r>
              <a:rPr lang="nb-NO" sz="2000" dirty="0">
                <a:solidFill>
                  <a:schemeClr val="bg1"/>
                </a:solidFill>
                <a:effectLst/>
                <a:ea typeface="Times New Roman" panose="02020603050405020304" pitchFamily="18" charset="0"/>
                <a:cs typeface="Times New Roman" panose="02020603050405020304" pitchFamily="18" charset="0"/>
              </a:rPr>
              <a:t>. For tilbakeføringskrav kan en sperrefrist på 24 måneder for små barn bety at tilknytning gjør det </a:t>
            </a:r>
            <a:r>
              <a:rPr lang="nb-NO" sz="2000" b="1" dirty="0">
                <a:solidFill>
                  <a:schemeClr val="bg1"/>
                </a:solidFill>
                <a:effectLst/>
                <a:ea typeface="Times New Roman" panose="02020603050405020304" pitchFamily="18" charset="0"/>
                <a:cs typeface="Times New Roman" panose="02020603050405020304" pitchFamily="18" charset="0"/>
              </a:rPr>
              <a:t>vanskelig eller umulig å nå fram</a:t>
            </a:r>
            <a:r>
              <a:rPr lang="nb-NO" sz="2000" dirty="0">
                <a:solidFill>
                  <a:schemeClr val="bg1"/>
                </a:solidFill>
                <a:effectLst/>
                <a:ea typeface="Times New Roman" panose="02020603050405020304" pitchFamily="18" charset="0"/>
                <a:cs typeface="Times New Roman" panose="02020603050405020304" pitchFamily="18" charset="0"/>
              </a:rPr>
              <a:t>».</a:t>
            </a:r>
            <a:endParaRPr lang="nb-NO" sz="2000" dirty="0">
              <a:solidFill>
                <a:schemeClr val="bg1"/>
              </a:solidFill>
              <a:ea typeface="Times New Roman" panose="02020603050405020304" pitchFamily="18" charset="0"/>
              <a:cs typeface="Times New Roman" panose="02020603050405020304" pitchFamily="18" charset="0"/>
            </a:endParaRPr>
          </a:p>
          <a:p>
            <a:pPr marL="2286000" lvl="5" indent="0">
              <a:lnSpc>
                <a:spcPct val="107000"/>
              </a:lnSpc>
              <a:buNone/>
            </a:pPr>
            <a:r>
              <a:rPr lang="nb-NO" sz="2000" dirty="0">
                <a:solidFill>
                  <a:schemeClr val="bg1"/>
                </a:solidFill>
                <a:effectLst/>
                <a:ea typeface="Times New Roman" panose="02020603050405020304" pitchFamily="18" charset="0"/>
                <a:cs typeface="Times New Roman" panose="02020603050405020304" pitchFamily="18" charset="0"/>
              </a:rPr>
              <a:t>Uten å kunne anføre statistiske data som argument er det fristende å hevde at «gjengangerne» i fylkesnemnd og for domstol, er litt av en myte». </a:t>
            </a:r>
            <a:endParaRPr lang="nb-NO" sz="2000" dirty="0">
              <a:solidFill>
                <a:schemeClr val="bg1"/>
              </a:solidFill>
              <a:effectLst/>
              <a:ea typeface="Calibri" panose="020F0502020204030204" pitchFamily="34" charset="0"/>
              <a:cs typeface="Times New Roman" panose="02020603050405020304" pitchFamily="18" charset="0"/>
            </a:endParaRPr>
          </a:p>
          <a:p>
            <a:pPr marL="1428750" lvl="2" indent="-514350">
              <a:lnSpc>
                <a:spcPct val="107000"/>
              </a:lnSpc>
              <a:spcAft>
                <a:spcPts val="800"/>
              </a:spcAft>
              <a:buFont typeface="+mj-lt"/>
              <a:buAutoNum type="romanLcPeriod" startAt="2"/>
            </a:pPr>
            <a:r>
              <a:rPr lang="nb-NO" dirty="0">
                <a:solidFill>
                  <a:schemeClr val="bg1"/>
                </a:solidFill>
                <a:effectLst/>
                <a:ea typeface="Times New Roman" panose="02020603050405020304" pitchFamily="18" charset="0"/>
                <a:cs typeface="Times New Roman" panose="02020603050405020304" pitchFamily="18" charset="0"/>
              </a:rPr>
              <a:t>Enkelte høringsinstanser, herunder fylkesnemndas arbeidsutvalg, stilte spørsmål ved om 24 måneders sperrefrist var i strid med EMK. </a:t>
            </a:r>
            <a:endParaRPr lang="nb-NO" dirty="0">
              <a:solidFill>
                <a:schemeClr val="bg1"/>
              </a:solidFill>
              <a:effectLst/>
              <a:ea typeface="Calibri" panose="020F0502020204030204" pitchFamily="34" charset="0"/>
              <a:cs typeface="Times New Roman" panose="02020603050405020304" pitchFamily="18" charset="0"/>
            </a:endParaRPr>
          </a:p>
        </p:txBody>
      </p:sp>
      <p:pic>
        <p:nvPicPr>
          <p:cNvPr id="5" name="Bilde 4">
            <a:extLst>
              <a:ext uri="{FF2B5EF4-FFF2-40B4-BE49-F238E27FC236}">
                <a16:creationId xmlns:a16="http://schemas.microsoft.com/office/drawing/2014/main" id="{6343D7AA-E839-443D-814D-AFC785E95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88" y="6176963"/>
            <a:ext cx="1188823" cy="472481"/>
          </a:xfrm>
          <a:prstGeom prst="rect">
            <a:avLst/>
          </a:prstGeom>
        </p:spPr>
      </p:pic>
    </p:spTree>
    <p:extLst>
      <p:ext uri="{BB962C8B-B14F-4D97-AF65-F5344CB8AC3E}">
        <p14:creationId xmlns:p14="http://schemas.microsoft.com/office/powerpoint/2010/main" val="41637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5DAC477F6BE2489113B16B9377B1AF" ma:contentTypeVersion="13" ma:contentTypeDescription="Opprett et nytt dokument." ma:contentTypeScope="" ma:versionID="dcc487a6873938d4d1d12c63252ecb13">
  <xsd:schema xmlns:xsd="http://www.w3.org/2001/XMLSchema" xmlns:xs="http://www.w3.org/2001/XMLSchema" xmlns:p="http://schemas.microsoft.com/office/2006/metadata/properties" xmlns:ns2="3b1acc7e-acb6-4a80-a84c-18b364b4e521" xmlns:ns3="88ede661-74b9-43eb-9824-8e4159dc0e5a" targetNamespace="http://schemas.microsoft.com/office/2006/metadata/properties" ma:root="true" ma:fieldsID="0a300fbaf73440b8ae136327d6c31de4" ns2:_="" ns3:_="">
    <xsd:import namespace="3b1acc7e-acb6-4a80-a84c-18b364b4e521"/>
    <xsd:import namespace="88ede661-74b9-43eb-9824-8e4159dc0e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acc7e-acb6-4a80-a84c-18b364b4e5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ede661-74b9-43eb-9824-8e4159dc0e5a"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EF6FD6-04FC-4541-9498-AEFD55A0306D}"/>
</file>

<file path=customXml/itemProps2.xml><?xml version="1.0" encoding="utf-8"?>
<ds:datastoreItem xmlns:ds="http://schemas.openxmlformats.org/officeDocument/2006/customXml" ds:itemID="{9C89A278-0F1D-4907-B787-2B9E90C980C1}"/>
</file>

<file path=customXml/itemProps3.xml><?xml version="1.0" encoding="utf-8"?>
<ds:datastoreItem xmlns:ds="http://schemas.openxmlformats.org/officeDocument/2006/customXml" ds:itemID="{FB496253-3BEA-465D-A842-2EE60EA3DE22}"/>
</file>

<file path=docProps/app.xml><?xml version="1.0" encoding="utf-8"?>
<Properties xmlns="http://schemas.openxmlformats.org/officeDocument/2006/extended-properties" xmlns:vt="http://schemas.openxmlformats.org/officeDocument/2006/docPropsVTypes">
  <TotalTime>493</TotalTime>
  <Words>2963</Words>
  <Application>Microsoft Office PowerPoint</Application>
  <PresentationFormat>Widescreen</PresentationFormat>
  <Paragraphs>191</Paragraphs>
  <Slides>30</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30</vt:i4>
      </vt:variant>
    </vt:vector>
  </HeadingPairs>
  <TitlesOfParts>
    <vt:vector size="34" baseType="lpstr">
      <vt:lpstr>Arial</vt:lpstr>
      <vt:lpstr>Calibri</vt:lpstr>
      <vt:lpstr>Calibri Light</vt:lpstr>
      <vt:lpstr>Office-tema</vt:lpstr>
      <vt:lpstr>Vilkårene for tilbakeføring –  Fra Adele Johansen til Strand Lobben</vt:lpstr>
      <vt:lpstr>1992 – NY barnevernlov</vt:lpstr>
      <vt:lpstr>Forarbeidet til loven i 1992</vt:lpstr>
      <vt:lpstr>Forarbeidene til loven i 1992</vt:lpstr>
      <vt:lpstr>1996 – Adele Johansen saken</vt:lpstr>
      <vt:lpstr>2007 – ENDRING I § 4-21</vt:lpstr>
      <vt:lpstr> Forarbeidene til endringen i 2007 – NOU 2005:9 Fylkesnemndsutvalget </vt:lpstr>
      <vt:lpstr> Forarbeidene til endringen i 2007 – NOU 2005:9 Fylkesnemndsutvalget </vt:lpstr>
      <vt:lpstr> Forarbeidene til endringen i 2007 – Ot.prp.nr. 76 (2005 – 2006) </vt:lpstr>
      <vt:lpstr>  Forarbeidene til endringen i 2007 – Ot.prp.nr. 76 (2005 – 2006) </vt:lpstr>
      <vt:lpstr> Forarbeidene til endringen i 2007 – NOU 2005:9 Fylkesnemndsutvalget </vt:lpstr>
      <vt:lpstr> 2009 – ENDRING I §4-21 </vt:lpstr>
      <vt:lpstr> Forarbeidene til endringen i 2009 – Ot.prp.nr. 69 (2008-2009) </vt:lpstr>
      <vt:lpstr>  Forarbeidene til endringen i 2009 – Ot.prp.nr. 69 (2008-2009) </vt:lpstr>
      <vt:lpstr> Forarbeidene til endringen i 2009 – Ot.prp.nr. 69 (2008-2009) </vt:lpstr>
      <vt:lpstr> 2010 – §4-20 a BESØKSKONTAKT ETTER ADOPSJON </vt:lpstr>
      <vt:lpstr> 2012 - RAUNDALENUTVALGET  </vt:lpstr>
      <vt:lpstr>2012 - RAUNDALENUTVALGET  </vt:lpstr>
      <vt:lpstr> 2012 – RAUNDALENUTVALGET </vt:lpstr>
      <vt:lpstr> RT-2012–1832 </vt:lpstr>
      <vt:lpstr> 2019 – Strand Lobben </vt:lpstr>
      <vt:lpstr> 2021 - §4-21 - UTGANGSPUNKT </vt:lpstr>
      <vt:lpstr>BEVISKRAV «OVERVEIENDE SANNSYNLIG», jf. første ledd første setning. </vt:lpstr>
      <vt:lpstr> KRAV OM «FORSVARLIG OMSORG» </vt:lpstr>
      <vt:lpstr> «TILKNYTNING TIL MENNESKER OG MILJØ» </vt:lpstr>
      <vt:lpstr> «ALVORLIGE PROBLEMER» </vt:lpstr>
      <vt:lpstr> «ALVORLIGE PROBLEMER» </vt:lpstr>
      <vt:lpstr>HVA MED TIDLIGERE FEIL FRA FYLKESNEMNDA?</vt:lpstr>
      <vt:lpstr>PRAKSIS ETTER DOMMENE  EMD OG HR</vt:lpstr>
      <vt:lpstr>TAKK FOR MEG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Vilkårene for tilbakeføring – Fra Adele Johansen til Strand Lobben</dc:title>
  <dc:creator>Aurora Sødahl Ekrene</dc:creator>
  <cp:lastModifiedBy>Mai-Lin Isaksen</cp:lastModifiedBy>
  <cp:revision>7</cp:revision>
  <dcterms:created xsi:type="dcterms:W3CDTF">2021-11-22T07:42:56Z</dcterms:created>
  <dcterms:modified xsi:type="dcterms:W3CDTF">2021-12-17T14:00:35Z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0x0101004F5DAC477F6BE2489113B16B9377B1AF</vt:lpwstr>
  </property>
</Properties>
</file>