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8"/>
  </p:notesMasterIdLst>
  <p:sldIdLst>
    <p:sldId id="2445" r:id="rId3"/>
    <p:sldId id="2446" r:id="rId4"/>
    <p:sldId id="1894" r:id="rId5"/>
    <p:sldId id="2480" r:id="rId6"/>
    <p:sldId id="2443" r:id="rId7"/>
    <p:sldId id="622" r:id="rId8"/>
    <p:sldId id="258" r:id="rId9"/>
    <p:sldId id="1632" r:id="rId10"/>
    <p:sldId id="2532" r:id="rId11"/>
    <p:sldId id="1266" r:id="rId12"/>
    <p:sldId id="1907" r:id="rId13"/>
    <p:sldId id="1897" r:id="rId14"/>
    <p:sldId id="1899" r:id="rId15"/>
    <p:sldId id="2179" r:id="rId16"/>
    <p:sldId id="1918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0EF996-62FB-439D-6E41-F14B45F57152}" name="Eirunn Lysø" initials="EL" userId="S::Eirunn.Lyso@bufdir.no::b5ae4d26-6dd9-416a-8124-aa057ea1f6a8" providerId="AD"/>
  <p188:author id="{A72D74D7-19E1-BDEA-923C-6144E002595C}" name="Jan Faller" initials="JF" userId="S::jan.faller@bufdir.no::f79affb1-0ca7-4290-960f-79904a3b1644" providerId="AD"/>
  <p188:author id="{CBC751F4-B28D-DB4F-2FCC-4FD936B4C9CF}" name="Elin Skogøy" initials="ES" userId="S::elin.skogoy@bufdir.no::b2bb118b-f8b2-4aa7-90f0-a7cd0fdcc0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090" autoAdjust="0"/>
  </p:normalViewPr>
  <p:slideViewPr>
    <p:cSldViewPr snapToGrid="0">
      <p:cViewPr varScale="1">
        <p:scale>
          <a:sx n="103" d="100"/>
          <a:sy n="103" d="100"/>
        </p:scale>
        <p:origin x="1542" y="10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9F8A9-CDAA-42AB-A0B6-021F3968C50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6A8AB17-42C4-4FD1-81F3-52C35D0DFBC4}">
      <dgm:prSet phldrT="[Tekst]" custT="1"/>
      <dgm:spPr>
        <a:solidFill>
          <a:schemeClr val="bg2"/>
        </a:solidFill>
      </dgm:spPr>
      <dgm:t>
        <a:bodyPr/>
        <a:lstStyle/>
        <a:p>
          <a:r>
            <a:rPr lang="nb-NO" sz="1800" b="1">
              <a:solidFill>
                <a:schemeClr val="tx1"/>
              </a:solidFill>
            </a:rPr>
            <a:t>Flere ganger årlig</a:t>
          </a:r>
        </a:p>
      </dgm:t>
    </dgm:pt>
    <dgm:pt modelId="{CE677C6B-0EF2-43CB-BACB-91A7282485AD}" type="parTrans" cxnId="{6BB4FC51-DAA5-4253-BCBF-D894F0D3A515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C6312DED-D295-4EAB-952C-76DBE5571A9D}" type="sibTrans" cxnId="{6BB4FC51-DAA5-4253-BCBF-D894F0D3A515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F274BA30-6688-42B4-933E-956B68E61026}">
      <dgm:prSet phldrT="[Tekst]" custT="1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600" dirty="0">
              <a:solidFill>
                <a:schemeClr val="tx1"/>
              </a:solidFill>
            </a:rPr>
            <a:t>Foreldres manglende foreldreferdigheter</a:t>
          </a:r>
        </a:p>
      </dgm:t>
    </dgm:pt>
    <dgm:pt modelId="{9E2FB24A-545D-4A00-AA3B-A877795AA0FA}" type="parTrans" cxnId="{CB2442C0-A9C0-430B-91A3-1B4D2DAFEF85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66C63A86-3619-423B-B846-75E7CD305B65}" type="sibTrans" cxnId="{CB2442C0-A9C0-430B-91A3-1B4D2DAFEF85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8523649-0FD2-4470-9965-598BB32BBFED}">
      <dgm:prSet phldrT="[Tekst]"/>
      <dgm:spPr>
        <a:solidFill>
          <a:schemeClr val="bg2"/>
        </a:solidFill>
      </dgm:spPr>
      <dgm:t>
        <a:bodyPr/>
        <a:lstStyle/>
        <a:p>
          <a:r>
            <a:rPr lang="nb-NO" sz="1600" b="1">
              <a:solidFill>
                <a:schemeClr val="tx1"/>
              </a:solidFill>
            </a:rPr>
            <a:t>Minst årlig</a:t>
          </a:r>
        </a:p>
      </dgm:t>
    </dgm:pt>
    <dgm:pt modelId="{17D5563B-B870-40C6-8844-8D5BE6B9303E}" type="parTrans" cxnId="{B1DF174B-72F3-4351-8335-79702C7F3243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63EEC6B1-FC60-4B7B-8ACB-3C0DE5408D52}" type="sibTrans" cxnId="{B1DF174B-72F3-4351-8335-79702C7F324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3549F2E-83F8-4D02-ABC3-8B139DA2B1FC}">
      <dgm:prSet phldrT="[Tekst]" custT="1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400">
              <a:solidFill>
                <a:schemeClr val="tx1"/>
              </a:solidFill>
            </a:rPr>
            <a:t>Foreldres psykiske sykdom</a:t>
          </a:r>
        </a:p>
      </dgm:t>
    </dgm:pt>
    <dgm:pt modelId="{D7DE7DFE-6E91-4353-A289-1E9DB78E1B17}" type="parTrans" cxnId="{F7A4C867-855D-4819-A757-C7C9F0844193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E34C2E55-703C-4DFD-9116-7DA59C01CD8F}" type="sibTrans" cxnId="{F7A4C867-855D-4819-A757-C7C9F084419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E87FE0A6-E863-45B6-9906-DDAEAB8B8040}">
      <dgm:prSet phldrT="[Tekst]"/>
      <dgm:spPr>
        <a:solidFill>
          <a:schemeClr val="bg2"/>
        </a:solidFill>
      </dgm:spPr>
      <dgm:t>
        <a:bodyPr/>
        <a:lstStyle/>
        <a:p>
          <a:r>
            <a:rPr lang="nb-NO" sz="1600" b="1">
              <a:solidFill>
                <a:schemeClr val="tx1"/>
              </a:solidFill>
            </a:rPr>
            <a:t>Årlig</a:t>
          </a:r>
        </a:p>
      </dgm:t>
    </dgm:pt>
    <dgm:pt modelId="{8C66AC52-AC1B-4C94-A2C4-0CBFC194F4E0}" type="parTrans" cxnId="{75A6759B-CC82-479E-BFD4-713C7702B9D4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1E328006-0D1D-41A7-A88D-751B422C5530}" type="sibTrans" cxnId="{75A6759B-CC82-479E-BFD4-713C7702B9D4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D308EF0-E518-44C2-A6DF-59537DD1D723}">
      <dgm:prSet phldrT="[Tekst]" custT="1"/>
      <dgm:spPr>
        <a:solidFill>
          <a:schemeClr val="bg2"/>
        </a:solidFill>
      </dgm:spPr>
      <dgm:t>
        <a:bodyPr/>
        <a:lstStyle/>
        <a:p>
          <a:r>
            <a:rPr lang="nb-NO" sz="1600">
              <a:solidFill>
                <a:schemeClr val="tx1"/>
              </a:solidFill>
            </a:rPr>
            <a:t>Foreldres rusmisbruk</a:t>
          </a:r>
        </a:p>
      </dgm:t>
    </dgm:pt>
    <dgm:pt modelId="{69A75FCB-C2D9-46F4-BAFE-ED5EDE9DD686}" type="parTrans" cxnId="{21CE5864-9081-40C9-B467-8CB981D6EE38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9C43EA24-CE85-406D-B887-8622A8F3124B}" type="sibTrans" cxnId="{21CE5864-9081-40C9-B467-8CB981D6EE38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3C3004CB-F056-48CD-BA52-F8E41ED67720}">
      <dgm:prSet custT="1"/>
      <dgm:spPr>
        <a:solidFill>
          <a:schemeClr val="bg2"/>
        </a:solidFill>
      </dgm:spPr>
      <dgm:t>
        <a:bodyPr/>
        <a:lstStyle/>
        <a:p>
          <a:r>
            <a:rPr lang="nb-NO" sz="1600">
              <a:solidFill>
                <a:schemeClr val="tx1"/>
              </a:solidFill>
            </a:rPr>
            <a:t>Høy grad av konflikt hjemme</a:t>
          </a:r>
        </a:p>
      </dgm:t>
    </dgm:pt>
    <dgm:pt modelId="{C0902095-6334-47BD-8AD1-74F1F4985076}" type="parTrans" cxnId="{75864782-96AF-43A6-9677-2F53259E22C3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5C860FC5-E644-467B-8CD1-E2FB382275EE}" type="sibTrans" cxnId="{75864782-96AF-43A6-9677-2F53259E22C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742886AE-8464-4E99-887A-DA7B69F85956}">
      <dgm:prSet custT="1"/>
      <dgm:spPr>
        <a:solidFill>
          <a:schemeClr val="bg2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Vold i hjemmet</a:t>
          </a:r>
        </a:p>
      </dgm:t>
    </dgm:pt>
    <dgm:pt modelId="{E024F22B-D1CB-4490-9BF6-F76F4E6D3327}" type="parTrans" cxnId="{1B19EC85-B556-4978-B7F5-CA4B0AC23298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48C083CC-E694-4455-A654-0081D63DDA1D}" type="sibTrans" cxnId="{1B19EC85-B556-4978-B7F5-CA4B0AC23298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3AD014B-A9BD-4510-962B-972C90346487}">
      <dgm:prSet custT="1"/>
      <dgm:spPr>
        <a:solidFill>
          <a:schemeClr val="bg2"/>
        </a:solidFill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Andre forhold ved foreldrene</a:t>
          </a:r>
        </a:p>
      </dgm:t>
    </dgm:pt>
    <dgm:pt modelId="{E9C9D309-C73A-4F26-9F32-957D5E427E18}" type="parTrans" cxnId="{BBF289FD-A448-4D83-9DD9-602921FE3385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6EB8F722-47C1-4522-A3C9-1AE514D3062A}" type="sibTrans" cxnId="{BBF289FD-A448-4D83-9DD9-602921FE3385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90C0AA2-227A-475A-96AC-9C2964A81BEA}">
      <dgm:prSet phldrT="[Tekst]"/>
      <dgm:spPr>
        <a:solidFill>
          <a:schemeClr val="bg2"/>
        </a:solidFill>
      </dgm:spPr>
      <dgm:t>
        <a:bodyPr/>
        <a:lstStyle/>
        <a:p>
          <a:r>
            <a:rPr lang="nb-NO" sz="1600" b="1" dirty="0">
              <a:solidFill>
                <a:schemeClr val="tx1"/>
              </a:solidFill>
            </a:rPr>
            <a:t>Mindre enn årlig</a:t>
          </a:r>
        </a:p>
      </dgm:t>
    </dgm:pt>
    <dgm:pt modelId="{318A4315-6583-4238-A1C9-C55D2BEDF0B6}" type="parTrans" cxnId="{7F9459E2-08CA-4CD2-B43D-9DB5FAB5891E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86CE3D16-28D3-4C8D-A3F3-B977F77896FE}" type="sibTrans" cxnId="{7F9459E2-08CA-4CD2-B43D-9DB5FAB5891E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02CA7684-8C5D-4B03-B02B-ED5DA81720E5}">
      <dgm:prSet phldrT="[Tekst]" custT="1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400">
              <a:solidFill>
                <a:schemeClr val="tx1"/>
              </a:solidFill>
            </a:rPr>
            <a:t>Barnets psykiske problem</a:t>
          </a:r>
        </a:p>
      </dgm:t>
    </dgm:pt>
    <dgm:pt modelId="{5671ADB0-F96F-4282-A58D-E30CE69D0145}" type="parTrans" cxnId="{8CEABCAD-29EA-47C4-BA19-1402233AABDB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AF8CCD9A-465F-419F-BCA2-7E9396BDB100}" type="sibTrans" cxnId="{8CEABCAD-29EA-47C4-BA19-1402233AABDB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F3B9E2B5-42E3-4F3A-B721-174FD01AFB91}">
      <dgm:prSet custT="1"/>
      <dgm:spPr>
        <a:solidFill>
          <a:schemeClr val="bg2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Barnets atferd – kriminalitet</a:t>
          </a:r>
        </a:p>
      </dgm:t>
    </dgm:pt>
    <dgm:pt modelId="{DFE62D17-9A44-4245-B04E-0D5283E963E6}" type="parTrans" cxnId="{C94A9A52-4B66-48B1-8421-607C5642B6F7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2637D3CE-044C-42F8-8013-FECBE43DE701}" type="sibTrans" cxnId="{C94A9A52-4B66-48B1-8421-607C5642B6F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543238F5-71C5-462F-8251-49564CFC36EE}">
      <dgm:prSet custT="1"/>
      <dgm:spPr>
        <a:solidFill>
          <a:schemeClr val="bg2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Andre forhold ved barnets situasjon</a:t>
          </a:r>
        </a:p>
      </dgm:t>
    </dgm:pt>
    <dgm:pt modelId="{1E6B8718-7963-47D1-8868-F84F4D0B3A41}" type="parTrans" cxnId="{213EBBB4-C55C-4B95-9E8A-32AA27983ABE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4AB12B4A-F19C-4E06-8BC0-DF3B027F07FE}" type="sibTrans" cxnId="{213EBBB4-C55C-4B95-9E8A-32AA27983ABE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7E7CE41-2CB3-4A3E-B2BC-32501BC62ED3}">
      <dgm:prSet/>
      <dgm:spPr>
        <a:gradFill rotWithShape="0">
          <a:gsLst>
            <a:gs pos="0">
              <a:schemeClr val="bg2"/>
            </a:gs>
            <a:gs pos="100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nb-NO" sz="1600" b="1">
              <a:solidFill>
                <a:schemeClr val="tx1"/>
              </a:solidFill>
            </a:rPr>
            <a:t>Annethvert år</a:t>
          </a:r>
        </a:p>
      </dgm:t>
    </dgm:pt>
    <dgm:pt modelId="{EFF3FC80-EE8F-4B85-A4EE-0E55843BA6CC}" type="parTrans" cxnId="{C9345229-86E9-4056-814F-B27CA364E59C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80E3B960-3099-4188-8B1A-2507E7C5EE2C}" type="sibTrans" cxnId="{C9345229-86E9-4056-814F-B27CA364E59C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A782BE90-08BE-45F0-A5F6-809B18817136}">
      <dgm:prSet custT="1"/>
      <dgm:spPr>
        <a:gradFill rotWithShape="0">
          <a:gsLst>
            <a:gs pos="0">
              <a:schemeClr val="bg2"/>
            </a:gs>
            <a:gs pos="100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nb-NO" sz="1600" dirty="0">
              <a:solidFill>
                <a:schemeClr val="tx1"/>
              </a:solidFill>
            </a:rPr>
            <a:t>Barnets relasjonsvansker</a:t>
          </a:r>
        </a:p>
      </dgm:t>
    </dgm:pt>
    <dgm:pt modelId="{26040E58-3D5F-4166-999F-F99365BC4054}" type="parTrans" cxnId="{A4472707-814C-4DEF-808E-05C51AF9115C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B576A0CC-D749-4C73-8D5C-D5679B2AF47F}" type="sibTrans" cxnId="{A4472707-814C-4DEF-808E-05C51AF9115C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887E4C35-E975-420B-B2B6-AD8E1A502625}">
      <dgm:prSet/>
      <dgm:spPr>
        <a:solidFill>
          <a:schemeClr val="bg2"/>
        </a:solidFill>
      </dgm:spPr>
      <dgm:t>
        <a:bodyPr/>
        <a:lstStyle/>
        <a:p>
          <a:r>
            <a:rPr lang="nb-NO" sz="1600" b="1">
              <a:solidFill>
                <a:schemeClr val="tx1"/>
              </a:solidFill>
            </a:rPr>
            <a:t>Hvert tredje år</a:t>
          </a:r>
        </a:p>
      </dgm:t>
    </dgm:pt>
    <dgm:pt modelId="{2547AF6E-CDC1-407F-8A41-98C5B00A1AC9}" type="parTrans" cxnId="{FBA9E0C3-E53E-4895-98CC-1DC767F743D7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9AB603DD-E5EB-4A84-A283-6C50A84E6AE9}" type="sibTrans" cxnId="{FBA9E0C3-E53E-4895-98CC-1DC767F743D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F271291F-5841-4B45-95DF-AE195791A29A}">
      <dgm:prSet custT="1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600">
              <a:solidFill>
                <a:schemeClr val="tx1"/>
              </a:solidFill>
            </a:rPr>
            <a:t>Barnet utsatt for fysisk mishandling</a:t>
          </a:r>
        </a:p>
      </dgm:t>
    </dgm:pt>
    <dgm:pt modelId="{4D410CA4-050F-4D9C-81D0-3304097D207C}" type="parTrans" cxnId="{BCD01D49-4476-4605-B787-B92D70DF5A22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45AA5AE6-C8C4-41B9-9409-E07C71F52862}" type="sibTrans" cxnId="{BCD01D49-4476-4605-B787-B92D70DF5A22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57175FD6-1D00-4D49-8073-68EACFDDB09A}">
      <dgm:prSet custT="1"/>
      <dgm:spPr>
        <a:solidFill>
          <a:schemeClr val="bg2"/>
        </a:solidFill>
      </dgm:spPr>
      <dgm:t>
        <a:bodyPr/>
        <a:lstStyle/>
        <a:p>
          <a:r>
            <a:rPr lang="nb-NO" sz="1600" dirty="0">
              <a:solidFill>
                <a:schemeClr val="tx1"/>
              </a:solidFill>
            </a:rPr>
            <a:t>Foreldres somatiske sykdom</a:t>
          </a:r>
        </a:p>
      </dgm:t>
    </dgm:pt>
    <dgm:pt modelId="{929EDB05-DC27-4B62-9E70-4C96C8CC5AD8}" type="parTrans" cxnId="{4B33CE1F-5D56-4FD3-92DA-E7CD1F09734B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D3BC32CD-7742-4BD9-A77A-B8D811F63896}" type="sibTrans" cxnId="{4B33CE1F-5D56-4FD3-92DA-E7CD1F09734B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06D09E0E-A670-4FAA-AB21-79C18CDA13A3}">
      <dgm:prSet/>
      <dgm:spPr>
        <a:solidFill>
          <a:schemeClr val="bg2"/>
        </a:solidFill>
      </dgm:spPr>
      <dgm:t>
        <a:bodyPr/>
        <a:lstStyle/>
        <a:p>
          <a:r>
            <a:rPr lang="nb-NO" sz="1600" b="1">
              <a:solidFill>
                <a:schemeClr val="tx1"/>
              </a:solidFill>
            </a:rPr>
            <a:t>Hvert femte år</a:t>
          </a:r>
        </a:p>
      </dgm:t>
    </dgm:pt>
    <dgm:pt modelId="{DC383E1C-0A6A-4B05-BCB1-7D9EFC75549B}" type="parTrans" cxnId="{E84ADCA2-3AEE-4A54-AA83-9BC8A2342D8D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396F4144-00F3-47AD-8B2B-A59A239574ED}" type="sibTrans" cxnId="{E84ADCA2-3AEE-4A54-AA83-9BC8A2342D8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637E9639-D95A-4057-9C96-192C6C415BA4}">
      <dgm:prSet custT="1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400">
              <a:solidFill>
                <a:schemeClr val="tx1"/>
              </a:solidFill>
            </a:rPr>
            <a:t>Barnets rusbruk</a:t>
          </a:r>
        </a:p>
      </dgm:t>
    </dgm:pt>
    <dgm:pt modelId="{5CA0C702-0773-45CF-BF48-9B4809EC1C60}" type="parTrans" cxnId="{A8D1BDD5-30C0-43A8-A601-4D0750FDDAB0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E11E8D7C-1731-448B-BD6E-FC9BFB6CD38A}" type="sibTrans" cxnId="{A8D1BDD5-30C0-43A8-A601-4D0750FDDAB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28BBD7E9-F8B2-4951-941A-861F2DB28C33}">
      <dgm:prSet custT="1"/>
      <dgm:spPr>
        <a:solidFill>
          <a:schemeClr val="bg2"/>
        </a:solidFill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Barnet har nedsatt funksjonsevne</a:t>
          </a:r>
        </a:p>
      </dgm:t>
    </dgm:pt>
    <dgm:pt modelId="{2153B25C-8AE7-4F94-A213-0C58EA20FF18}" type="parTrans" cxnId="{68CBA563-45AD-47FE-AD60-0CC67F084393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B33014D9-10AD-41A2-ACBA-FFF58077DE4A}" type="sibTrans" cxnId="{68CBA563-45AD-47FE-AD60-0CC67F08439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3E917CF7-28CB-4487-8A77-E187D89C9DB1}">
      <dgm:prSet custT="1"/>
      <dgm:spPr>
        <a:solidFill>
          <a:schemeClr val="bg2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Barnet er utsatt for psykisk mishandling</a:t>
          </a:r>
        </a:p>
      </dgm:t>
    </dgm:pt>
    <dgm:pt modelId="{E8844EEB-A903-4E73-BC83-1464E424BF45}" type="parTrans" cxnId="{C72F3B23-1227-44EF-9A9A-A24D66A6D1E9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D2F4B0D3-C592-497E-B82E-9A54E20452E5}" type="sibTrans" cxnId="{C72F3B23-1227-44EF-9A9A-A24D66A6D1E9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457D186-1AFB-4FF5-BE9D-60AE980BE768}">
      <dgm:prSet/>
      <dgm:spPr>
        <a:solidFill>
          <a:schemeClr val="bg2"/>
        </a:solidFill>
      </dgm:spPr>
      <dgm:t>
        <a:bodyPr/>
        <a:lstStyle/>
        <a:p>
          <a:r>
            <a:rPr lang="nb-NO" sz="1600" b="1">
              <a:solidFill>
                <a:schemeClr val="tx1"/>
              </a:solidFill>
            </a:rPr>
            <a:t>Hvert tiende år</a:t>
          </a:r>
        </a:p>
      </dgm:t>
    </dgm:pt>
    <dgm:pt modelId="{4DD395C3-B790-4E4A-9063-AB2550220E57}" type="parTrans" cxnId="{EE439267-EF28-4753-8DDA-EDCCB52EC8B1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EC22D00E-5EEB-454A-AAC1-87236D575499}" type="sibTrans" cxnId="{EE439267-EF28-4753-8DDA-EDCCB52EC8B1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9295B060-38EC-446B-90F5-D32482EA0581}">
      <dgm:prSet custT="1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400">
              <a:solidFill>
                <a:schemeClr val="tx1"/>
              </a:solidFill>
            </a:rPr>
            <a:t>Foreldres kriminalitet</a:t>
          </a:r>
        </a:p>
      </dgm:t>
    </dgm:pt>
    <dgm:pt modelId="{CD8AB7D3-49AE-4B62-80DF-062FB8048123}" type="parTrans" cxnId="{F0A57C35-6ADB-4942-B2E7-15F8311BD1B7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5CDDEBCC-C01D-47C6-BF19-80061A857265}" type="sibTrans" cxnId="{F0A57C35-6ADB-4942-B2E7-15F8311BD1B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831D61F8-C330-4B00-9324-D70CCF605C8C}">
      <dgm:prSet custT="1"/>
      <dgm:spPr>
        <a:solidFill>
          <a:schemeClr val="bg2"/>
        </a:solidFill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Barnet utsettes for vanskjøtsel</a:t>
          </a:r>
        </a:p>
      </dgm:t>
    </dgm:pt>
    <dgm:pt modelId="{F83EF0D5-F215-4CA7-9F46-6A2154C945C2}" type="parTrans" cxnId="{4804DDF6-078F-4DAE-BEBE-250E5A341BE3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521067BE-A7B2-423D-A5B5-B087474EFD1D}" type="sibTrans" cxnId="{4804DDF6-078F-4DAE-BEBE-250E5A341BE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959D69C6-F635-4593-9600-56D84C88789E}">
      <dgm:prSet custT="1"/>
      <dgm:spPr>
        <a:solidFill>
          <a:schemeClr val="bg2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Barnet utsettes for seksuelle overgrep</a:t>
          </a:r>
        </a:p>
      </dgm:t>
    </dgm:pt>
    <dgm:pt modelId="{1AC32770-BBF1-4B32-882E-500E2F80B53D}" type="parTrans" cxnId="{E96B0312-68F3-4528-BC6D-D20DCA85D28B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2CA99C59-5870-44A1-951C-844D1C8C348A}" type="sibTrans" cxnId="{E96B0312-68F3-4528-BC6D-D20DCA85D28B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85BAD756-003A-4E20-BB3A-3DDD85A27C59}">
      <dgm:prSet custT="1"/>
      <dgm:spPr>
        <a:solidFill>
          <a:schemeClr val="bg2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Barnet mangler omsorgsperson</a:t>
          </a:r>
          <a:endParaRPr lang="nb-NO" sz="1200">
            <a:solidFill>
              <a:schemeClr val="tx1"/>
            </a:solidFill>
          </a:endParaRPr>
        </a:p>
      </dgm:t>
    </dgm:pt>
    <dgm:pt modelId="{1E64ECC0-CF22-436C-A4F2-1880CA9CB8F6}" type="parTrans" cxnId="{251CA08B-0FFC-42D9-ABDB-66C08A5A3B8C}">
      <dgm:prSet/>
      <dgm:spPr/>
      <dgm:t>
        <a:bodyPr/>
        <a:lstStyle/>
        <a:p>
          <a:endParaRPr lang="nb-NO" sz="5400">
            <a:solidFill>
              <a:schemeClr val="tx1"/>
            </a:solidFill>
          </a:endParaRPr>
        </a:p>
      </dgm:t>
    </dgm:pt>
    <dgm:pt modelId="{6FB98DB6-E2AB-4F1E-A0A0-3A99F1CD4354}" type="sibTrans" cxnId="{251CA08B-0FFC-42D9-ABDB-66C08A5A3B8C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3CAB3554-D21E-49D4-A703-EC89DEAA8848}" type="pres">
      <dgm:prSet presAssocID="{74F9F8A9-CDAA-42AB-A0B6-021F3968C507}" presName="diagram" presStyleCnt="0">
        <dgm:presLayoutVars>
          <dgm:dir/>
          <dgm:resizeHandles val="exact"/>
        </dgm:presLayoutVars>
      </dgm:prSet>
      <dgm:spPr/>
    </dgm:pt>
    <dgm:pt modelId="{62E5C990-15FC-4CEF-9474-1368CDC4B720}" type="pres">
      <dgm:prSet presAssocID="{76A8AB17-42C4-4FD1-81F3-52C35D0DFBC4}" presName="node" presStyleLbl="node1" presStyleIdx="0" presStyleCnt="8">
        <dgm:presLayoutVars>
          <dgm:bulletEnabled val="1"/>
        </dgm:presLayoutVars>
      </dgm:prSet>
      <dgm:spPr/>
    </dgm:pt>
    <dgm:pt modelId="{F58DE465-8264-4EA9-99E7-5FDC667D152A}" type="pres">
      <dgm:prSet presAssocID="{C6312DED-D295-4EAB-952C-76DBE5571A9D}" presName="sibTrans" presStyleCnt="0"/>
      <dgm:spPr/>
    </dgm:pt>
    <dgm:pt modelId="{41E24E95-9DB4-4F98-AAB2-03A95F1FAB1C}" type="pres">
      <dgm:prSet presAssocID="{18523649-0FD2-4470-9965-598BB32BBFED}" presName="node" presStyleLbl="node1" presStyleIdx="1" presStyleCnt="8">
        <dgm:presLayoutVars>
          <dgm:bulletEnabled val="1"/>
        </dgm:presLayoutVars>
      </dgm:prSet>
      <dgm:spPr/>
    </dgm:pt>
    <dgm:pt modelId="{521772BC-550B-45E9-9690-28894322E2D7}" type="pres">
      <dgm:prSet presAssocID="{63EEC6B1-FC60-4B7B-8ACB-3C0DE5408D52}" presName="sibTrans" presStyleCnt="0"/>
      <dgm:spPr/>
    </dgm:pt>
    <dgm:pt modelId="{A337EFB9-EAD0-46A4-A5FD-B81E92DD280A}" type="pres">
      <dgm:prSet presAssocID="{E87FE0A6-E863-45B6-9906-DDAEAB8B8040}" presName="node" presStyleLbl="node1" presStyleIdx="2" presStyleCnt="8">
        <dgm:presLayoutVars>
          <dgm:bulletEnabled val="1"/>
        </dgm:presLayoutVars>
      </dgm:prSet>
      <dgm:spPr/>
    </dgm:pt>
    <dgm:pt modelId="{D21DC574-D84C-477D-87F4-66D5EE2359BE}" type="pres">
      <dgm:prSet presAssocID="{1E328006-0D1D-41A7-A88D-751B422C5530}" presName="sibTrans" presStyleCnt="0"/>
      <dgm:spPr/>
    </dgm:pt>
    <dgm:pt modelId="{2BA5D7B1-F476-4243-AF65-E1EA26BF808E}" type="pres">
      <dgm:prSet presAssocID="{C90C0AA2-227A-475A-96AC-9C2964A81BEA}" presName="node" presStyleLbl="node1" presStyleIdx="3" presStyleCnt="8">
        <dgm:presLayoutVars>
          <dgm:bulletEnabled val="1"/>
        </dgm:presLayoutVars>
      </dgm:prSet>
      <dgm:spPr/>
    </dgm:pt>
    <dgm:pt modelId="{9BA9CB13-1E3E-4601-AC50-A71DF30589FF}" type="pres">
      <dgm:prSet presAssocID="{86CE3D16-28D3-4C8D-A3F3-B977F77896FE}" presName="sibTrans" presStyleCnt="0"/>
      <dgm:spPr/>
    </dgm:pt>
    <dgm:pt modelId="{9D5525FA-B383-45F6-99D6-1CBE2AEDC6F7}" type="pres">
      <dgm:prSet presAssocID="{17E7CE41-2CB3-4A3E-B2BC-32501BC62ED3}" presName="node" presStyleLbl="node1" presStyleIdx="4" presStyleCnt="8">
        <dgm:presLayoutVars>
          <dgm:bulletEnabled val="1"/>
        </dgm:presLayoutVars>
      </dgm:prSet>
      <dgm:spPr/>
    </dgm:pt>
    <dgm:pt modelId="{92872A25-F0A9-4622-A988-99D40CBC0EBF}" type="pres">
      <dgm:prSet presAssocID="{80E3B960-3099-4188-8B1A-2507E7C5EE2C}" presName="sibTrans" presStyleCnt="0"/>
      <dgm:spPr/>
    </dgm:pt>
    <dgm:pt modelId="{D490256A-04F8-4B5E-B1F8-BDD210F5E018}" type="pres">
      <dgm:prSet presAssocID="{887E4C35-E975-420B-B2B6-AD8E1A502625}" presName="node" presStyleLbl="node1" presStyleIdx="5" presStyleCnt="8">
        <dgm:presLayoutVars>
          <dgm:bulletEnabled val="1"/>
        </dgm:presLayoutVars>
      </dgm:prSet>
      <dgm:spPr/>
    </dgm:pt>
    <dgm:pt modelId="{0258E03B-3969-4FD1-85AD-4136F7F96803}" type="pres">
      <dgm:prSet presAssocID="{9AB603DD-E5EB-4A84-A283-6C50A84E6AE9}" presName="sibTrans" presStyleCnt="0"/>
      <dgm:spPr/>
    </dgm:pt>
    <dgm:pt modelId="{86D6C770-0ED5-4633-85E3-BCE9AD395830}" type="pres">
      <dgm:prSet presAssocID="{06D09E0E-A670-4FAA-AB21-79C18CDA13A3}" presName="node" presStyleLbl="node1" presStyleIdx="6" presStyleCnt="8">
        <dgm:presLayoutVars>
          <dgm:bulletEnabled val="1"/>
        </dgm:presLayoutVars>
      </dgm:prSet>
      <dgm:spPr/>
    </dgm:pt>
    <dgm:pt modelId="{71C55DBB-D8F2-4F3F-B32A-041FB7F89A8F}" type="pres">
      <dgm:prSet presAssocID="{396F4144-00F3-47AD-8B2B-A59A239574ED}" presName="sibTrans" presStyleCnt="0"/>
      <dgm:spPr/>
    </dgm:pt>
    <dgm:pt modelId="{712DE0A7-98C2-46DC-AEB1-1983DDE7A564}" type="pres">
      <dgm:prSet presAssocID="{C457D186-1AFB-4FF5-BE9D-60AE980BE768}" presName="node" presStyleLbl="node1" presStyleIdx="7" presStyleCnt="8" custScaleX="128252">
        <dgm:presLayoutVars>
          <dgm:bulletEnabled val="1"/>
        </dgm:presLayoutVars>
      </dgm:prSet>
      <dgm:spPr/>
    </dgm:pt>
  </dgm:ptLst>
  <dgm:cxnLst>
    <dgm:cxn modelId="{E3295D00-33FD-4CE0-9673-2EAEF61A4370}" type="presOf" srcId="{3E917CF7-28CB-4487-8A77-E187D89C9DB1}" destId="{86D6C770-0ED5-4633-85E3-BCE9AD395830}" srcOrd="0" destOrd="3" presId="urn:microsoft.com/office/officeart/2005/8/layout/default"/>
    <dgm:cxn modelId="{360A0805-597A-4228-8D20-6D8AC29A509E}" type="presOf" srcId="{543238F5-71C5-462F-8251-49564CFC36EE}" destId="{2BA5D7B1-F476-4243-AF65-E1EA26BF808E}" srcOrd="0" destOrd="3" presId="urn:microsoft.com/office/officeart/2005/8/layout/default"/>
    <dgm:cxn modelId="{A4472707-814C-4DEF-808E-05C51AF9115C}" srcId="{17E7CE41-2CB3-4A3E-B2BC-32501BC62ED3}" destId="{A782BE90-08BE-45F0-A5F6-809B18817136}" srcOrd="0" destOrd="0" parTransId="{26040E58-3D5F-4166-999F-F99365BC4054}" sibTransId="{B576A0CC-D749-4C73-8D5C-D5679B2AF47F}"/>
    <dgm:cxn modelId="{30DE200F-027F-4417-80B5-EFFE0BA0E975}" type="presOf" srcId="{637E9639-D95A-4057-9C96-192C6C415BA4}" destId="{86D6C770-0ED5-4633-85E3-BCE9AD395830}" srcOrd="0" destOrd="1" presId="urn:microsoft.com/office/officeart/2005/8/layout/default"/>
    <dgm:cxn modelId="{E96B0312-68F3-4528-BC6D-D20DCA85D28B}" srcId="{C457D186-1AFB-4FF5-BE9D-60AE980BE768}" destId="{959D69C6-F635-4593-9600-56D84C88789E}" srcOrd="2" destOrd="0" parTransId="{1AC32770-BBF1-4B32-882E-500E2F80B53D}" sibTransId="{2CA99C59-5870-44A1-951C-844D1C8C348A}"/>
    <dgm:cxn modelId="{56931414-8E2C-453B-9A40-8DEF9B096D7F}" type="presOf" srcId="{76A8AB17-42C4-4FD1-81F3-52C35D0DFBC4}" destId="{62E5C990-15FC-4CEF-9474-1368CDC4B720}" srcOrd="0" destOrd="0" presId="urn:microsoft.com/office/officeart/2005/8/layout/default"/>
    <dgm:cxn modelId="{10328F18-1AE3-4597-BF41-9685170F7BFF}" type="presOf" srcId="{959D69C6-F635-4593-9600-56D84C88789E}" destId="{712DE0A7-98C2-46DC-AEB1-1983DDE7A564}" srcOrd="0" destOrd="3" presId="urn:microsoft.com/office/officeart/2005/8/layout/default"/>
    <dgm:cxn modelId="{CECE401C-5B00-418C-9CA3-4FB53B0F1C68}" type="presOf" srcId="{74F9F8A9-CDAA-42AB-A0B6-021F3968C507}" destId="{3CAB3554-D21E-49D4-A703-EC89DEAA8848}" srcOrd="0" destOrd="0" presId="urn:microsoft.com/office/officeart/2005/8/layout/default"/>
    <dgm:cxn modelId="{4B33CE1F-5D56-4FD3-92DA-E7CD1F09734B}" srcId="{887E4C35-E975-420B-B2B6-AD8E1A502625}" destId="{57175FD6-1D00-4D49-8073-68EACFDDB09A}" srcOrd="1" destOrd="0" parTransId="{929EDB05-DC27-4B62-9E70-4C96C8CC5AD8}" sibTransId="{D3BC32CD-7742-4BD9-A77A-B8D811F63896}"/>
    <dgm:cxn modelId="{C72F3B23-1227-44EF-9A9A-A24D66A6D1E9}" srcId="{06D09E0E-A670-4FAA-AB21-79C18CDA13A3}" destId="{3E917CF7-28CB-4487-8A77-E187D89C9DB1}" srcOrd="2" destOrd="0" parTransId="{E8844EEB-A903-4E73-BC83-1464E424BF45}" sibTransId="{D2F4B0D3-C592-497E-B82E-9A54E20452E5}"/>
    <dgm:cxn modelId="{C9345229-86E9-4056-814F-B27CA364E59C}" srcId="{74F9F8A9-CDAA-42AB-A0B6-021F3968C507}" destId="{17E7CE41-2CB3-4A3E-B2BC-32501BC62ED3}" srcOrd="4" destOrd="0" parTransId="{EFF3FC80-EE8F-4B85-A4EE-0E55843BA6CC}" sibTransId="{80E3B960-3099-4188-8B1A-2507E7C5EE2C}"/>
    <dgm:cxn modelId="{0D933C35-E542-4559-BDB7-75C50D72B8F3}" type="presOf" srcId="{18523649-0FD2-4470-9965-598BB32BBFED}" destId="{41E24E95-9DB4-4F98-AAB2-03A95F1FAB1C}" srcOrd="0" destOrd="0" presId="urn:microsoft.com/office/officeart/2005/8/layout/default"/>
    <dgm:cxn modelId="{F0A57C35-6ADB-4942-B2E7-15F8311BD1B7}" srcId="{C457D186-1AFB-4FF5-BE9D-60AE980BE768}" destId="{9295B060-38EC-446B-90F5-D32482EA0581}" srcOrd="0" destOrd="0" parTransId="{CD8AB7D3-49AE-4B62-80DF-062FB8048123}" sibTransId="{5CDDEBCC-C01D-47C6-BF19-80061A857265}"/>
    <dgm:cxn modelId="{959D7643-0CF6-4DC6-8AE6-5202952FEB16}" type="presOf" srcId="{F271291F-5841-4B45-95DF-AE195791A29A}" destId="{D490256A-04F8-4B5E-B1F8-BDD210F5E018}" srcOrd="0" destOrd="1" presId="urn:microsoft.com/office/officeart/2005/8/layout/default"/>
    <dgm:cxn modelId="{68CBA563-45AD-47FE-AD60-0CC67F084393}" srcId="{06D09E0E-A670-4FAA-AB21-79C18CDA13A3}" destId="{28BBD7E9-F8B2-4951-941A-861F2DB28C33}" srcOrd="1" destOrd="0" parTransId="{2153B25C-8AE7-4F94-A213-0C58EA20FF18}" sibTransId="{B33014D9-10AD-41A2-ACBA-FFF58077DE4A}"/>
    <dgm:cxn modelId="{21CE5864-9081-40C9-B467-8CB981D6EE38}" srcId="{E87FE0A6-E863-45B6-9906-DDAEAB8B8040}" destId="{1D308EF0-E518-44C2-A6DF-59537DD1D723}" srcOrd="0" destOrd="0" parTransId="{69A75FCB-C2D9-46F4-BAFE-ED5EDE9DD686}" sibTransId="{9C43EA24-CE85-406D-B887-8622A8F3124B}"/>
    <dgm:cxn modelId="{CAA89144-A5C2-4351-A575-70D46C7D14E5}" type="presOf" srcId="{C457D186-1AFB-4FF5-BE9D-60AE980BE768}" destId="{712DE0A7-98C2-46DC-AEB1-1983DDE7A564}" srcOrd="0" destOrd="0" presId="urn:microsoft.com/office/officeart/2005/8/layout/default"/>
    <dgm:cxn modelId="{EE439267-EF28-4753-8DDA-EDCCB52EC8B1}" srcId="{74F9F8A9-CDAA-42AB-A0B6-021F3968C507}" destId="{C457D186-1AFB-4FF5-BE9D-60AE980BE768}" srcOrd="7" destOrd="0" parTransId="{4DD395C3-B790-4E4A-9063-AB2550220E57}" sibTransId="{EC22D00E-5EEB-454A-AAC1-87236D575499}"/>
    <dgm:cxn modelId="{F7A4C867-855D-4819-A757-C7C9F0844193}" srcId="{18523649-0FD2-4470-9965-598BB32BBFED}" destId="{C3549F2E-83F8-4D02-ABC3-8B139DA2B1FC}" srcOrd="0" destOrd="0" parTransId="{D7DE7DFE-6E91-4353-A289-1E9DB78E1B17}" sibTransId="{E34C2E55-703C-4DFD-9116-7DA59C01CD8F}"/>
    <dgm:cxn modelId="{BCD01D49-4476-4605-B787-B92D70DF5A22}" srcId="{887E4C35-E975-420B-B2B6-AD8E1A502625}" destId="{F271291F-5841-4B45-95DF-AE195791A29A}" srcOrd="0" destOrd="0" parTransId="{4D410CA4-050F-4D9C-81D0-3304097D207C}" sibTransId="{45AA5AE6-C8C4-41B9-9409-E07C71F52862}"/>
    <dgm:cxn modelId="{E8025649-5BBB-492E-95FF-1C5B0D9134DA}" type="presOf" srcId="{C90C0AA2-227A-475A-96AC-9C2964A81BEA}" destId="{2BA5D7B1-F476-4243-AF65-E1EA26BF808E}" srcOrd="0" destOrd="0" presId="urn:microsoft.com/office/officeart/2005/8/layout/default"/>
    <dgm:cxn modelId="{41C5C76A-0826-4AC1-8B49-5A98DDB392C3}" type="presOf" srcId="{C3549F2E-83F8-4D02-ABC3-8B139DA2B1FC}" destId="{41E24E95-9DB4-4F98-AAB2-03A95F1FAB1C}" srcOrd="0" destOrd="1" presId="urn:microsoft.com/office/officeart/2005/8/layout/default"/>
    <dgm:cxn modelId="{B1DF174B-72F3-4351-8335-79702C7F3243}" srcId="{74F9F8A9-CDAA-42AB-A0B6-021F3968C507}" destId="{18523649-0FD2-4470-9965-598BB32BBFED}" srcOrd="1" destOrd="0" parTransId="{17D5563B-B870-40C6-8844-8D5BE6B9303E}" sibTransId="{63EEC6B1-FC60-4B7B-8ACB-3C0DE5408D52}"/>
    <dgm:cxn modelId="{6BB4FC51-DAA5-4253-BCBF-D894F0D3A515}" srcId="{74F9F8A9-CDAA-42AB-A0B6-021F3968C507}" destId="{76A8AB17-42C4-4FD1-81F3-52C35D0DFBC4}" srcOrd="0" destOrd="0" parTransId="{CE677C6B-0EF2-43CB-BACB-91A7282485AD}" sibTransId="{C6312DED-D295-4EAB-952C-76DBE5571A9D}"/>
    <dgm:cxn modelId="{C94A9A52-4B66-48B1-8421-607C5642B6F7}" srcId="{C90C0AA2-227A-475A-96AC-9C2964A81BEA}" destId="{F3B9E2B5-42E3-4F3A-B721-174FD01AFB91}" srcOrd="1" destOrd="0" parTransId="{DFE62D17-9A44-4245-B04E-0D5283E963E6}" sibTransId="{2637D3CE-044C-42F8-8013-FECBE43DE701}"/>
    <dgm:cxn modelId="{50FC3A53-3A0D-4F4B-8FF9-1B1668112C5B}" type="presOf" srcId="{F3B9E2B5-42E3-4F3A-B721-174FD01AFB91}" destId="{2BA5D7B1-F476-4243-AF65-E1EA26BF808E}" srcOrd="0" destOrd="2" presId="urn:microsoft.com/office/officeart/2005/8/layout/default"/>
    <dgm:cxn modelId="{3A8BCD77-5076-4CAB-82B2-842AE15FD0EB}" type="presOf" srcId="{F274BA30-6688-42B4-933E-956B68E61026}" destId="{62E5C990-15FC-4CEF-9474-1368CDC4B720}" srcOrd="0" destOrd="1" presId="urn:microsoft.com/office/officeart/2005/8/layout/default"/>
    <dgm:cxn modelId="{7E07BB59-C447-4723-97AD-8D64602E721F}" type="presOf" srcId="{02CA7684-8C5D-4B03-B02B-ED5DA81720E5}" destId="{2BA5D7B1-F476-4243-AF65-E1EA26BF808E}" srcOrd="0" destOrd="1" presId="urn:microsoft.com/office/officeart/2005/8/layout/default"/>
    <dgm:cxn modelId="{75864782-96AF-43A6-9677-2F53259E22C3}" srcId="{76A8AB17-42C4-4FD1-81F3-52C35D0DFBC4}" destId="{3C3004CB-F056-48CD-BA52-F8E41ED67720}" srcOrd="1" destOrd="0" parTransId="{C0902095-6334-47BD-8AD1-74F1F4985076}" sibTransId="{5C860FC5-E644-467B-8CD1-E2FB382275EE}"/>
    <dgm:cxn modelId="{EC24A083-DE19-4A15-96AD-18A92B6ECC08}" type="presOf" srcId="{28BBD7E9-F8B2-4951-941A-861F2DB28C33}" destId="{86D6C770-0ED5-4633-85E3-BCE9AD395830}" srcOrd="0" destOrd="2" presId="urn:microsoft.com/office/officeart/2005/8/layout/default"/>
    <dgm:cxn modelId="{1B19EC85-B556-4978-B7F5-CA4B0AC23298}" srcId="{18523649-0FD2-4470-9965-598BB32BBFED}" destId="{742886AE-8464-4E99-887A-DA7B69F85956}" srcOrd="1" destOrd="0" parTransId="{E024F22B-D1CB-4490-9BF6-F76F4E6D3327}" sibTransId="{48C083CC-E694-4455-A654-0081D63DDA1D}"/>
    <dgm:cxn modelId="{251CA08B-0FFC-42D9-ABDB-66C08A5A3B8C}" srcId="{C457D186-1AFB-4FF5-BE9D-60AE980BE768}" destId="{85BAD756-003A-4E20-BB3A-3DDD85A27C59}" srcOrd="3" destOrd="0" parTransId="{1E64ECC0-CF22-436C-A4F2-1880CA9CB8F6}" sibTransId="{6FB98DB6-E2AB-4F1E-A0A0-3A99F1CD4354}"/>
    <dgm:cxn modelId="{B1E10D91-CFE0-4F25-9612-12C728243068}" type="presOf" srcId="{887E4C35-E975-420B-B2B6-AD8E1A502625}" destId="{D490256A-04F8-4B5E-B1F8-BDD210F5E018}" srcOrd="0" destOrd="0" presId="urn:microsoft.com/office/officeart/2005/8/layout/default"/>
    <dgm:cxn modelId="{AABB4491-A2C1-4C25-B882-888CD9E788A4}" type="presOf" srcId="{E87FE0A6-E863-45B6-9906-DDAEAB8B8040}" destId="{A337EFB9-EAD0-46A4-A5FD-B81E92DD280A}" srcOrd="0" destOrd="0" presId="urn:microsoft.com/office/officeart/2005/8/layout/default"/>
    <dgm:cxn modelId="{D756E895-D528-41D5-AB16-8D41D55B8B65}" type="presOf" srcId="{831D61F8-C330-4B00-9324-D70CCF605C8C}" destId="{712DE0A7-98C2-46DC-AEB1-1983DDE7A564}" srcOrd="0" destOrd="2" presId="urn:microsoft.com/office/officeart/2005/8/layout/default"/>
    <dgm:cxn modelId="{4EE39896-DEA6-4AA3-9973-76DD4893CF96}" type="presOf" srcId="{3C3004CB-F056-48CD-BA52-F8E41ED67720}" destId="{62E5C990-15FC-4CEF-9474-1368CDC4B720}" srcOrd="0" destOrd="2" presId="urn:microsoft.com/office/officeart/2005/8/layout/default"/>
    <dgm:cxn modelId="{75A6759B-CC82-479E-BFD4-713C7702B9D4}" srcId="{74F9F8A9-CDAA-42AB-A0B6-021F3968C507}" destId="{E87FE0A6-E863-45B6-9906-DDAEAB8B8040}" srcOrd="2" destOrd="0" parTransId="{8C66AC52-AC1B-4C94-A2C4-0CBFC194F4E0}" sibTransId="{1E328006-0D1D-41A7-A88D-751B422C5530}"/>
    <dgm:cxn modelId="{E84ADCA2-3AEE-4A54-AA83-9BC8A2342D8D}" srcId="{74F9F8A9-CDAA-42AB-A0B6-021F3968C507}" destId="{06D09E0E-A670-4FAA-AB21-79C18CDA13A3}" srcOrd="6" destOrd="0" parTransId="{DC383E1C-0A6A-4B05-BCB1-7D9EFC75549B}" sibTransId="{396F4144-00F3-47AD-8B2B-A59A239574ED}"/>
    <dgm:cxn modelId="{75C758A9-BC0D-4042-AC8D-D4FF286B5C3E}" type="presOf" srcId="{17E7CE41-2CB3-4A3E-B2BC-32501BC62ED3}" destId="{9D5525FA-B383-45F6-99D6-1CBE2AEDC6F7}" srcOrd="0" destOrd="0" presId="urn:microsoft.com/office/officeart/2005/8/layout/default"/>
    <dgm:cxn modelId="{8CEABCAD-29EA-47C4-BA19-1402233AABDB}" srcId="{C90C0AA2-227A-475A-96AC-9C2964A81BEA}" destId="{02CA7684-8C5D-4B03-B02B-ED5DA81720E5}" srcOrd="0" destOrd="0" parTransId="{5671ADB0-F96F-4282-A58D-E30CE69D0145}" sibTransId="{AF8CCD9A-465F-419F-BCA2-7E9396BDB100}"/>
    <dgm:cxn modelId="{5CD27AB4-CBAF-4642-A5E5-B32494E49055}" type="presOf" srcId="{B3AD014B-A9BD-4510-962B-972C90346487}" destId="{41E24E95-9DB4-4F98-AAB2-03A95F1FAB1C}" srcOrd="0" destOrd="3" presId="urn:microsoft.com/office/officeart/2005/8/layout/default"/>
    <dgm:cxn modelId="{213EBBB4-C55C-4B95-9E8A-32AA27983ABE}" srcId="{C90C0AA2-227A-475A-96AC-9C2964A81BEA}" destId="{543238F5-71C5-462F-8251-49564CFC36EE}" srcOrd="2" destOrd="0" parTransId="{1E6B8718-7963-47D1-8868-F84F4D0B3A41}" sibTransId="{4AB12B4A-F19C-4E06-8BC0-DF3B027F07FE}"/>
    <dgm:cxn modelId="{629361BE-3510-4F84-99AA-1CF9AF2D8691}" type="presOf" srcId="{9295B060-38EC-446B-90F5-D32482EA0581}" destId="{712DE0A7-98C2-46DC-AEB1-1983DDE7A564}" srcOrd="0" destOrd="1" presId="urn:microsoft.com/office/officeart/2005/8/layout/default"/>
    <dgm:cxn modelId="{A92689BF-9BF3-4ED7-BAA6-8D4339DCC4FD}" type="presOf" srcId="{85BAD756-003A-4E20-BB3A-3DDD85A27C59}" destId="{712DE0A7-98C2-46DC-AEB1-1983DDE7A564}" srcOrd="0" destOrd="4" presId="urn:microsoft.com/office/officeart/2005/8/layout/default"/>
    <dgm:cxn modelId="{CB2442C0-A9C0-430B-91A3-1B4D2DAFEF85}" srcId="{76A8AB17-42C4-4FD1-81F3-52C35D0DFBC4}" destId="{F274BA30-6688-42B4-933E-956B68E61026}" srcOrd="0" destOrd="0" parTransId="{9E2FB24A-545D-4A00-AA3B-A877795AA0FA}" sibTransId="{66C63A86-3619-423B-B846-75E7CD305B65}"/>
    <dgm:cxn modelId="{384170C2-912E-445F-9B0A-F42B9CCE7DDD}" type="presOf" srcId="{A782BE90-08BE-45F0-A5F6-809B18817136}" destId="{9D5525FA-B383-45F6-99D6-1CBE2AEDC6F7}" srcOrd="0" destOrd="1" presId="urn:microsoft.com/office/officeart/2005/8/layout/default"/>
    <dgm:cxn modelId="{FBA9E0C3-E53E-4895-98CC-1DC767F743D7}" srcId="{74F9F8A9-CDAA-42AB-A0B6-021F3968C507}" destId="{887E4C35-E975-420B-B2B6-AD8E1A502625}" srcOrd="5" destOrd="0" parTransId="{2547AF6E-CDC1-407F-8A41-98C5B00A1AC9}" sibTransId="{9AB603DD-E5EB-4A84-A283-6C50A84E6AE9}"/>
    <dgm:cxn modelId="{7CDA9BC8-F0CD-4F2E-804C-DA96E8B2423C}" type="presOf" srcId="{57175FD6-1D00-4D49-8073-68EACFDDB09A}" destId="{D490256A-04F8-4B5E-B1F8-BDD210F5E018}" srcOrd="0" destOrd="2" presId="urn:microsoft.com/office/officeart/2005/8/layout/default"/>
    <dgm:cxn modelId="{A8D1BDD5-30C0-43A8-A601-4D0750FDDAB0}" srcId="{06D09E0E-A670-4FAA-AB21-79C18CDA13A3}" destId="{637E9639-D95A-4057-9C96-192C6C415BA4}" srcOrd="0" destOrd="0" parTransId="{5CA0C702-0773-45CF-BF48-9B4809EC1C60}" sibTransId="{E11E8D7C-1731-448B-BD6E-FC9BFB6CD38A}"/>
    <dgm:cxn modelId="{9B1F53DB-8B5A-4296-A209-4041896AABB4}" type="presOf" srcId="{1D308EF0-E518-44C2-A6DF-59537DD1D723}" destId="{A337EFB9-EAD0-46A4-A5FD-B81E92DD280A}" srcOrd="0" destOrd="1" presId="urn:microsoft.com/office/officeart/2005/8/layout/default"/>
    <dgm:cxn modelId="{821957DB-13F0-4371-AA98-843E2AB4B055}" type="presOf" srcId="{06D09E0E-A670-4FAA-AB21-79C18CDA13A3}" destId="{86D6C770-0ED5-4633-85E3-BCE9AD395830}" srcOrd="0" destOrd="0" presId="urn:microsoft.com/office/officeart/2005/8/layout/default"/>
    <dgm:cxn modelId="{7F9459E2-08CA-4CD2-B43D-9DB5FAB5891E}" srcId="{74F9F8A9-CDAA-42AB-A0B6-021F3968C507}" destId="{C90C0AA2-227A-475A-96AC-9C2964A81BEA}" srcOrd="3" destOrd="0" parTransId="{318A4315-6583-4238-A1C9-C55D2BEDF0B6}" sibTransId="{86CE3D16-28D3-4C8D-A3F3-B977F77896FE}"/>
    <dgm:cxn modelId="{ECE9E6EE-7AC6-4807-9ACF-6C4CD9B179F6}" type="presOf" srcId="{742886AE-8464-4E99-887A-DA7B69F85956}" destId="{41E24E95-9DB4-4F98-AAB2-03A95F1FAB1C}" srcOrd="0" destOrd="2" presId="urn:microsoft.com/office/officeart/2005/8/layout/default"/>
    <dgm:cxn modelId="{4804DDF6-078F-4DAE-BEBE-250E5A341BE3}" srcId="{C457D186-1AFB-4FF5-BE9D-60AE980BE768}" destId="{831D61F8-C330-4B00-9324-D70CCF605C8C}" srcOrd="1" destOrd="0" parTransId="{F83EF0D5-F215-4CA7-9F46-6A2154C945C2}" sibTransId="{521067BE-A7B2-423D-A5B5-B087474EFD1D}"/>
    <dgm:cxn modelId="{BBF289FD-A448-4D83-9DD9-602921FE3385}" srcId="{18523649-0FD2-4470-9965-598BB32BBFED}" destId="{B3AD014B-A9BD-4510-962B-972C90346487}" srcOrd="2" destOrd="0" parTransId="{E9C9D309-C73A-4F26-9F32-957D5E427E18}" sibTransId="{6EB8F722-47C1-4522-A3C9-1AE514D3062A}"/>
    <dgm:cxn modelId="{21652B69-46CD-496B-82DA-B4953F816097}" type="presParOf" srcId="{3CAB3554-D21E-49D4-A703-EC89DEAA8848}" destId="{62E5C990-15FC-4CEF-9474-1368CDC4B720}" srcOrd="0" destOrd="0" presId="urn:microsoft.com/office/officeart/2005/8/layout/default"/>
    <dgm:cxn modelId="{BA981451-4E0A-4C91-A1A3-443B318881ED}" type="presParOf" srcId="{3CAB3554-D21E-49D4-A703-EC89DEAA8848}" destId="{F58DE465-8264-4EA9-99E7-5FDC667D152A}" srcOrd="1" destOrd="0" presId="urn:microsoft.com/office/officeart/2005/8/layout/default"/>
    <dgm:cxn modelId="{5634604B-3EEA-4137-ADF3-92284C4D2721}" type="presParOf" srcId="{3CAB3554-D21E-49D4-A703-EC89DEAA8848}" destId="{41E24E95-9DB4-4F98-AAB2-03A95F1FAB1C}" srcOrd="2" destOrd="0" presId="urn:microsoft.com/office/officeart/2005/8/layout/default"/>
    <dgm:cxn modelId="{A0549016-C436-46A1-BE0E-AD1DF5E72BBC}" type="presParOf" srcId="{3CAB3554-D21E-49D4-A703-EC89DEAA8848}" destId="{521772BC-550B-45E9-9690-28894322E2D7}" srcOrd="3" destOrd="0" presId="urn:microsoft.com/office/officeart/2005/8/layout/default"/>
    <dgm:cxn modelId="{791381F7-18BB-402E-B748-B15506F01A36}" type="presParOf" srcId="{3CAB3554-D21E-49D4-A703-EC89DEAA8848}" destId="{A337EFB9-EAD0-46A4-A5FD-B81E92DD280A}" srcOrd="4" destOrd="0" presId="urn:microsoft.com/office/officeart/2005/8/layout/default"/>
    <dgm:cxn modelId="{3AAA6AC9-9EEC-40BA-BFDE-C36AFD541FBD}" type="presParOf" srcId="{3CAB3554-D21E-49D4-A703-EC89DEAA8848}" destId="{D21DC574-D84C-477D-87F4-66D5EE2359BE}" srcOrd="5" destOrd="0" presId="urn:microsoft.com/office/officeart/2005/8/layout/default"/>
    <dgm:cxn modelId="{DB15D179-8F4D-43C1-9391-DA88BD816949}" type="presParOf" srcId="{3CAB3554-D21E-49D4-A703-EC89DEAA8848}" destId="{2BA5D7B1-F476-4243-AF65-E1EA26BF808E}" srcOrd="6" destOrd="0" presId="urn:microsoft.com/office/officeart/2005/8/layout/default"/>
    <dgm:cxn modelId="{DD6EB172-B782-49DA-9411-679D6505A20B}" type="presParOf" srcId="{3CAB3554-D21E-49D4-A703-EC89DEAA8848}" destId="{9BA9CB13-1E3E-4601-AC50-A71DF30589FF}" srcOrd="7" destOrd="0" presId="urn:microsoft.com/office/officeart/2005/8/layout/default"/>
    <dgm:cxn modelId="{0491FAF4-8485-420E-81AE-072A195C23F5}" type="presParOf" srcId="{3CAB3554-D21E-49D4-A703-EC89DEAA8848}" destId="{9D5525FA-B383-45F6-99D6-1CBE2AEDC6F7}" srcOrd="8" destOrd="0" presId="urn:microsoft.com/office/officeart/2005/8/layout/default"/>
    <dgm:cxn modelId="{4443D402-2E29-43BC-A1A7-A51B3C1ACCE4}" type="presParOf" srcId="{3CAB3554-D21E-49D4-A703-EC89DEAA8848}" destId="{92872A25-F0A9-4622-A988-99D40CBC0EBF}" srcOrd="9" destOrd="0" presId="urn:microsoft.com/office/officeart/2005/8/layout/default"/>
    <dgm:cxn modelId="{F6A69921-DA80-4732-BE7A-3F0468CABF5E}" type="presParOf" srcId="{3CAB3554-D21E-49D4-A703-EC89DEAA8848}" destId="{D490256A-04F8-4B5E-B1F8-BDD210F5E018}" srcOrd="10" destOrd="0" presId="urn:microsoft.com/office/officeart/2005/8/layout/default"/>
    <dgm:cxn modelId="{4BBB437C-6DCA-4992-95D1-713A377B66B6}" type="presParOf" srcId="{3CAB3554-D21E-49D4-A703-EC89DEAA8848}" destId="{0258E03B-3969-4FD1-85AD-4136F7F96803}" srcOrd="11" destOrd="0" presId="urn:microsoft.com/office/officeart/2005/8/layout/default"/>
    <dgm:cxn modelId="{760C2336-C6DF-44BD-BA8A-2EF9C0DD88C9}" type="presParOf" srcId="{3CAB3554-D21E-49D4-A703-EC89DEAA8848}" destId="{86D6C770-0ED5-4633-85E3-BCE9AD395830}" srcOrd="12" destOrd="0" presId="urn:microsoft.com/office/officeart/2005/8/layout/default"/>
    <dgm:cxn modelId="{C3D2D4A7-B836-402B-9C38-13C1E218B32D}" type="presParOf" srcId="{3CAB3554-D21E-49D4-A703-EC89DEAA8848}" destId="{71C55DBB-D8F2-4F3F-B32A-041FB7F89A8F}" srcOrd="13" destOrd="0" presId="urn:microsoft.com/office/officeart/2005/8/layout/default"/>
    <dgm:cxn modelId="{B69AE8B9-F8C0-4AAA-93EA-1F660DB15C5C}" type="presParOf" srcId="{3CAB3554-D21E-49D4-A703-EC89DEAA8848}" destId="{712DE0A7-98C2-46DC-AEB1-1983DDE7A56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E5677-421E-4FF4-9B9C-E844BA79714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4A84531-35C2-49B5-83C9-A9622D950393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Spesialiserte utredninger i statlig regi</a:t>
          </a:r>
          <a:endParaRPr lang="en-US" dirty="0"/>
        </a:p>
      </dgm:t>
    </dgm:pt>
    <dgm:pt modelId="{F6616BE7-A92A-4005-850D-B5496BFF02BC}" type="parTrans" cxnId="{66C5EBE0-F033-44BF-B59A-61DFB8D666CE}">
      <dgm:prSet/>
      <dgm:spPr/>
      <dgm:t>
        <a:bodyPr/>
        <a:lstStyle/>
        <a:p>
          <a:endParaRPr lang="en-US"/>
        </a:p>
      </dgm:t>
    </dgm:pt>
    <dgm:pt modelId="{7B5C3E62-8E01-4D9F-ABC8-3B8172DEB0FF}" type="sibTrans" cxnId="{66C5EBE0-F033-44BF-B59A-61DFB8D666CE}">
      <dgm:prSet/>
      <dgm:spPr/>
      <dgm:t>
        <a:bodyPr/>
        <a:lstStyle/>
        <a:p>
          <a:endParaRPr lang="en-US"/>
        </a:p>
      </dgm:t>
    </dgm:pt>
    <dgm:pt modelId="{A0827A53-2264-47BF-AE70-3BBDDA3F214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Aldersgruppen 0-6 år</a:t>
          </a:r>
          <a:endParaRPr lang="en-US" dirty="0"/>
        </a:p>
      </dgm:t>
    </dgm:pt>
    <dgm:pt modelId="{F598BC6D-4290-461E-89BF-E6050B5095C6}" type="parTrans" cxnId="{878240D8-66EE-4505-8F91-19563474A404}">
      <dgm:prSet/>
      <dgm:spPr/>
      <dgm:t>
        <a:bodyPr/>
        <a:lstStyle/>
        <a:p>
          <a:endParaRPr lang="en-US"/>
        </a:p>
      </dgm:t>
    </dgm:pt>
    <dgm:pt modelId="{45B5478A-FD38-4081-A1F2-EE6E255091EF}" type="sibTrans" cxnId="{878240D8-66EE-4505-8F91-19563474A404}">
      <dgm:prSet/>
      <dgm:spPr/>
      <dgm:t>
        <a:bodyPr/>
        <a:lstStyle/>
        <a:p>
          <a:endParaRPr lang="en-US"/>
        </a:p>
      </dgm:t>
    </dgm:pt>
    <dgm:pt modelId="{166E8A24-D074-45F8-ACC4-F6FF52A5882C}" type="pres">
      <dgm:prSet presAssocID="{67CE5677-421E-4FF4-9B9C-E844BA797148}" presName="root" presStyleCnt="0">
        <dgm:presLayoutVars>
          <dgm:dir/>
          <dgm:resizeHandles val="exact"/>
        </dgm:presLayoutVars>
      </dgm:prSet>
      <dgm:spPr/>
    </dgm:pt>
    <dgm:pt modelId="{CF0BE50B-F7F5-4909-9584-33895FF6B96F}" type="pres">
      <dgm:prSet presAssocID="{04A84531-35C2-49B5-83C9-A9622D950393}" presName="compNode" presStyleCnt="0"/>
      <dgm:spPr/>
    </dgm:pt>
    <dgm:pt modelId="{165AFF29-6112-4754-BB70-876F9DDE3EAB}" type="pres">
      <dgm:prSet presAssocID="{04A84531-35C2-49B5-83C9-A9622D950393}" presName="bgRect" presStyleLbl="bgShp" presStyleIdx="0" presStyleCnt="2" custLinFactNeighborX="0" custLinFactNeighborY="-1757"/>
      <dgm:spPr/>
    </dgm:pt>
    <dgm:pt modelId="{F7F9F5BB-57E3-49E0-96A8-C0FCFB3C0F8C}" type="pres">
      <dgm:prSet presAssocID="{04A84531-35C2-49B5-83C9-A9622D9503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arsel"/>
        </a:ext>
      </dgm:extLst>
    </dgm:pt>
    <dgm:pt modelId="{A6198ACB-C8C9-4EEC-801C-DA4734F34668}" type="pres">
      <dgm:prSet presAssocID="{04A84531-35C2-49B5-83C9-A9622D950393}" presName="spaceRect" presStyleCnt="0"/>
      <dgm:spPr/>
    </dgm:pt>
    <dgm:pt modelId="{81ED3104-4750-480A-B9E7-881A42007379}" type="pres">
      <dgm:prSet presAssocID="{04A84531-35C2-49B5-83C9-A9622D950393}" presName="parTx" presStyleLbl="revTx" presStyleIdx="0" presStyleCnt="2">
        <dgm:presLayoutVars>
          <dgm:chMax val="0"/>
          <dgm:chPref val="0"/>
        </dgm:presLayoutVars>
      </dgm:prSet>
      <dgm:spPr/>
    </dgm:pt>
    <dgm:pt modelId="{7A17EECF-C64C-4FDF-97A3-5214B83E721C}" type="pres">
      <dgm:prSet presAssocID="{7B5C3E62-8E01-4D9F-ABC8-3B8172DEB0FF}" presName="sibTrans" presStyleCnt="0"/>
      <dgm:spPr/>
    </dgm:pt>
    <dgm:pt modelId="{842F34A6-9DBF-4920-A71E-E2D00E778CD6}" type="pres">
      <dgm:prSet presAssocID="{A0827A53-2264-47BF-AE70-3BBDDA3F2147}" presName="compNode" presStyleCnt="0"/>
      <dgm:spPr/>
    </dgm:pt>
    <dgm:pt modelId="{63B3B2C8-FB22-411F-8511-37AEFE45476D}" type="pres">
      <dgm:prSet presAssocID="{A0827A53-2264-47BF-AE70-3BBDDA3F2147}" presName="bgRect" presStyleLbl="bgShp" presStyleIdx="1" presStyleCnt="2"/>
      <dgm:spPr/>
    </dgm:pt>
    <dgm:pt modelId="{696044F0-C10F-4318-B8E0-C5678E3DCEB4}" type="pres">
      <dgm:prSet presAssocID="{A0827A53-2264-47BF-AE70-3BBDDA3F21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gon Dance"/>
        </a:ext>
      </dgm:extLst>
    </dgm:pt>
    <dgm:pt modelId="{33903D75-F10D-403C-B697-B608F261B359}" type="pres">
      <dgm:prSet presAssocID="{A0827A53-2264-47BF-AE70-3BBDDA3F2147}" presName="spaceRect" presStyleCnt="0"/>
      <dgm:spPr/>
    </dgm:pt>
    <dgm:pt modelId="{7803E5E3-5FE6-4A9E-99E1-5172DCFEFDCD}" type="pres">
      <dgm:prSet presAssocID="{A0827A53-2264-47BF-AE70-3BBDDA3F214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48D3E77-A6BD-438B-8874-A6E1A385C0F8}" type="presOf" srcId="{A0827A53-2264-47BF-AE70-3BBDDA3F2147}" destId="{7803E5E3-5FE6-4A9E-99E1-5172DCFEFDCD}" srcOrd="0" destOrd="0" presId="urn:microsoft.com/office/officeart/2018/2/layout/IconVerticalSolidList"/>
    <dgm:cxn modelId="{345D14A9-7479-48FC-8817-F77F0D30B064}" type="presOf" srcId="{04A84531-35C2-49B5-83C9-A9622D950393}" destId="{81ED3104-4750-480A-B9E7-881A42007379}" srcOrd="0" destOrd="0" presId="urn:microsoft.com/office/officeart/2018/2/layout/IconVerticalSolidList"/>
    <dgm:cxn modelId="{87B2E8AA-6291-489E-B907-56352E502B01}" type="presOf" srcId="{67CE5677-421E-4FF4-9B9C-E844BA797148}" destId="{166E8A24-D074-45F8-ACC4-F6FF52A5882C}" srcOrd="0" destOrd="0" presId="urn:microsoft.com/office/officeart/2018/2/layout/IconVerticalSolidList"/>
    <dgm:cxn modelId="{878240D8-66EE-4505-8F91-19563474A404}" srcId="{67CE5677-421E-4FF4-9B9C-E844BA797148}" destId="{A0827A53-2264-47BF-AE70-3BBDDA3F2147}" srcOrd="1" destOrd="0" parTransId="{F598BC6D-4290-461E-89BF-E6050B5095C6}" sibTransId="{45B5478A-FD38-4081-A1F2-EE6E255091EF}"/>
    <dgm:cxn modelId="{66C5EBE0-F033-44BF-B59A-61DFB8D666CE}" srcId="{67CE5677-421E-4FF4-9B9C-E844BA797148}" destId="{04A84531-35C2-49B5-83C9-A9622D950393}" srcOrd="0" destOrd="0" parTransId="{F6616BE7-A92A-4005-850D-B5496BFF02BC}" sibTransId="{7B5C3E62-8E01-4D9F-ABC8-3B8172DEB0FF}"/>
    <dgm:cxn modelId="{36C8AD85-B0A4-4B0A-A41F-6E15EA9387C0}" type="presParOf" srcId="{166E8A24-D074-45F8-ACC4-F6FF52A5882C}" destId="{CF0BE50B-F7F5-4909-9584-33895FF6B96F}" srcOrd="0" destOrd="0" presId="urn:microsoft.com/office/officeart/2018/2/layout/IconVerticalSolidList"/>
    <dgm:cxn modelId="{2C9487B2-1B72-4DB6-A826-9F8E4DAA1903}" type="presParOf" srcId="{CF0BE50B-F7F5-4909-9584-33895FF6B96F}" destId="{165AFF29-6112-4754-BB70-876F9DDE3EAB}" srcOrd="0" destOrd="0" presId="urn:microsoft.com/office/officeart/2018/2/layout/IconVerticalSolidList"/>
    <dgm:cxn modelId="{74650B05-485C-4A0A-A65C-E44D18CF21E4}" type="presParOf" srcId="{CF0BE50B-F7F5-4909-9584-33895FF6B96F}" destId="{F7F9F5BB-57E3-49E0-96A8-C0FCFB3C0F8C}" srcOrd="1" destOrd="0" presId="urn:microsoft.com/office/officeart/2018/2/layout/IconVerticalSolidList"/>
    <dgm:cxn modelId="{4222A414-EB9E-4BB7-9819-F1A49FCD59F9}" type="presParOf" srcId="{CF0BE50B-F7F5-4909-9584-33895FF6B96F}" destId="{A6198ACB-C8C9-4EEC-801C-DA4734F34668}" srcOrd="2" destOrd="0" presId="urn:microsoft.com/office/officeart/2018/2/layout/IconVerticalSolidList"/>
    <dgm:cxn modelId="{C1D2DB7A-34C6-4D83-BFE7-B90082B081FE}" type="presParOf" srcId="{CF0BE50B-F7F5-4909-9584-33895FF6B96F}" destId="{81ED3104-4750-480A-B9E7-881A42007379}" srcOrd="3" destOrd="0" presId="urn:microsoft.com/office/officeart/2018/2/layout/IconVerticalSolidList"/>
    <dgm:cxn modelId="{AC6AC5D3-CA5F-4A9A-93D6-E9686C152F9D}" type="presParOf" srcId="{166E8A24-D074-45F8-ACC4-F6FF52A5882C}" destId="{7A17EECF-C64C-4FDF-97A3-5214B83E721C}" srcOrd="1" destOrd="0" presId="urn:microsoft.com/office/officeart/2018/2/layout/IconVerticalSolidList"/>
    <dgm:cxn modelId="{05C531F0-1E84-4FE8-9C52-C245F34325EC}" type="presParOf" srcId="{166E8A24-D074-45F8-ACC4-F6FF52A5882C}" destId="{842F34A6-9DBF-4920-A71E-E2D00E778CD6}" srcOrd="2" destOrd="0" presId="urn:microsoft.com/office/officeart/2018/2/layout/IconVerticalSolidList"/>
    <dgm:cxn modelId="{D809EF09-ED4B-4276-AFD3-D69EA8BDA7C9}" type="presParOf" srcId="{842F34A6-9DBF-4920-A71E-E2D00E778CD6}" destId="{63B3B2C8-FB22-411F-8511-37AEFE45476D}" srcOrd="0" destOrd="0" presId="urn:microsoft.com/office/officeart/2018/2/layout/IconVerticalSolidList"/>
    <dgm:cxn modelId="{F852EC91-B774-4E48-8CB3-96CF9691FC53}" type="presParOf" srcId="{842F34A6-9DBF-4920-A71E-E2D00E778CD6}" destId="{696044F0-C10F-4318-B8E0-C5678E3DCEB4}" srcOrd="1" destOrd="0" presId="urn:microsoft.com/office/officeart/2018/2/layout/IconVerticalSolidList"/>
    <dgm:cxn modelId="{4BD25EA7-41D6-4A3F-8112-EFA79DFFF279}" type="presParOf" srcId="{842F34A6-9DBF-4920-A71E-E2D00E778CD6}" destId="{33903D75-F10D-403C-B697-B608F261B359}" srcOrd="2" destOrd="0" presId="urn:microsoft.com/office/officeart/2018/2/layout/IconVerticalSolidList"/>
    <dgm:cxn modelId="{72CE0BC7-E2FB-430B-AD04-5D45B77D86B1}" type="presParOf" srcId="{842F34A6-9DBF-4920-A71E-E2D00E778CD6}" destId="{7803E5E3-5FE6-4A9E-99E1-5172DCFEFD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5C990-15FC-4CEF-9474-1368CDC4B720}">
      <dsp:nvSpPr>
        <dsp:cNvPr id="0" name=""/>
        <dsp:cNvSpPr/>
      </dsp:nvSpPr>
      <dsp:spPr>
        <a:xfrm>
          <a:off x="0" y="100066"/>
          <a:ext cx="2317024" cy="1390214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>
              <a:solidFill>
                <a:schemeClr val="tx1"/>
              </a:solidFill>
            </a:rPr>
            <a:t>Flere ganger årlig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600" kern="1200" dirty="0">
              <a:solidFill>
                <a:schemeClr val="tx1"/>
              </a:solidFill>
            </a:rPr>
            <a:t>Foreldres manglende foreldreferdigheter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>
              <a:solidFill>
                <a:schemeClr val="tx1"/>
              </a:solidFill>
            </a:rPr>
            <a:t>Høy grad av konflikt hjemme</a:t>
          </a:r>
        </a:p>
      </dsp:txBody>
      <dsp:txXfrm>
        <a:off x="0" y="100066"/>
        <a:ext cx="2317024" cy="1390214"/>
      </dsp:txXfrm>
    </dsp:sp>
    <dsp:sp modelId="{41E24E95-9DB4-4F98-AAB2-03A95F1FAB1C}">
      <dsp:nvSpPr>
        <dsp:cNvPr id="0" name=""/>
        <dsp:cNvSpPr/>
      </dsp:nvSpPr>
      <dsp:spPr>
        <a:xfrm>
          <a:off x="2548726" y="100066"/>
          <a:ext cx="2317024" cy="1390214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chemeClr val="tx1"/>
              </a:solidFill>
            </a:rPr>
            <a:t>Minst årlig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400" kern="1200">
              <a:solidFill>
                <a:schemeClr val="tx1"/>
              </a:solidFill>
            </a:rPr>
            <a:t>Foreldres psykiske sykdom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>
              <a:solidFill>
                <a:schemeClr val="tx1"/>
              </a:solidFill>
            </a:rPr>
            <a:t>Vold i hjemmet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Andre forhold ved foreldrene</a:t>
          </a:r>
        </a:p>
      </dsp:txBody>
      <dsp:txXfrm>
        <a:off x="2548726" y="100066"/>
        <a:ext cx="2317024" cy="1390214"/>
      </dsp:txXfrm>
    </dsp:sp>
    <dsp:sp modelId="{A337EFB9-EAD0-46A4-A5FD-B81E92DD280A}">
      <dsp:nvSpPr>
        <dsp:cNvPr id="0" name=""/>
        <dsp:cNvSpPr/>
      </dsp:nvSpPr>
      <dsp:spPr>
        <a:xfrm>
          <a:off x="5097452" y="100066"/>
          <a:ext cx="2317024" cy="1390214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chemeClr val="tx1"/>
              </a:solidFill>
            </a:rPr>
            <a:t>Årlig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>
              <a:solidFill>
                <a:schemeClr val="tx1"/>
              </a:solidFill>
            </a:rPr>
            <a:t>Foreldres rusmisbruk</a:t>
          </a:r>
        </a:p>
      </dsp:txBody>
      <dsp:txXfrm>
        <a:off x="5097452" y="100066"/>
        <a:ext cx="2317024" cy="1390214"/>
      </dsp:txXfrm>
    </dsp:sp>
    <dsp:sp modelId="{2BA5D7B1-F476-4243-AF65-E1EA26BF808E}">
      <dsp:nvSpPr>
        <dsp:cNvPr id="0" name=""/>
        <dsp:cNvSpPr/>
      </dsp:nvSpPr>
      <dsp:spPr>
        <a:xfrm>
          <a:off x="0" y="1721983"/>
          <a:ext cx="2317024" cy="1390214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>
              <a:solidFill>
                <a:schemeClr val="tx1"/>
              </a:solidFill>
            </a:rPr>
            <a:t>Mindre enn årlig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400" kern="1200">
              <a:solidFill>
                <a:schemeClr val="tx1"/>
              </a:solidFill>
            </a:rPr>
            <a:t>Barnets psykiske problem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>
              <a:solidFill>
                <a:schemeClr val="tx1"/>
              </a:solidFill>
            </a:rPr>
            <a:t>Barnets atferd – kriminalitet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>
              <a:solidFill>
                <a:schemeClr val="tx1"/>
              </a:solidFill>
            </a:rPr>
            <a:t>Andre forhold ved barnets situasjon</a:t>
          </a:r>
        </a:p>
      </dsp:txBody>
      <dsp:txXfrm>
        <a:off x="0" y="1721983"/>
        <a:ext cx="2317024" cy="1390214"/>
      </dsp:txXfrm>
    </dsp:sp>
    <dsp:sp modelId="{9D5525FA-B383-45F6-99D6-1CBE2AEDC6F7}">
      <dsp:nvSpPr>
        <dsp:cNvPr id="0" name=""/>
        <dsp:cNvSpPr/>
      </dsp:nvSpPr>
      <dsp:spPr>
        <a:xfrm>
          <a:off x="2548726" y="1721983"/>
          <a:ext cx="2317024" cy="1390214"/>
        </a:xfrm>
        <a:prstGeom prst="rect">
          <a:avLst/>
        </a:prstGeom>
        <a:gradFill rotWithShape="0">
          <a:gsLst>
            <a:gs pos="0">
              <a:schemeClr val="bg2"/>
            </a:gs>
            <a:gs pos="100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chemeClr val="tx1"/>
              </a:solidFill>
            </a:rPr>
            <a:t>Annethvert år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solidFill>
                <a:schemeClr val="tx1"/>
              </a:solidFill>
            </a:rPr>
            <a:t>Barnets relasjonsvansker</a:t>
          </a:r>
        </a:p>
      </dsp:txBody>
      <dsp:txXfrm>
        <a:off x="2548726" y="1721983"/>
        <a:ext cx="2317024" cy="1390214"/>
      </dsp:txXfrm>
    </dsp:sp>
    <dsp:sp modelId="{D490256A-04F8-4B5E-B1F8-BDD210F5E018}">
      <dsp:nvSpPr>
        <dsp:cNvPr id="0" name=""/>
        <dsp:cNvSpPr/>
      </dsp:nvSpPr>
      <dsp:spPr>
        <a:xfrm>
          <a:off x="5097452" y="1721983"/>
          <a:ext cx="2317024" cy="1390214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chemeClr val="tx1"/>
              </a:solidFill>
            </a:rPr>
            <a:t>Hvert tredje år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600" kern="1200">
              <a:solidFill>
                <a:schemeClr val="tx1"/>
              </a:solidFill>
            </a:rPr>
            <a:t>Barnet utsatt for fysisk mishandling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solidFill>
                <a:schemeClr val="tx1"/>
              </a:solidFill>
            </a:rPr>
            <a:t>Foreldres somatiske sykdom</a:t>
          </a:r>
        </a:p>
      </dsp:txBody>
      <dsp:txXfrm>
        <a:off x="5097452" y="1721983"/>
        <a:ext cx="2317024" cy="1390214"/>
      </dsp:txXfrm>
    </dsp:sp>
    <dsp:sp modelId="{86D6C770-0ED5-4633-85E3-BCE9AD395830}">
      <dsp:nvSpPr>
        <dsp:cNvPr id="0" name=""/>
        <dsp:cNvSpPr/>
      </dsp:nvSpPr>
      <dsp:spPr>
        <a:xfrm>
          <a:off x="947060" y="3343900"/>
          <a:ext cx="2317024" cy="1390214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chemeClr val="tx1"/>
              </a:solidFill>
            </a:rPr>
            <a:t>Hvert femte år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400" kern="1200">
              <a:solidFill>
                <a:schemeClr val="tx1"/>
              </a:solidFill>
            </a:rPr>
            <a:t>Barnets rusbruk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Barnet har nedsatt funksjonsevne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>
              <a:solidFill>
                <a:schemeClr val="tx1"/>
              </a:solidFill>
            </a:rPr>
            <a:t>Barnet er utsatt for psykisk mishandling</a:t>
          </a:r>
        </a:p>
      </dsp:txBody>
      <dsp:txXfrm>
        <a:off x="947060" y="3343900"/>
        <a:ext cx="2317024" cy="1390214"/>
      </dsp:txXfrm>
    </dsp:sp>
    <dsp:sp modelId="{712DE0A7-98C2-46DC-AEB1-1983DDE7A564}">
      <dsp:nvSpPr>
        <dsp:cNvPr id="0" name=""/>
        <dsp:cNvSpPr/>
      </dsp:nvSpPr>
      <dsp:spPr>
        <a:xfrm>
          <a:off x="3495786" y="3343900"/>
          <a:ext cx="2971629" cy="1390214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chemeClr val="tx1"/>
              </a:solidFill>
            </a:rPr>
            <a:t>Hvert tiende år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400" kern="1200">
              <a:solidFill>
                <a:schemeClr val="tx1"/>
              </a:solidFill>
            </a:rPr>
            <a:t>Foreldres kriminalitet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Barnet utsettes for vanskjøtsel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>
              <a:solidFill>
                <a:schemeClr val="tx1"/>
              </a:solidFill>
            </a:rPr>
            <a:t>Barnet utsettes for seksuelle overgrep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>
              <a:solidFill>
                <a:schemeClr val="tx1"/>
              </a:solidFill>
            </a:rPr>
            <a:t>Barnet mangler omsorgsperson</a:t>
          </a:r>
          <a:endParaRPr lang="nb-NO" sz="1200" kern="1200">
            <a:solidFill>
              <a:schemeClr val="tx1"/>
            </a:solidFill>
          </a:endParaRPr>
        </a:p>
      </dsp:txBody>
      <dsp:txXfrm>
        <a:off x="3495786" y="3343900"/>
        <a:ext cx="2971629" cy="1390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AFF29-6112-4754-BB70-876F9DDE3EAB}">
      <dsp:nvSpPr>
        <dsp:cNvPr id="0" name=""/>
        <dsp:cNvSpPr/>
      </dsp:nvSpPr>
      <dsp:spPr>
        <a:xfrm>
          <a:off x="0" y="596797"/>
          <a:ext cx="7128687" cy="113871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9F5BB-57E3-49E0-96A8-C0FCFB3C0F8C}">
      <dsp:nvSpPr>
        <dsp:cNvPr id="0" name=""/>
        <dsp:cNvSpPr/>
      </dsp:nvSpPr>
      <dsp:spPr>
        <a:xfrm>
          <a:off x="344461" y="873015"/>
          <a:ext cx="626293" cy="6262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D3104-4750-480A-B9E7-881A42007379}">
      <dsp:nvSpPr>
        <dsp:cNvPr id="0" name=""/>
        <dsp:cNvSpPr/>
      </dsp:nvSpPr>
      <dsp:spPr>
        <a:xfrm>
          <a:off x="1315216" y="616804"/>
          <a:ext cx="5813470" cy="1138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14" tIns="120514" rIns="120514" bIns="12051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Spesialiserte utredninger i statlig regi</a:t>
          </a:r>
          <a:endParaRPr lang="en-US" sz="2500" kern="1200" dirty="0"/>
        </a:p>
      </dsp:txBody>
      <dsp:txXfrm>
        <a:off x="1315216" y="616804"/>
        <a:ext cx="5813470" cy="1138715"/>
      </dsp:txXfrm>
    </dsp:sp>
    <dsp:sp modelId="{63B3B2C8-FB22-411F-8511-37AEFE45476D}">
      <dsp:nvSpPr>
        <dsp:cNvPr id="0" name=""/>
        <dsp:cNvSpPr/>
      </dsp:nvSpPr>
      <dsp:spPr>
        <a:xfrm>
          <a:off x="0" y="2040198"/>
          <a:ext cx="7128687" cy="113871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044F0-C10F-4318-B8E0-C5678E3DCEB4}">
      <dsp:nvSpPr>
        <dsp:cNvPr id="0" name=""/>
        <dsp:cNvSpPr/>
      </dsp:nvSpPr>
      <dsp:spPr>
        <a:xfrm>
          <a:off x="344461" y="2296409"/>
          <a:ext cx="626293" cy="6262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3E5E3-5FE6-4A9E-99E1-5172DCFEFDCD}">
      <dsp:nvSpPr>
        <dsp:cNvPr id="0" name=""/>
        <dsp:cNvSpPr/>
      </dsp:nvSpPr>
      <dsp:spPr>
        <a:xfrm>
          <a:off x="1315216" y="2040198"/>
          <a:ext cx="5813470" cy="1138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14" tIns="120514" rIns="120514" bIns="12051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Aldersgruppen 0-6 år</a:t>
          </a:r>
          <a:endParaRPr lang="en-US" sz="2500" kern="1200" dirty="0"/>
        </a:p>
      </dsp:txBody>
      <dsp:txXfrm>
        <a:off x="1315216" y="2040198"/>
        <a:ext cx="5813470" cy="1138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72E9-22A8-4231-BD89-05D88EA75328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45068-2709-4151-BF16-1AF23C7833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79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F2583-61A8-417A-A5D5-F76910D02A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328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18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896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441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98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45068-2709-4151-BF16-1AF23C7833E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64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76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9D7C-BEE1-498A-805B-CE1C07D7AD1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84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18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CEADD-BAD9-4225-9929-5829ADF93B5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331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39B36-5AD2-458E-B59B-0C841097E80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53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nb-NO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Fysiske og digitale kurs for nær sagt alle landets barneverntjenester (høsten 2020), («advokatkursene</a:t>
            </a:r>
            <a:r>
              <a:rPr lang="nb-NO" dirty="0">
                <a:latin typeface="Calibri"/>
                <a:ea typeface="Times New Roman" panose="02020603050405020304" pitchFamily="18" charset="0"/>
                <a:cs typeface="Calibri"/>
              </a:rPr>
              <a:t>», åtte advokater),</a:t>
            </a:r>
            <a:r>
              <a:rPr lang="nb-NO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fikk gode tilbakemeldinger https://www.bufdir.no/Barnevern/Kunnskap_og_kompetanseheving/kurs_EMD_forvaltning/</a:t>
            </a:r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Nytt kurs under utarbeidelse, som særlig vil handle om undersøkelsesarbeid og nyere avgjørelser fra Høyesterett</a:t>
            </a:r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nb-NO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Endringer i saksbehandlingsrundskrivet etter de tre </a:t>
            </a:r>
            <a:r>
              <a:rPr lang="nb-NO" sz="1200" dirty="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storkammer</a:t>
            </a:r>
            <a:r>
              <a:rPr lang="nb-NO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-dommene fra Høyesterett i mars 2020. En større revisjon av rundskrivet snart ferdig.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Forskningsprosjekt: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Problemstillinger: </a:t>
            </a:r>
          </a:p>
          <a:p>
            <a:pPr marL="1371600" marR="0" lvl="3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1) Hvordan bør barnevernstjenesten tilrettelegge for samvær og kontakt i tråd med gjeldende rett og hensynet til barnets beste? </a:t>
            </a:r>
          </a:p>
          <a:p>
            <a:pPr marL="1371600" marR="0" lvl="3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2)Når er samvær/kontakt ikke til barnets beste?</a:t>
            </a:r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endParaRPr lang="nb-NO" sz="12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nb-NO" dirty="0">
                <a:latin typeface="Calibri"/>
                <a:ea typeface="Calibri" panose="020F0502020204030204" pitchFamily="34" charset="0"/>
                <a:cs typeface="Calibri"/>
              </a:rPr>
              <a:t>Nye retningslinjer – </a:t>
            </a:r>
          </a:p>
          <a:p>
            <a:pPr marL="1200150" lvl="2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nb-NO" dirty="0">
                <a:latin typeface="Calibri"/>
                <a:ea typeface="Calibri" panose="020F0502020204030204" pitchFamily="34" charset="0"/>
                <a:cs typeface="Calibri"/>
              </a:rPr>
              <a:t>1: om tjenestenes forberedelse av sak for nemnder og domstoler – den skal jeg si mer om nå, </a:t>
            </a:r>
          </a:p>
          <a:p>
            <a:pPr marL="1200150" lvl="2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nb-NO" dirty="0">
                <a:latin typeface="Calibri"/>
                <a:ea typeface="Calibri" panose="020F0502020204030204" pitchFamily="34" charset="0"/>
                <a:cs typeface="Calibri"/>
              </a:rPr>
              <a:t>og 2: om gjennomføring av gode samvær</a:t>
            </a:r>
            <a:endParaRPr lang="nb-NO" sz="1200" dirty="0">
              <a:effectLst/>
              <a:latin typeface="Calibri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07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0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3206-67B3-4115-8928-6F2242067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49AEECB-5B39-4686-8EF5-F13B0EDF8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6C0FF9-123F-4A7E-B22E-221F36A6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586E93-D5B3-4911-9147-13B18AD6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1F1CF1-598C-43D7-B151-67DD1A72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799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D731F0-0CA8-4207-8E3F-554D2C96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E69978B-9591-43C8-871E-D72378F40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BD3363-0483-4670-A887-6CA7A04C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0BD1DB-0618-42D8-961F-C0ACE79C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37A512-CBD3-46D0-AF82-2B826A1F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19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047106B-32E6-453D-A239-0F75B170D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5A0308-9C31-42CE-A547-708A4D0A2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70EE2B-5FAF-48A1-8681-2E4A11E3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20979C-DA24-476E-ABB0-5B0D5449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8655FE-7C3B-465D-9E47-E688A104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621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4CB7-55CF-4486-80D7-4D23AC2E6653}" type="datetime1">
              <a:rPr lang="nb-NO" smtClean="0"/>
              <a:t>17.12.2021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33A48A5-4ACF-4DE0-B37D-537E4B0EA3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7263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90147EF-0EA3-4FDB-B9CA-36577ED4B6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4108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2070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tekst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>
            <a:extLst>
              <a:ext uri="{FF2B5EF4-FFF2-40B4-BE49-F238E27FC236}">
                <a16:creationId xmlns:a16="http://schemas.microsoft.com/office/drawing/2014/main" id="{7594C2F5-CC97-4537-A36D-6C971236B09B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FE27-95B9-4208-8FB4-49CEF3D3D70E}" type="datetime1">
              <a:rPr lang="nb-NO" smtClean="0"/>
              <a:t>17.12.2021</a:t>
            </a:fld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6F389596-D1B8-48DB-B40E-0C4288631A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2580" y="1956619"/>
            <a:ext cx="4445311" cy="3805551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DF56B18-C0C8-4A05-805B-C91E5B28A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4106" y="1956619"/>
            <a:ext cx="5644849" cy="38055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AD0A85-D3E6-4054-8485-581C18C9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7" y="569531"/>
            <a:ext cx="10463783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1000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FDC332-C3D1-4338-B259-0D62D0BC1CAF}"/>
              </a:ext>
            </a:extLst>
          </p:cNvPr>
          <p:cNvSpPr txBox="1"/>
          <p:nvPr userDrawn="1"/>
        </p:nvSpPr>
        <p:spPr>
          <a:xfrm>
            <a:off x="-2235200" y="0"/>
            <a:ext cx="223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/>
              <a:t>Hvordan legge til alternativ tekst på bilder</a:t>
            </a:r>
          </a:p>
          <a:p>
            <a:pPr algn="l"/>
            <a:endParaRPr lang="nb-NO"/>
          </a:p>
          <a:p>
            <a:pPr marL="342900" indent="-342900" algn="l">
              <a:buAutoNum type="arabicPeriod"/>
            </a:pPr>
            <a:r>
              <a:rPr lang="nb-NO"/>
              <a:t>Høyreklikk på bildet</a:t>
            </a:r>
          </a:p>
          <a:p>
            <a:pPr marL="342900" indent="-342900" algn="l">
              <a:buAutoNum type="arabicPeriod"/>
            </a:pPr>
            <a:r>
              <a:rPr lang="nb-NO"/>
              <a:t>Velg «rediger alternativ tekst».</a:t>
            </a:r>
          </a:p>
        </p:txBody>
      </p:sp>
      <p:pic>
        <p:nvPicPr>
          <p:cNvPr id="5" name="Bilde 4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5E0083F9-1A41-4D9A-9D20-A559AADED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AEAA9278-EE73-4A64-A7BA-06786501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72545"/>
            <a:ext cx="4406900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66CDE8B8-7719-4A2D-813F-59CAFCF34EF9}" type="datetime1">
              <a:rPr lang="nb-NO" smtClean="0"/>
              <a:t>17.12.2021</a:t>
            </a:fld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764" y="3528220"/>
            <a:ext cx="5258428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765" y="1235475"/>
            <a:ext cx="525843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 descr="Et bilde som inneholder bord, tegning&#10;&#10;Automatisk generert beskrivelse">
            <a:extLst>
              <a:ext uri="{FF2B5EF4-FFF2-40B4-BE49-F238E27FC236}">
                <a16:creationId xmlns:a16="http://schemas.microsoft.com/office/drawing/2014/main" id="{6DE2B6D4-44B1-4AB2-8902-9424A0E16E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e 54">
            <a:extLst>
              <a:ext uri="{FF2B5EF4-FFF2-40B4-BE49-F238E27FC236}">
                <a16:creationId xmlns:a16="http://schemas.microsoft.com/office/drawing/2014/main" id="{8B0CFBA7-6403-45BD-B12B-C79AB4BF7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9508" cy="387807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64B0E219-2F20-4B10-AC94-2EE22EE9DE96}" type="datetime1">
              <a:rPr lang="nb-NO" smtClean="0"/>
              <a:t>17.12.2021</a:t>
            </a:fld>
            <a:endParaRPr lang="nb-NO"/>
          </a:p>
        </p:txBody>
      </p:sp>
      <p:pic>
        <p:nvPicPr>
          <p:cNvPr id="11" name="Bilde 10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7" name="Plassholder for bilde 56">
            <a:extLst>
              <a:ext uri="{FF2B5EF4-FFF2-40B4-BE49-F238E27FC236}">
                <a16:creationId xmlns:a16="http://schemas.microsoft.com/office/drawing/2014/main" id="{8093E73F-92F4-4DBE-8ABF-092AD9E1CE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080228"/>
            <a:ext cx="4657979" cy="3777772"/>
          </a:xfrm>
          <a:custGeom>
            <a:avLst/>
            <a:gdLst>
              <a:gd name="connsiteX0" fmla="*/ 0 w 4657979"/>
              <a:gd name="connsiteY0" fmla="*/ 0 h 3777772"/>
              <a:gd name="connsiteX1" fmla="*/ 4657979 w 4657979"/>
              <a:gd name="connsiteY1" fmla="*/ 1225015 h 3777772"/>
              <a:gd name="connsiteX2" fmla="*/ 4657979 w 4657979"/>
              <a:gd name="connsiteY2" fmla="*/ 3777772 h 3777772"/>
              <a:gd name="connsiteX3" fmla="*/ 2129000 w 4657979"/>
              <a:gd name="connsiteY3" fmla="*/ 3777772 h 3777772"/>
              <a:gd name="connsiteX4" fmla="*/ 0 w 4657979"/>
              <a:gd name="connsiteY4" fmla="*/ 3217570 h 377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979" h="3777772">
                <a:moveTo>
                  <a:pt x="0" y="0"/>
                </a:moveTo>
                <a:lnTo>
                  <a:pt x="4657979" y="1225015"/>
                </a:lnTo>
                <a:lnTo>
                  <a:pt x="4657979" y="3777772"/>
                </a:lnTo>
                <a:lnTo>
                  <a:pt x="2129000" y="3777772"/>
                </a:lnTo>
                <a:lnTo>
                  <a:pt x="0" y="32175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819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,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1AA3D0BC-17C0-4DE8-81B3-A27F8D4B6ED6}" type="datetime1">
              <a:rPr lang="nb-NO" smtClean="0"/>
              <a:t>17.12.2021</a:t>
            </a:fld>
            <a:endParaRPr lang="nb-NO"/>
          </a:p>
        </p:txBody>
      </p:sp>
      <p:pic>
        <p:nvPicPr>
          <p:cNvPr id="11" name="Bilde 10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6" name="Bilde 15" descr="Et bilde som inneholder tegning&#10;&#10;Automatisk generert beskrivelse">
            <a:extLst>
              <a:ext uri="{FF2B5EF4-FFF2-40B4-BE49-F238E27FC236}">
                <a16:creationId xmlns:a16="http://schemas.microsoft.com/office/drawing/2014/main" id="{B85C86D8-F8B9-4F45-8C41-A50E51C507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5352" cy="2618635"/>
          </a:xfrm>
          <a:prstGeom prst="rect">
            <a:avLst/>
          </a:prstGeom>
        </p:spPr>
      </p:pic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C930ACCD-BFD0-4750-9CFC-BE0C706B9A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797743"/>
            <a:ext cx="4659087" cy="5060257"/>
          </a:xfrm>
          <a:custGeom>
            <a:avLst/>
            <a:gdLst>
              <a:gd name="connsiteX0" fmla="*/ 0 w 4659087"/>
              <a:gd name="connsiteY0" fmla="*/ 0 h 5060257"/>
              <a:gd name="connsiteX1" fmla="*/ 4659087 w 4659087"/>
              <a:gd name="connsiteY1" fmla="*/ 1225775 h 5060257"/>
              <a:gd name="connsiteX2" fmla="*/ 4659087 w 4659087"/>
              <a:gd name="connsiteY2" fmla="*/ 5060257 h 5060257"/>
              <a:gd name="connsiteX3" fmla="*/ 2505426 w 4659087"/>
              <a:gd name="connsiteY3" fmla="*/ 5060257 h 5060257"/>
              <a:gd name="connsiteX4" fmla="*/ 0 w 4659087"/>
              <a:gd name="connsiteY4" fmla="*/ 4401096 h 50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087" h="5060257">
                <a:moveTo>
                  <a:pt x="0" y="0"/>
                </a:moveTo>
                <a:lnTo>
                  <a:pt x="4659087" y="1225775"/>
                </a:lnTo>
                <a:lnTo>
                  <a:pt x="4659087" y="5060257"/>
                </a:lnTo>
                <a:lnTo>
                  <a:pt x="2505426" y="5060257"/>
                </a:lnTo>
                <a:lnTo>
                  <a:pt x="0" y="44010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1406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,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12080F4E-ADAA-476E-AE8B-68912BD41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9283" cy="68580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17A01DEF-6222-47C4-9B3B-D35CB36F833E}" type="datetime1">
              <a:rPr lang="nb-NO" smtClean="0"/>
              <a:t>17.12.2021</a:t>
            </a:fld>
            <a:endParaRPr lang="nb-NO"/>
          </a:p>
        </p:txBody>
      </p:sp>
      <p:pic>
        <p:nvPicPr>
          <p:cNvPr id="11" name="Bilde 10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9413DA6E-5478-4D4F-8661-E7FFC75205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069434"/>
            <a:ext cx="4654551" cy="2832349"/>
          </a:xfrm>
          <a:custGeom>
            <a:avLst/>
            <a:gdLst>
              <a:gd name="connsiteX0" fmla="*/ 0 w 4654551"/>
              <a:gd name="connsiteY0" fmla="*/ 0 h 2832349"/>
              <a:gd name="connsiteX1" fmla="*/ 4654551 w 4654551"/>
              <a:gd name="connsiteY1" fmla="*/ 1224113 h 2832349"/>
              <a:gd name="connsiteX2" fmla="*/ 4654551 w 4654551"/>
              <a:gd name="connsiteY2" fmla="*/ 2832349 h 2832349"/>
              <a:gd name="connsiteX3" fmla="*/ 0 w 4654551"/>
              <a:gd name="connsiteY3" fmla="*/ 1607601 h 283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4551" h="2832349">
                <a:moveTo>
                  <a:pt x="0" y="0"/>
                </a:moveTo>
                <a:lnTo>
                  <a:pt x="4654551" y="1224113"/>
                </a:lnTo>
                <a:lnTo>
                  <a:pt x="4654551" y="2832349"/>
                </a:lnTo>
                <a:lnTo>
                  <a:pt x="0" y="16076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57440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769BE1-2044-48E9-9BC6-F8AD5EEB4DE7}" type="datetime1">
              <a:rPr lang="nb-NO" smtClean="0"/>
              <a:t>17.12.2021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2505671"/>
            <a:ext cx="10463784" cy="1846659"/>
          </a:xfrm>
        </p:spPr>
        <p:txBody>
          <a:bodyPr anchor="ctr" anchorCtr="1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7213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D4A5AF-AF2A-43ED-91B1-0B2BA8AC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D99CDA-2F22-4D7A-88DA-0CC1C79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D2E9DA-1709-4F09-82C7-5C0D6BE3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34E10E9-78C0-4E43-A1D1-625C3AC2B97A}" type="datetime1">
              <a:rPr lang="nb-NO" smtClean="0"/>
              <a:t>17.12.2021</a:t>
            </a:fld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0BE78-B74D-4B7F-962A-E57611EC1F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4109" y="1966452"/>
            <a:ext cx="6905663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081FF9D8-C584-47D4-BA50-9AA308D4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9" y="569531"/>
            <a:ext cx="6905663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2177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820D53-3430-4218-B4B3-CD7BAD74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798B5F-8E04-4901-BC87-928D870E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09A0B7-490F-4D35-AE75-8B0B8A72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D987F2-A8B1-4040-BC73-3E943C4C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354836-7FA8-4578-AF27-43C1984D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07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6C5E1983-A774-4D16-AFF5-E6F2357A70FB}" type="datetime1">
              <a:rPr lang="nb-NO" smtClean="0"/>
              <a:t>17.12.2021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33A48A5-4ACF-4DE0-B37D-537E4B0EA3F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7263" y="1966452"/>
            <a:ext cx="504062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90147EF-0EA3-4FDB-B9CA-36577ED4B65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64108" y="1966452"/>
            <a:ext cx="504062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24995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53088F-0573-4304-82CE-F89F4E9E1D1C}" type="datetime1">
              <a:rPr lang="nb-NO" smtClean="0"/>
              <a:t>17.12.2021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3CDEF495-6FEC-4C77-9B9B-C2916C4F702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15477" y="1966452"/>
            <a:ext cx="3312415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E91174AE-615D-436D-9ED0-A47C80C7340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39793" y="1966452"/>
            <a:ext cx="3312414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770EB2C9-947F-4330-B178-9FD8BBD252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64109" y="1966452"/>
            <a:ext cx="3312414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74039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C004-076A-49C5-9E13-0E2A0EE37A59}" type="datetime1">
              <a:rPr lang="nb-NO" smtClean="0"/>
              <a:t>17.12.2021</a:t>
            </a:fld>
            <a:endParaRPr lang="nb-NO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44025B41-6561-415C-9A20-8688EC70A26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956981" y="1966452"/>
            <a:ext cx="2370910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B9515DC9-E05C-497B-81C9-9D5C29E2E0E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59359" y="1966452"/>
            <a:ext cx="237090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737E6355-653D-4626-B7AF-1983E00104C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561734" y="1966452"/>
            <a:ext cx="237090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94A5B35D-2758-4E3E-B237-B325C7435F0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4109" y="1966452"/>
            <a:ext cx="237090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3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9120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FD624F3-0281-4B6C-8CFC-0E9A79A10264}" type="datetime1">
              <a:rPr lang="nb-NO" smtClean="0"/>
              <a:t>17.12.2021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7262" y="1956620"/>
            <a:ext cx="5040630" cy="3805551"/>
          </a:xfrm>
          <a:solidFill>
            <a:srgbClr val="DCE7DF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0608819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6A88CB7-1D6F-4A76-B6DB-6BD9CA32112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4109" y="1966452"/>
            <a:ext cx="5040628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51086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sitatboks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F405D2F-947E-4431-AE29-C7786690D6CE}" type="datetime1">
              <a:rPr lang="nb-NO" smtClean="0"/>
              <a:t>17.12.2021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13C440-939D-4862-BE17-B4F6C9A758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7264" y="1966453"/>
            <a:ext cx="5040628" cy="3795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>
            <a:norm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108" y="1956620"/>
            <a:ext cx="5040630" cy="3805551"/>
          </a:xfrm>
          <a:solidFill>
            <a:srgbClr val="DCE7DF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5185665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54953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380E9C0-5A44-4486-923B-4E711EA2FCFE}"/>
              </a:ext>
            </a:extLst>
          </p:cNvPr>
          <p:cNvSpPr/>
          <p:nvPr userDrawn="1"/>
        </p:nvSpPr>
        <p:spPr>
          <a:xfrm>
            <a:off x="275771" y="957942"/>
            <a:ext cx="11640458" cy="5525477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3" name="Picture 4" descr="Bilderesultat for quotation mark png">
            <a:extLst>
              <a:ext uri="{FF2B5EF4-FFF2-40B4-BE49-F238E27FC236}">
                <a16:creationId xmlns:a16="http://schemas.microsoft.com/office/drawing/2014/main" id="{03BDF3BF-791C-40C2-A233-EA7E2AB6D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9053" y="1524124"/>
            <a:ext cx="82984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0383D-2960-4757-A963-57237C489A64}" type="datetime1">
              <a:rPr lang="nb-NO" smtClean="0"/>
              <a:t>17.12.2021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66E5A8-F060-43C0-85D4-ADF7CDE66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109" y="5276171"/>
            <a:ext cx="10463783" cy="623887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Av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1922820"/>
            <a:ext cx="10463784" cy="2954655"/>
          </a:xfrm>
        </p:spPr>
        <p:txBody>
          <a:bodyPr anchor="ctr" anchorCtr="1">
            <a:normAutofit/>
          </a:bodyPr>
          <a:lstStyle>
            <a:lvl1pPr algn="ctr">
              <a:defRPr lang="nb-NO" sz="4000" dirty="0"/>
            </a:lvl1pPr>
          </a:lstStyle>
          <a:p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38F2D-C031-48C7-A044-7E7A09D243AF}"/>
              </a:ext>
            </a:extLst>
          </p:cNvPr>
          <p:cNvSpPr txBox="1"/>
          <p:nvPr userDrawn="1"/>
        </p:nvSpPr>
        <p:spPr>
          <a:xfrm>
            <a:off x="5786236" y="984809"/>
            <a:ext cx="619529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nb-NO" b="1">
                <a:solidFill>
                  <a:srgbClr val="DCE7DF"/>
                </a:solidFill>
              </a:rPr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2592144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>
            <a:extLst>
              <a:ext uri="{FF2B5EF4-FFF2-40B4-BE49-F238E27FC236}">
                <a16:creationId xmlns:a16="http://schemas.microsoft.com/office/drawing/2014/main" id="{7594C2F5-CC97-4537-A36D-6C971236B09B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B025024-F41B-4A36-8F26-6082A2236DD5}" type="datetime1">
              <a:rPr lang="nb-NO" smtClean="0"/>
              <a:t>17.12.2021</a:t>
            </a:fld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6F389596-D1B8-48DB-B40E-0C4288631A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2580" y="1956619"/>
            <a:ext cx="4445311" cy="3805551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DF56B18-C0C8-4A05-805B-C91E5B28AD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4106" y="1956619"/>
            <a:ext cx="5644849" cy="3805551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AD0A85-D3E6-4054-8485-581C18C9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7" y="569531"/>
            <a:ext cx="10463783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30588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/graf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9101AFE5-152B-4AAB-A405-6407EB3D255E}" type="datetime1">
              <a:rPr lang="nb-NO" smtClean="0"/>
              <a:t>17.12.2021</a:t>
            </a:fld>
            <a:endParaRPr lang="nb-NO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C83581B4-FDEE-4B56-9809-81EDA683E6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2582" y="1956619"/>
            <a:ext cx="4445310" cy="3805551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2A997653-2816-416F-9852-4FA2780EC3D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1065" y="1956619"/>
            <a:ext cx="5607889" cy="380555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81C793-6917-4814-A73A-7174079C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3445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ACBBED51-3F69-4F11-B52D-0F4B532BF3A8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 algn="ctr">
              <a:defRPr/>
            </a:lvl1pPr>
          </a:lstStyle>
          <a:p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0D500A8-2B30-41BD-8A58-43FF02BAF705}" type="datetime1">
              <a:rPr lang="nb-NO" smtClean="0"/>
              <a:t>17.12.2021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BCBC816-F638-4BD1-A69A-222553C658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2453" y="1095829"/>
            <a:ext cx="3995439" cy="5141069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8A1B8B95-4B40-483C-8075-5F4DA2EA84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107" y="1095829"/>
            <a:ext cx="6149169" cy="5141069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E31BC18-B8DA-416F-93A1-F3B4B18B9C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6282766"/>
            <a:ext cx="10463784" cy="26863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198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klaring">
            <a:extLst>
              <a:ext uri="{FF2B5EF4-FFF2-40B4-BE49-F238E27FC236}">
                <a16:creationId xmlns:a16="http://schemas.microsoft.com/office/drawing/2014/main" id="{56B5981F-C5CD-4449-B299-6D27536ABEA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7991B97-2AD2-4DB3-8562-B38E48470BEE}" type="datetime1">
              <a:rPr lang="nb-NO" smtClean="0"/>
              <a:t>17.12.2021</a:t>
            </a:fld>
            <a:endParaRPr lang="nb-NO"/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E96225AC-2339-4269-B4D6-802F0014A4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108" y="715993"/>
            <a:ext cx="10463785" cy="5520906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B16BE0-1BCE-4B1B-A7CB-E6F1CDFE7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6282766"/>
            <a:ext cx="10463784" cy="26863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13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B05EBB-7FFF-48E8-9AB5-63D36E15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DC32BC-175A-4D37-9990-567F7B868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BA610C-E50D-45B7-A8C2-AA4FCF96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B6C935-9410-4957-B903-0D05EA76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2C4A2B-2263-4A8B-B5DB-96275CB7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538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1DF212-B43C-4E27-8A32-30A911DB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697C09-DA3F-49E2-AFE2-17C81B58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C01A9D-ABCE-4C71-80EA-10CB24A6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2E8AD37-7FD2-493A-941F-5BECF2897F5E}" type="datetime1">
              <a:rPr lang="nb-NO" smtClean="0"/>
              <a:t>17.12.2021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80A75A8-7C10-4B2C-9953-D7864D9E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11977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AE6BAA7-0B0D-4ED9-8A16-1612A0EF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24" y="5518916"/>
            <a:ext cx="968752" cy="988246"/>
          </a:xfrm>
          <a:prstGeom prst="rect">
            <a:avLst/>
          </a:prstGeom>
        </p:spPr>
      </p:pic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39D097E-82EC-47E9-96DE-74048FDF1C55}" type="datetime1">
              <a:rPr lang="nb-NO" smtClean="0"/>
              <a:t>17.12.2021</a:t>
            </a:fld>
            <a:endParaRPr lang="nb-NO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51288EF3-989E-4C73-A412-BFDE260BF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190" y="3808497"/>
            <a:ext cx="5594809" cy="307777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E1C347E-0371-4952-8773-14BEE0056E78}"/>
              </a:ext>
            </a:extLst>
          </p:cNvPr>
          <p:cNvSpPr txBox="1"/>
          <p:nvPr userDrawn="1"/>
        </p:nvSpPr>
        <p:spPr>
          <a:xfrm>
            <a:off x="504063" y="3319101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nb-NO" sz="3200" b="1">
                <a:solidFill>
                  <a:schemeClr val="tx1"/>
                </a:solidFill>
              </a:rPr>
              <a:t>Mer informasjon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93B0BA4-7BFD-4A1D-A0A2-F34E60730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190" y="2704309"/>
            <a:ext cx="5594809" cy="307777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err="1"/>
              <a:t>Tlf</a:t>
            </a:r>
            <a:r>
              <a:rPr lang="nb-NO"/>
              <a:t> / epost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459BD94-C578-443F-A2D1-76801A4AD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191" y="2398055"/>
            <a:ext cx="5594809" cy="307777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191679D-1E07-4BD9-A48F-9AD5B5A363D4}"/>
              </a:ext>
            </a:extLst>
          </p:cNvPr>
          <p:cNvSpPr txBox="1"/>
          <p:nvPr userDrawn="1"/>
        </p:nvSpPr>
        <p:spPr>
          <a:xfrm>
            <a:off x="504064" y="1908659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nb-NO" sz="3200" b="1">
                <a:solidFill>
                  <a:schemeClr val="tx1"/>
                </a:solidFill>
              </a:rPr>
              <a:t>Kontaktinformasjon</a:t>
            </a:r>
          </a:p>
        </p:txBody>
      </p:sp>
    </p:spTree>
    <p:extLst>
      <p:ext uri="{BB962C8B-B14F-4D97-AF65-F5344CB8AC3E}">
        <p14:creationId xmlns:p14="http://schemas.microsoft.com/office/powerpoint/2010/main" val="1548438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1C24C38-2F50-4A94-AAF5-B223A893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297-4ED2-4ACA-AD74-542296827214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82FFCDB-F0BD-4209-8735-1A11D889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DD3E53E-E96C-4612-AC1C-B7FE3F99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2906-E8AF-4A70-BE64-294AB75179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827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4CB7-55CF-4486-80D7-4D23AC2E6653}" type="datetime1">
              <a:rPr lang="nb-NO" smtClean="0"/>
              <a:t>17.12.2021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33A48A5-4ACF-4DE0-B37D-537E4B0EA3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7263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90147EF-0EA3-4FDB-B9CA-36577ED4B6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4108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18120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0BE78-B74D-4B7F-962A-E57611EC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8" y="1966452"/>
            <a:ext cx="6906098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D2E9DA-1709-4F09-82C7-5C0D6BE3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0759-8AE4-48D4-A199-03D181A8D204}" type="datetime1">
              <a:rPr lang="nb-NO" smtClean="0"/>
              <a:t>17.12.2021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D99CDA-2F22-4D7A-88DA-0CC1C79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D4A5AF-AF2A-43ED-91B1-0B2BA8AC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081FF9D8-C584-47D4-BA50-9AA308D4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8685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FCA5A-713A-4578-93FE-309ABC6D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EC22F7-318C-498C-B820-A5FC6CD15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B10320E-BCB8-416F-8040-03A723617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BF85E5-2E77-434F-A244-815D254E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E83C0DF-A827-46D7-8215-4351022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061491-1706-419A-B8E8-E00819B2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11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2C9644-455E-429C-A3C1-306D5D0F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3E4800-2E60-410C-BEF8-2905C654D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CA96DA-2218-4E1D-8428-EFBFB5BFA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38EBBEA-5143-4C56-93BF-969BF060D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7F2CA76-34C7-4A79-BC1E-380679EC6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B09FF8B-A010-432B-BC9B-6C6E7A70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32AAC0-525C-4FC1-A187-A23B3D69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1630F9A-3767-4446-8D54-372627D9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01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7E74D-7858-465B-B1DF-EF555EDF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7FB8BA5-36DA-4442-9960-1EE2EAFB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7EB5A2A-7C59-4166-972F-29465C20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9580657-C2DB-4054-A072-261BDED1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54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BDE13CF-8FAC-4850-A0C3-DD09361F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FD9D7A3-4D9A-466F-9D1F-B27259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ECBB8F3-0490-4083-A9B3-3981968A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79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13969F-97A5-4D14-8B2A-5CA13650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8F97A0-8CEC-4867-9C44-EF8E68E1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6383F5-150A-434B-936F-EB8CBE2C0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42BD7B-AF3B-41EF-AE5D-FD9BB0FD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24EA8D-15AC-495E-81AB-762CA90A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A609C1-74C5-4D21-8F81-F1241397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6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DEA2EE-E617-4186-A013-7D430008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3E736D7-E017-4E81-B1BC-E1EF7B6C1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8C6610-1A29-41E3-B930-D1C2DFB1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FD9A87-34B1-4AC9-A084-3A1003D3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AED5E9-3280-40E9-BFD6-1D96351C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10B750C-5AF4-4EAF-B6AD-85B6BFDE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5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DDC09B7-800C-42F1-A288-06705362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EE6719-354A-4A89-A30D-91D052FF0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23E67A-141E-40CA-91E3-CAA9BC5B4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3FD0-397B-41EB-B68F-3E7D8D993BD2}" type="datetimeFigureOut">
              <a:rPr lang="nb-NO" smtClean="0"/>
              <a:t>17.12.2021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675849-8165-462B-9FDC-848550BE7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74B25F-81E6-4802-BBC2-A27CEE4E0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B2AF8-E962-48AA-A357-0FF8EE877D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28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A5A3C5D-E064-48F8-BDAA-DD0A73D9A78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3" y="6232379"/>
            <a:ext cx="927985" cy="25104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8F55A1-2788-43EB-93D4-6CA30951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6906098" cy="10525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1B710B-CF37-4F14-80D8-CC57FEE5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108" y="1966452"/>
            <a:ext cx="6906098" cy="37957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DDD969-0A65-4C0E-ADEB-68220519C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64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994D146-37B8-4CAB-966C-E9435F8C4D7E}" type="datetime1">
              <a:rPr lang="nb-NO" smtClean="0"/>
              <a:t>17.12.2021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AE00EB-2CDD-43C9-9EB7-AF9FF8DDB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3720" y="167517"/>
            <a:ext cx="600456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CBCF91-8ED7-40C6-ABD1-0C405DB8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5857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5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029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˃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58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87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36116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145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>
            <a:extLst>
              <a:ext uri="{FF2B5EF4-FFF2-40B4-BE49-F238E27FC236}">
                <a16:creationId xmlns:a16="http://schemas.microsoft.com/office/drawing/2014/main" id="{40B09481-B7B5-44BC-9046-FFB50F2A9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95540"/>
            <a:ext cx="5635557" cy="958686"/>
          </a:xfrm>
        </p:spPr>
        <p:txBody>
          <a:bodyPr>
            <a:normAutofit/>
          </a:bodyPr>
          <a:lstStyle/>
          <a:p>
            <a:r>
              <a:rPr lang="nb-NO" sz="2000" i="1" dirty="0"/>
              <a:t>Anders Henriksen</a:t>
            </a:r>
          </a:p>
          <a:p>
            <a:r>
              <a:rPr lang="nb-NO" sz="2000" i="1" dirty="0"/>
              <a:t>divisjonsdirektør</a:t>
            </a:r>
          </a:p>
          <a:p>
            <a:r>
              <a:rPr lang="nb-NO" sz="2000" i="1" dirty="0"/>
              <a:t>Bufdir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024F8CA-B270-49B1-B03F-75157347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48881"/>
            <a:ext cx="5635557" cy="1846659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sz="3100" dirty="0"/>
              <a:t>2 år etter Strand-Lobben»</a:t>
            </a:r>
            <a:br>
              <a:rPr lang="nb-NO" sz="3100" dirty="0"/>
            </a:br>
            <a:br>
              <a:rPr lang="nb-NO" sz="3100" dirty="0"/>
            </a:br>
            <a:r>
              <a:rPr lang="nb-NO" sz="3100" dirty="0"/>
              <a:t>Hva har skjedd?</a:t>
            </a:r>
            <a:br>
              <a:rPr lang="nb-NO" dirty="0"/>
            </a:br>
            <a:endParaRPr lang="nb-NO" sz="2700" b="0" i="1" dirty="0"/>
          </a:p>
        </p:txBody>
      </p:sp>
    </p:spTree>
    <p:extLst>
      <p:ext uri="{BB962C8B-B14F-4D97-AF65-F5344CB8AC3E}">
        <p14:creationId xmlns:p14="http://schemas.microsoft.com/office/powerpoint/2010/main" val="269701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766B2EE8-AA98-4C47-B826-2705C117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647A94D4-948B-47A9-BD54-4CF818CD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Oppdrag i tildelingsbrevet til Statsforvalter for 2021 </a:t>
            </a:r>
          </a:p>
        </p:txBody>
      </p:sp>
      <p:pic>
        <p:nvPicPr>
          <p:cNvPr id="6" name="Bilde 5" descr="Et bilde som inneholder bygning, kuppel, utendørs, reiser&#10;&#10;Automatisk generert beskrivelse">
            <a:extLst>
              <a:ext uri="{FF2B5EF4-FFF2-40B4-BE49-F238E27FC236}">
                <a16:creationId xmlns:a16="http://schemas.microsoft.com/office/drawing/2014/main" id="{EF37A903-184A-4F17-903F-8BA7DB13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890" y="2388672"/>
            <a:ext cx="3481750" cy="2607952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47BDB6D-4E32-40C5-8729-11E04B45D260}"/>
              </a:ext>
            </a:extLst>
          </p:cNvPr>
          <p:cNvSpPr txBox="1"/>
          <p:nvPr/>
        </p:nvSpPr>
        <p:spPr>
          <a:xfrm>
            <a:off x="-251166" y="6355541"/>
            <a:ext cx="3353376" cy="36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1200"/>
              </a:spcAft>
            </a:pPr>
            <a:endParaRPr lang="nb-NO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E13D04D-8654-4833-A23F-42EBA61FA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107" y="2272802"/>
            <a:ext cx="65177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Statsforvalteren skal følge opp kommunene for å sikre at barnevernstjenestene vurderer behov for justeringer i samværet, som følge av dommene fra EMD og avgjørelser fra Høyesterett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Statsforvalteren skal innhente kommunenes erfaringer fra gjenforeningsarbeid, vurdere kommunenes arbeid og samarbeide med Bufdir om det videre arbeidet på dette feltet.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026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B563CFF-26CE-40F5-9ED4-A6BD2CF2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11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DFAD997-3D77-4EC5-928A-82C36596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8" y="1966452"/>
            <a:ext cx="6955184" cy="3279931"/>
          </a:xfrm>
        </p:spPr>
        <p:txBody>
          <a:bodyPr>
            <a:normAutofit fontScale="77500" lnSpcReduction="20000"/>
          </a:bodyPr>
          <a:lstStyle/>
          <a:p>
            <a:r>
              <a:rPr lang="nb-NO" sz="3200" dirty="0"/>
              <a:t>svare på hovedutfordringer i dagens praksis</a:t>
            </a:r>
          </a:p>
          <a:p>
            <a:r>
              <a:rPr lang="nb-NO" sz="3200" dirty="0"/>
              <a:t>gi</a:t>
            </a:r>
            <a:r>
              <a:rPr lang="nb-NO" sz="3200" dirty="0">
                <a:ea typeface="+mn-lt"/>
                <a:cs typeface="+mn-lt"/>
              </a:rPr>
              <a:t> anbefalinger om hvilke momenter som kan ha betydning ved vurdering av samvær</a:t>
            </a:r>
          </a:p>
          <a:p>
            <a:pPr marL="0" indent="0">
              <a:buNone/>
            </a:pPr>
            <a:endParaRPr lang="nb-NO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3200" b="1" dirty="0">
                <a:ea typeface="+mn-lt"/>
                <a:cs typeface="+mn-lt"/>
              </a:rPr>
              <a:t>Relevant for hvem?</a:t>
            </a:r>
          </a:p>
          <a:p>
            <a:r>
              <a:rPr lang="nb-NO" sz="3200" dirty="0">
                <a:ea typeface="+mn-lt"/>
                <a:cs typeface="+mn-lt"/>
              </a:rPr>
              <a:t>Barneverntjenesten</a:t>
            </a:r>
          </a:p>
          <a:p>
            <a:r>
              <a:rPr lang="nb-NO" sz="3200" dirty="0">
                <a:ea typeface="+mn-lt"/>
                <a:cs typeface="+mn-lt"/>
              </a:rPr>
              <a:t>Fylkesnemnder og domstolers vurderinger</a:t>
            </a:r>
          </a:p>
          <a:p>
            <a:r>
              <a:rPr lang="nb-NO" sz="3200" dirty="0">
                <a:ea typeface="+mn-lt"/>
                <a:cs typeface="+mn-lt"/>
              </a:rPr>
              <a:t>Også relevant for hvilke vurderinger som etterspørres av barneverntjenesten</a:t>
            </a:r>
          </a:p>
          <a:p>
            <a:endParaRPr lang="en-US" sz="3200" dirty="0">
              <a:ea typeface="+mn-lt"/>
              <a:cs typeface="+mn-lt"/>
            </a:endParaRPr>
          </a:p>
          <a:p>
            <a:pPr marL="233680" indent="-233680">
              <a:buClr>
                <a:srgbClr val="000000"/>
              </a:buClr>
            </a:pPr>
            <a:endParaRPr lang="nb-NO" sz="3200" dirty="0"/>
          </a:p>
          <a:p>
            <a:pPr marL="0" indent="0">
              <a:buClr>
                <a:srgbClr val="000000"/>
              </a:buClr>
              <a:buNone/>
            </a:pPr>
            <a:endParaRPr lang="nb-NO" dirty="0">
              <a:cs typeface="Calibri"/>
            </a:endParaRPr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DB569720-5A0A-439B-AE8F-F17F773E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Nasjonal faglig retningslinje for vurdering av samvær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0EB4CEE-9ECC-49A5-A1B6-5495AE7D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726" y="1966451"/>
            <a:ext cx="3968840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1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584B3B1-084F-4981-994F-900855A3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5857" y="167517"/>
            <a:ext cx="1402079" cy="184666"/>
          </a:xfrm>
        </p:spPr>
        <p:txBody>
          <a:bodyPr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fld id="{74DC5C6B-5FF5-4C51-B1C4-3E46E479ECBD}" type="slidenum">
              <a:rPr lang="nb-NO" smtClean="0"/>
              <a:pPr>
                <a:spcAft>
                  <a:spcPts val="600"/>
                </a:spcAft>
              </a:pPr>
              <a:t>12</a:t>
            </a:fld>
            <a:endParaRPr lang="nb-NO"/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92122E0F-E0F1-419E-B82C-CEDD7A2C8E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289584" y="1968748"/>
            <a:ext cx="5035732" cy="3792041"/>
          </a:xfrm>
          <a:prstGeom prst="rect">
            <a:avLst/>
          </a:prstGeom>
        </p:spPr>
      </p:pic>
      <p:pic>
        <p:nvPicPr>
          <p:cNvPr id="11" name="Plassholder for innhold 10" descr="Et bilde som inneholder bord&#10;&#10;Automatisk generert beskrivelse">
            <a:extLst>
              <a:ext uri="{FF2B5EF4-FFF2-40B4-BE49-F238E27FC236}">
                <a16:creationId xmlns:a16="http://schemas.microsoft.com/office/drawing/2014/main" id="{B527DA7C-C5A2-4B51-A6AF-AE3EA42D62D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46" y="1966452"/>
            <a:ext cx="4381553" cy="3795719"/>
          </a:xfrm>
          <a:noFill/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25528134-DEEF-4B8B-B8C0-6CCEEA9A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 anchor="b">
            <a:normAutofit/>
          </a:bodyPr>
          <a:lstStyle/>
          <a:p>
            <a:r>
              <a:rPr lang="nb-NO" dirty="0"/>
              <a:t>Temaer i retningslinjen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84FF91A-10F0-40F1-A24C-B365350B018A}"/>
              </a:ext>
            </a:extLst>
          </p:cNvPr>
          <p:cNvSpPr txBox="1"/>
          <p:nvPr/>
        </p:nvSpPr>
        <p:spPr>
          <a:xfrm>
            <a:off x="1193646" y="5963920"/>
            <a:ext cx="101316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Retningslinje for kvalitet på gjennomføring av samvær startes opp i 2022.</a:t>
            </a:r>
          </a:p>
        </p:txBody>
      </p:sp>
    </p:spTree>
    <p:extLst>
      <p:ext uri="{BB962C8B-B14F-4D97-AF65-F5344CB8AC3E}">
        <p14:creationId xmlns:p14="http://schemas.microsoft.com/office/powerpoint/2010/main" val="428428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D8325B3-CF8C-4E8E-9E96-22AEC513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13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EE4700E-DEA5-4A72-A32F-DABD6D2E554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7263" y="899652"/>
            <a:ext cx="5040629" cy="486251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1" name="Plassholder for innhold 10" descr="Et bilde som inneholder tekst&#10;&#10;Automatisk generert beskrivelse">
            <a:extLst>
              <a:ext uri="{FF2B5EF4-FFF2-40B4-BE49-F238E27FC236}">
                <a16:creationId xmlns:a16="http://schemas.microsoft.com/office/drawing/2014/main" id="{45858D0F-3D99-43CD-948F-90EEF7921D9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81665"/>
            <a:ext cx="9994900" cy="5265173"/>
          </a:xfrm>
        </p:spPr>
      </p:pic>
    </p:spTree>
    <p:extLst>
      <p:ext uri="{BB962C8B-B14F-4D97-AF65-F5344CB8AC3E}">
        <p14:creationId xmlns:p14="http://schemas.microsoft.com/office/powerpoint/2010/main" val="403427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C661564-415E-4AF8-889C-8B5F40AD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09" y="1084435"/>
            <a:ext cx="10463784" cy="1052596"/>
          </a:xfrm>
        </p:spPr>
        <p:txBody>
          <a:bodyPr anchor="b">
            <a:normAutofit fontScale="90000"/>
          </a:bodyPr>
          <a:lstStyle/>
          <a:p>
            <a:r>
              <a:rPr lang="nb-NO" sz="3600" b="1" dirty="0"/>
              <a:t>Skjerpede krav til kvalitet og oppdaterte vurderinger</a:t>
            </a:r>
            <a:br>
              <a:rPr lang="nb-NO" sz="3600" dirty="0"/>
            </a:br>
            <a:br>
              <a:rPr lang="nb-NO" sz="3600" dirty="0"/>
            </a:br>
            <a:r>
              <a:rPr lang="nb-NO" sz="3600" dirty="0"/>
              <a:t>Utredning av sped- og småbarn ved alvorlig bekymring</a:t>
            </a:r>
          </a:p>
        </p:txBody>
      </p:sp>
      <p:graphicFrame>
        <p:nvGraphicFramePr>
          <p:cNvPr id="9" name="Plassholder for innhold 4">
            <a:extLst>
              <a:ext uri="{FF2B5EF4-FFF2-40B4-BE49-F238E27FC236}">
                <a16:creationId xmlns:a16="http://schemas.microsoft.com/office/drawing/2014/main" id="{CFC36A32-9593-4270-A51B-D32E43350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298289"/>
              </p:ext>
            </p:extLst>
          </p:nvPr>
        </p:nvGraphicFramePr>
        <p:xfrm>
          <a:off x="864108" y="2283341"/>
          <a:ext cx="7128687" cy="379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72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FBE0709-2AB1-44FF-9832-E02DC44E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15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CC9C4D1-0912-4AF7-8722-3E4077F6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CFACC0-F3F0-473C-AE0B-0A645F22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A31DD66-75A0-4338-86B1-4881DD816BF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04737" y="2043327"/>
            <a:ext cx="6051736" cy="371828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nb-NO" sz="2400" dirty="0"/>
              <a:t>Risiko for å gå fra en standard til en annen?</a:t>
            </a:r>
          </a:p>
          <a:p>
            <a:r>
              <a:rPr lang="nb-NO" sz="2400" dirty="0"/>
              <a:t>Klarer vi å identifisere de barna som ikke skal ha samvær eller sterkt begrenset samvær?</a:t>
            </a:r>
          </a:p>
          <a:p>
            <a:r>
              <a:rPr lang="nb-NO" sz="2400" dirty="0"/>
              <a:t>Konsekvensene av «</a:t>
            </a:r>
            <a:r>
              <a:rPr lang="nb-NO" sz="2400" dirty="0" err="1"/>
              <a:t>undue</a:t>
            </a:r>
            <a:r>
              <a:rPr lang="nb-NO" sz="2400" dirty="0"/>
              <a:t> </a:t>
            </a:r>
            <a:r>
              <a:rPr lang="nb-NO" sz="2400" dirty="0" err="1"/>
              <a:t>hardship</a:t>
            </a:r>
            <a:r>
              <a:rPr lang="nb-NO" sz="2400" dirty="0"/>
              <a:t>»?</a:t>
            </a:r>
          </a:p>
          <a:p>
            <a:r>
              <a:rPr lang="nb-NO" sz="2400" dirty="0"/>
              <a:t>Når skal gjenforeningsmålsetningen forlates?</a:t>
            </a:r>
          </a:p>
          <a:p>
            <a:r>
              <a:rPr lang="nb-NO" sz="2400" dirty="0"/>
              <a:t>Svekket vekleggelse av barnets interesser eller bare en bedre og bredere tilnærming?</a:t>
            </a:r>
          </a:p>
          <a:p>
            <a:pPr marL="0" indent="0">
              <a:buNone/>
            </a:pPr>
            <a:endParaRPr lang="nb-NO" sz="290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11074FF-AC5A-4B47-83A5-C54077E47DA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021" y="1877676"/>
            <a:ext cx="5833716" cy="3795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Pågående rettsutvikling er i seg selv krevende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CF434550-0E37-4ADF-94AD-6BDA1606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8" y="659537"/>
            <a:ext cx="10463784" cy="1052596"/>
          </a:xfrm>
        </p:spPr>
        <p:txBody>
          <a:bodyPr>
            <a:normAutofit fontScale="90000"/>
          </a:bodyPr>
          <a:lstStyle/>
          <a:p>
            <a:r>
              <a:rPr lang="nb-NO" dirty="0"/>
              <a:t>Positiv og riktig utvikling, men…..</a:t>
            </a:r>
            <a:br>
              <a:rPr lang="nb-NO" dirty="0"/>
            </a:b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0EF0A1A-1B60-42E3-AE7F-115168E3A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97" y="2681865"/>
            <a:ext cx="2702243" cy="270224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36903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820623-1CB1-4DCE-A155-736624597E8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7263" y="1966452"/>
            <a:ext cx="5040629" cy="379571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Bredere perspektiv på hva som er barnets beste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Krav til oppdatert dokumentasjon og bedre og bredere drøftelser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Fokus på begrensninger ut over en omsorgsovertakelse. Særlig samværsvurderinger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Løftet fokus på arbeid med tilbakeføring og oppfølgning av foreldre</a:t>
            </a: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B0FF257-51A1-4DF8-82D9-85BFCDD0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5" y="1966452"/>
            <a:ext cx="4637134" cy="3795719"/>
          </a:xfrm>
          <a:prstGeom prst="rect">
            <a:avLst/>
          </a:prstGeom>
          <a:noFill/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3CCDD592-9FBA-4E2E-9CB4-18E64418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 anchor="b">
            <a:normAutofit/>
          </a:bodyPr>
          <a:lstStyle/>
          <a:p>
            <a:r>
              <a:rPr lang="nb-NO" dirty="0"/>
              <a:t>Et blikk utenfra bidrar til positiv utvikling i </a:t>
            </a:r>
            <a:r>
              <a:rPr lang="nb-NO" u="sng" dirty="0"/>
              <a:t>Norge</a:t>
            </a:r>
          </a:p>
        </p:txBody>
      </p:sp>
    </p:spTree>
    <p:extLst>
      <p:ext uri="{BB962C8B-B14F-4D97-AF65-F5344CB8AC3E}">
        <p14:creationId xmlns:p14="http://schemas.microsoft.com/office/powerpoint/2010/main" val="196189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3B98ED5-755A-4D02-AA26-A1A09AAD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5857" y="167517"/>
            <a:ext cx="1402079" cy="184666"/>
          </a:xfrm>
        </p:spPr>
        <p:txBody>
          <a:bodyPr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fld id="{74DC5C6B-5FF5-4C51-B1C4-3E46E479ECBD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D6FB3-741F-4FB5-BF5C-99B0DECA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3720" y="167517"/>
            <a:ext cx="6004560" cy="184666"/>
          </a:xfrm>
        </p:spPr>
        <p:txBody>
          <a:bodyPr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8D4B95-DBD2-43CD-A3E4-86EE2A73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64" y="167517"/>
            <a:ext cx="1402079" cy="184666"/>
          </a:xfrm>
        </p:spPr>
        <p:txBody>
          <a:bodyPr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endParaRPr lang="nb-NO"/>
          </a:p>
        </p:txBody>
      </p:sp>
      <p:pic>
        <p:nvPicPr>
          <p:cNvPr id="9" name="Plassholder for innhold 8" descr="Et bilde som inneholder tekst&#10;&#10;Automatisk generert beskrivelse">
            <a:extLst>
              <a:ext uri="{FF2B5EF4-FFF2-40B4-BE49-F238E27FC236}">
                <a16:creationId xmlns:a16="http://schemas.microsoft.com/office/drawing/2014/main" id="{08F3ABC9-3ED7-4B9D-9F21-11234FFD19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82" y="1966913"/>
            <a:ext cx="2876335" cy="3795712"/>
          </a:xfrm>
          <a:noFill/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62E9283-0B13-4E13-950A-7F9BD52E94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4108" y="1966452"/>
            <a:ext cx="5567172" cy="3795719"/>
          </a:xfrm>
        </p:spPr>
        <p:txBody>
          <a:bodyPr vert="horz" lIns="0" tIns="0" rIns="0" bIns="0" rtlCol="0" anchor="t">
            <a:noAutofit/>
          </a:bodyPr>
          <a:lstStyle/>
          <a:p>
            <a:pPr marL="233680" indent="-233680"/>
            <a:r>
              <a:rPr lang="nb-NO" sz="2400" dirty="0"/>
              <a:t>grundige og konkrete begrunnelser</a:t>
            </a:r>
          </a:p>
          <a:p>
            <a:pPr marL="233680" indent="-233680"/>
            <a:r>
              <a:rPr lang="nb-NO" sz="2400" dirty="0"/>
              <a:t>balansert avveining av relevante hensyn</a:t>
            </a:r>
            <a:endParaRPr lang="nb-NO" sz="2400" dirty="0">
              <a:cs typeface="Calibri" panose="020F0502020204030204"/>
            </a:endParaRPr>
          </a:p>
          <a:p>
            <a:pPr marL="233680" indent="-233680"/>
            <a:r>
              <a:rPr lang="nb-NO" sz="2400" dirty="0"/>
              <a:t>mer samvær (8-12 ganger årlig) i de fleste saker 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endParaRPr lang="en-US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/>
              <a:t>Er </a:t>
            </a:r>
            <a:r>
              <a:rPr lang="en-US" sz="2000" i="1" dirty="0" err="1"/>
              <a:t>terskelen</a:t>
            </a:r>
            <a:r>
              <a:rPr lang="en-US" sz="2000" i="1" dirty="0"/>
              <a:t> for </a:t>
            </a:r>
            <a:r>
              <a:rPr lang="en-US" sz="2000" i="1" dirty="0" err="1"/>
              <a:t>høy</a:t>
            </a:r>
            <a:r>
              <a:rPr lang="en-US" sz="2000" i="1" dirty="0"/>
              <a:t> for å </a:t>
            </a:r>
            <a:r>
              <a:rPr lang="en-US" sz="2000" i="1" dirty="0" err="1"/>
              <a:t>forlate</a:t>
            </a:r>
            <a:r>
              <a:rPr lang="en-US" sz="2000" i="1" dirty="0"/>
              <a:t> </a:t>
            </a:r>
            <a:r>
              <a:rPr lang="en-US" sz="2000" i="1" dirty="0" err="1"/>
              <a:t>gjenforeningsmålsetningen</a:t>
            </a:r>
            <a:r>
              <a:rPr lang="en-US" sz="2000" i="1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err="1"/>
              <a:t>Vurderingene</a:t>
            </a:r>
            <a:r>
              <a:rPr lang="en-US" sz="2000" i="1" dirty="0"/>
              <a:t> av </a:t>
            </a:r>
            <a:r>
              <a:rPr lang="en-US" sz="2000" i="1" dirty="0" err="1"/>
              <a:t>tilsyn</a:t>
            </a:r>
            <a:r>
              <a:rPr lang="en-US" sz="2000" i="1" dirty="0"/>
              <a:t> </a:t>
            </a:r>
            <a:r>
              <a:rPr lang="en-US" sz="2000" i="1" dirty="0" err="1"/>
              <a:t>ikke</a:t>
            </a:r>
            <a:r>
              <a:rPr lang="en-US" sz="2000" i="1" dirty="0"/>
              <a:t> </a:t>
            </a:r>
            <a:r>
              <a:rPr lang="en-US" sz="2000" i="1" dirty="0" err="1"/>
              <a:t>gode</a:t>
            </a:r>
            <a:r>
              <a:rPr lang="en-US" sz="2000" i="1" dirty="0"/>
              <a:t> </a:t>
            </a:r>
            <a:r>
              <a:rPr lang="en-US" sz="2000" i="1" dirty="0" err="1"/>
              <a:t>nok</a:t>
            </a:r>
            <a:r>
              <a:rPr lang="en-US" sz="2000" i="1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 err="1"/>
              <a:t>Medvirkning</a:t>
            </a:r>
            <a:r>
              <a:rPr lang="en-US" sz="2000" i="1" dirty="0"/>
              <a:t> for barn under 7 </a:t>
            </a:r>
            <a:r>
              <a:rPr lang="en-US" sz="2000" i="1" dirty="0" err="1"/>
              <a:t>år</a:t>
            </a:r>
            <a:r>
              <a:rPr lang="en-US" sz="2000" i="1" dirty="0"/>
              <a:t> </a:t>
            </a:r>
            <a:r>
              <a:rPr lang="en-US" sz="2000" i="1" dirty="0" err="1"/>
              <a:t>bør</a:t>
            </a:r>
            <a:r>
              <a:rPr lang="en-US" sz="2000" i="1" dirty="0"/>
              <a:t> </a:t>
            </a:r>
            <a:r>
              <a:rPr lang="en-US" sz="2000" i="1" dirty="0" err="1"/>
              <a:t>styrkes</a:t>
            </a:r>
            <a:endParaRPr lang="en-US" sz="2000" i="1" dirty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2BAFAD8E-ECF4-49E4-B25B-56F9D9E0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 anchor="b">
            <a:normAutofit/>
          </a:bodyPr>
          <a:lstStyle/>
          <a:p>
            <a:r>
              <a:rPr lang="nb-NO" dirty="0"/>
              <a:t>Avgjørelsene om samvær er endret</a:t>
            </a:r>
          </a:p>
        </p:txBody>
      </p:sp>
    </p:spTree>
    <p:extLst>
      <p:ext uri="{BB962C8B-B14F-4D97-AF65-F5344CB8AC3E}">
        <p14:creationId xmlns:p14="http://schemas.microsoft.com/office/powerpoint/2010/main" val="114161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F2F62BD-0DFA-4981-8D5D-2BC428FD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022" y="2102234"/>
            <a:ext cx="3965504" cy="1012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1600" b="1"/>
              <a:t>Kjerneoppgavene</a:t>
            </a:r>
          </a:p>
          <a:p>
            <a:pPr marL="0" indent="0">
              <a:buNone/>
            </a:pPr>
            <a:r>
              <a:rPr lang="nb-NO" sz="1700" i="1"/>
              <a:t>Av ansatte sier at de i liten eller noen grad kan identifisere omsorgssvikt og vurdere konsekvenser for det enkelte barn.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CC56039-69FB-4B2A-95AF-448E704D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41003FB-4487-46E5-BB2D-9449CB15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6" y="799862"/>
            <a:ext cx="12331193" cy="658297"/>
          </a:xfrm>
        </p:spPr>
        <p:txBody>
          <a:bodyPr>
            <a:normAutofit/>
          </a:bodyPr>
          <a:lstStyle/>
          <a:p>
            <a:r>
              <a:rPr lang="nb-NO" dirty="0"/>
              <a:t>Kompetanse er viktig for å sikre menneskerettighetene</a:t>
            </a:r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F8152D6C-9C3A-40D5-BA24-7006400F0BF5}"/>
              </a:ext>
            </a:extLst>
          </p:cNvPr>
          <p:cNvSpPr txBox="1">
            <a:spLocks/>
          </p:cNvSpPr>
          <p:nvPr/>
        </p:nvSpPr>
        <p:spPr>
          <a:xfrm>
            <a:off x="7206140" y="2102234"/>
            <a:ext cx="4481796" cy="11996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4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600" b="1" dirty="0"/>
              <a:t>Systematikk-, metode- og analysekompetanse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i="1" dirty="0"/>
              <a:t>Av ansatte sier at de i liten eller noen grad har kompetanse til å benytte grunnleggende metodisk tilnærming til analysearbeidet og beslutningstaking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 dirty="0"/>
          </a:p>
        </p:txBody>
      </p:sp>
      <p:sp>
        <p:nvSpPr>
          <p:cNvPr id="8" name="Plassholder for innhold 1">
            <a:extLst>
              <a:ext uri="{FF2B5EF4-FFF2-40B4-BE49-F238E27FC236}">
                <a16:creationId xmlns:a16="http://schemas.microsoft.com/office/drawing/2014/main" id="{2D20AB0C-78DB-4BBD-9D4D-97077837F8E5}"/>
              </a:ext>
            </a:extLst>
          </p:cNvPr>
          <p:cNvSpPr txBox="1">
            <a:spLocks/>
          </p:cNvSpPr>
          <p:nvPr/>
        </p:nvSpPr>
        <p:spPr>
          <a:xfrm>
            <a:off x="1569022" y="3561516"/>
            <a:ext cx="3886200" cy="682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4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600" i="1" dirty="0"/>
              <a:t>Av ansatte sier at de i liten eller noen grad har kompetanse til å vurdere omsorg hos foreldre med annen sosial, kulturell eller annen erfaringsmessig bakgrunn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C70175B-D426-4EE6-B98A-A553E5750E15}"/>
              </a:ext>
            </a:extLst>
          </p:cNvPr>
          <p:cNvSpPr txBox="1"/>
          <p:nvPr/>
        </p:nvSpPr>
        <p:spPr>
          <a:xfrm>
            <a:off x="563755" y="2442939"/>
            <a:ext cx="87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/>
              <a:t>21 %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2D0C67E-6438-40F5-BBF1-B24D18966B7F}"/>
              </a:ext>
            </a:extLst>
          </p:cNvPr>
          <p:cNvSpPr txBox="1"/>
          <p:nvPr/>
        </p:nvSpPr>
        <p:spPr>
          <a:xfrm>
            <a:off x="492726" y="3821548"/>
            <a:ext cx="86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/>
              <a:t>66 %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3C76C245-7CD2-4216-8648-BD06BE6EFD16}"/>
              </a:ext>
            </a:extLst>
          </p:cNvPr>
          <p:cNvGrpSpPr/>
          <p:nvPr/>
        </p:nvGrpSpPr>
        <p:grpSpPr>
          <a:xfrm>
            <a:off x="6201476" y="3787434"/>
            <a:ext cx="5497798" cy="1199658"/>
            <a:chOff x="598202" y="5045730"/>
            <a:chExt cx="5497798" cy="1199658"/>
          </a:xfrm>
        </p:grpSpPr>
        <p:sp>
          <p:nvSpPr>
            <p:cNvPr id="5" name="Plassholder for innhold 1">
              <a:extLst>
                <a:ext uri="{FF2B5EF4-FFF2-40B4-BE49-F238E27FC236}">
                  <a16:creationId xmlns:a16="http://schemas.microsoft.com/office/drawing/2014/main" id="{60D8BA3F-B55A-4406-8D57-811886DDBD86}"/>
                </a:ext>
              </a:extLst>
            </p:cNvPr>
            <p:cNvSpPr txBox="1">
              <a:spLocks/>
            </p:cNvSpPr>
            <p:nvPr/>
          </p:nvSpPr>
          <p:spPr>
            <a:xfrm>
              <a:off x="1611630" y="5045730"/>
              <a:ext cx="4484370" cy="1199658"/>
            </a:xfrm>
            <a:prstGeom prst="rect">
              <a:avLst/>
            </a:prstGeom>
          </p:spPr>
          <p:txBody>
            <a:bodyPr vert="horz" lIns="0" tIns="0" rIns="0" bIns="0" rtlCol="0" anchor="t">
              <a:normAutofit/>
            </a:bodyPr>
            <a:lstStyle>
              <a:lvl1pPr marL="360000" indent="-36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&gt;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2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08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-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44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0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-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600" b="1"/>
                <a:t>Rettssikkerhet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nb-NO" sz="1600" i="1"/>
                <a:t>Av ansatte sier at de i liten eller noen grad har kompetanse til å dokumentere og beskrive hvordan observasjoner er benyttes inn i faglige vurderinger.</a:t>
              </a:r>
              <a:endParaRPr lang="nb-NO" sz="1600" i="1">
                <a:cs typeface="Calibri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nb-NO" sz="1600"/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E8A9FBFC-DBE8-4A93-A24B-E462C09112F2}"/>
                </a:ext>
              </a:extLst>
            </p:cNvPr>
            <p:cNvSpPr txBox="1"/>
            <p:nvPr/>
          </p:nvSpPr>
          <p:spPr>
            <a:xfrm>
              <a:off x="598202" y="5501009"/>
              <a:ext cx="796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/>
                <a:t>56 %</a:t>
              </a:r>
            </a:p>
          </p:txBody>
        </p:sp>
      </p:grp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9644360-0AC9-40DD-AEE7-621134E6E7B9}"/>
              </a:ext>
            </a:extLst>
          </p:cNvPr>
          <p:cNvSpPr txBox="1"/>
          <p:nvPr/>
        </p:nvSpPr>
        <p:spPr>
          <a:xfrm>
            <a:off x="6201478" y="2409021"/>
            <a:ext cx="79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/>
              <a:t>57 %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42C28E37-66DC-4FB0-B1CF-7168634E7E42}"/>
              </a:ext>
            </a:extLst>
          </p:cNvPr>
          <p:cNvGrpSpPr/>
          <p:nvPr/>
        </p:nvGrpSpPr>
        <p:grpSpPr>
          <a:xfrm>
            <a:off x="563755" y="5137798"/>
            <a:ext cx="4793361" cy="1199658"/>
            <a:chOff x="5897880" y="3319931"/>
            <a:chExt cx="4793361" cy="1199658"/>
          </a:xfrm>
        </p:grpSpPr>
        <p:sp>
          <p:nvSpPr>
            <p:cNvPr id="9" name="Plassholder for innhold 1">
              <a:extLst>
                <a:ext uri="{FF2B5EF4-FFF2-40B4-BE49-F238E27FC236}">
                  <a16:creationId xmlns:a16="http://schemas.microsoft.com/office/drawing/2014/main" id="{9BD324B9-502C-4E4B-A05A-E95A9405634C}"/>
                </a:ext>
              </a:extLst>
            </p:cNvPr>
            <p:cNvSpPr txBox="1">
              <a:spLocks/>
            </p:cNvSpPr>
            <p:nvPr/>
          </p:nvSpPr>
          <p:spPr>
            <a:xfrm>
              <a:off x="6869430" y="3319931"/>
              <a:ext cx="3821811" cy="119965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60000" indent="-36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&gt;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2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08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-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44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0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-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600" b="1"/>
                <a:t>Medvirkning, samarbeid og kommunikasjon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nb-NO" sz="1600" i="1"/>
                <a:t>Barnevernsledere sier at de i liten eller noen grad har kompetanse i deres tjeneste til forstå andre tjenesters lovverk og mandat</a:t>
              </a:r>
              <a:endParaRPr lang="nb-NO" sz="1600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5A08CD53-DD16-4D4A-9DE1-7CC65374D811}"/>
                </a:ext>
              </a:extLst>
            </p:cNvPr>
            <p:cNvSpPr txBox="1"/>
            <p:nvPr/>
          </p:nvSpPr>
          <p:spPr>
            <a:xfrm>
              <a:off x="5897880" y="3688928"/>
              <a:ext cx="79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/>
                <a:t>60 %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8D16BB1A-5447-465C-BD91-480292756180}"/>
              </a:ext>
            </a:extLst>
          </p:cNvPr>
          <p:cNvGrpSpPr/>
          <p:nvPr/>
        </p:nvGrpSpPr>
        <p:grpSpPr>
          <a:xfrm>
            <a:off x="6179127" y="5288995"/>
            <a:ext cx="5511256" cy="897264"/>
            <a:chOff x="6035042" y="4991318"/>
            <a:chExt cx="5511256" cy="897264"/>
          </a:xfrm>
        </p:grpSpPr>
        <p:sp>
          <p:nvSpPr>
            <p:cNvPr id="17" name="Plassholder for innhold 1">
              <a:extLst>
                <a:ext uri="{FF2B5EF4-FFF2-40B4-BE49-F238E27FC236}">
                  <a16:creationId xmlns:a16="http://schemas.microsoft.com/office/drawing/2014/main" id="{FE05F83B-1CDC-41DE-959D-687EDEBB546A}"/>
                </a:ext>
              </a:extLst>
            </p:cNvPr>
            <p:cNvSpPr txBox="1">
              <a:spLocks/>
            </p:cNvSpPr>
            <p:nvPr/>
          </p:nvSpPr>
          <p:spPr>
            <a:xfrm>
              <a:off x="7064502" y="4991318"/>
              <a:ext cx="4481796" cy="89726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60000" indent="-36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&gt;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2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08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-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44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00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-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b-NO" sz="1600" i="1" dirty="0"/>
                <a:t>Av ansatte sier at de i liten grad eller noen grad har kompetanse til å være bevisst på, og jobbe for å unngå, ulike former for feilslutninger i arbeidet.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nb-NO" sz="1600" dirty="0"/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156B8E05-F9ED-46DC-8DBE-BEB5E46006E3}"/>
                </a:ext>
              </a:extLst>
            </p:cNvPr>
            <p:cNvSpPr txBox="1"/>
            <p:nvPr/>
          </p:nvSpPr>
          <p:spPr>
            <a:xfrm>
              <a:off x="6035042" y="5209118"/>
              <a:ext cx="818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/>
                <a:t>33 %</a:t>
              </a:r>
            </a:p>
          </p:txBody>
        </p: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9C7866E-3870-4CAB-8901-CB389D630C27}"/>
              </a:ext>
            </a:extLst>
          </p:cNvPr>
          <p:cNvSpPr txBox="1"/>
          <p:nvPr/>
        </p:nvSpPr>
        <p:spPr>
          <a:xfrm>
            <a:off x="563755" y="1549326"/>
            <a:ext cx="354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Tall fra 2017</a:t>
            </a:r>
          </a:p>
        </p:txBody>
      </p:sp>
    </p:spTree>
    <p:extLst>
      <p:ext uri="{BB962C8B-B14F-4D97-AF65-F5344CB8AC3E}">
        <p14:creationId xmlns:p14="http://schemas.microsoft.com/office/powerpoint/2010/main" val="9460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61CF8E-1256-489B-8E16-D8E01DB5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9" y="212272"/>
            <a:ext cx="9961734" cy="1273628"/>
          </a:xfrm>
        </p:spPr>
        <p:txBody>
          <a:bodyPr anchor="b">
            <a:normAutofit/>
          </a:bodyPr>
          <a:lstStyle/>
          <a:p>
            <a:r>
              <a:rPr lang="nb-NO" sz="2400" dirty="0"/>
              <a:t>Mengdetrening en kompetanseutfordring</a:t>
            </a:r>
            <a:endParaRPr lang="nb-NO" sz="16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2DD616-539E-4600-A7AC-CBA1DF66A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756749"/>
              </p:ext>
            </p:extLst>
          </p:nvPr>
        </p:nvGraphicFramePr>
        <p:xfrm>
          <a:off x="961763" y="1811547"/>
          <a:ext cx="7414477" cy="483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5B35358B-A12C-43C1-BC8D-F95DD4EB00BB}"/>
              </a:ext>
            </a:extLst>
          </p:cNvPr>
          <p:cNvSpPr/>
          <p:nvPr/>
        </p:nvSpPr>
        <p:spPr>
          <a:xfrm>
            <a:off x="8653825" y="1811547"/>
            <a:ext cx="2829464" cy="437605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0" i="1" u="none" strike="noStrike" dirty="0">
                <a:solidFill>
                  <a:schemeClr val="tx1"/>
                </a:solidFill>
                <a:effectLst/>
              </a:rPr>
              <a:t>I gjennomsnitt undersøkes 8,6 saker totalt per år i en gjennomsnitts-kommune med 1 000 innbyggere</a:t>
            </a:r>
            <a:endParaRPr lang="nb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8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5FBD41C-5A85-42FC-B778-7BFAAEBA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3400"/>
              <a:t>Tiltakene i regjeringens kompetansestrategien for kommunalt barnevern (2018-2024)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A6EA7A1-AE97-4EE4-A33F-3051DF75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b-NO" sz="1500" b="1" dirty="0"/>
              <a:t>Tiltak til kommunen </a:t>
            </a:r>
          </a:p>
          <a:p>
            <a:pPr>
              <a:spcAft>
                <a:spcPts val="1200"/>
              </a:spcAft>
            </a:pPr>
            <a:r>
              <a:rPr lang="nb-NO" sz="1500" dirty="0"/>
              <a:t>Tjenestestøtteprogrammet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500" dirty="0"/>
              <a:t>Videreutdanninger og tilskudd til deltakelse på videreutdanninger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500" dirty="0"/>
              <a:t>Veiledningsteam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500" dirty="0"/>
              <a:t>Læringsnettverk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500" dirty="0"/>
              <a:t>Dialogmøter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500" dirty="0"/>
              <a:t>Opplæringsprogram om minoriteter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1500" i="1" dirty="0"/>
              <a:t>Lovkrav om kompetanse fra 2031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b-NO" sz="1500" dirty="0"/>
          </a:p>
        </p:txBody>
      </p:sp>
      <p:pic>
        <p:nvPicPr>
          <p:cNvPr id="6" name="Bilde 5" descr="Et bilde som inneholder gress, utendørs, barn, person&#10;&#10;Automatisk generert beskrivelse">
            <a:extLst>
              <a:ext uri="{FF2B5EF4-FFF2-40B4-BE49-F238E27FC236}">
                <a16:creationId xmlns:a16="http://schemas.microsoft.com/office/drawing/2014/main" id="{78C7EB4B-6DBF-4F48-A681-9E47B0201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" r="-1" b="3314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961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98AD536-A4B3-4613-909D-EDC396B6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655" y="457200"/>
            <a:ext cx="551268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59F5BEC-F3D8-4AE0-8FA9-A388FEB2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5857" y="167517"/>
            <a:ext cx="1402079" cy="184666"/>
          </a:xfrm>
        </p:spPr>
        <p:txBody>
          <a:bodyPr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fld id="{74DC5C6B-5FF5-4C51-B1C4-3E46E479ECBD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A286C1-E46F-4702-9763-E32AC287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815" y="222737"/>
            <a:ext cx="1390328" cy="129445"/>
          </a:xfrm>
        </p:spPr>
        <p:txBody>
          <a:bodyPr anchor="ctr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B94DB84-E499-472D-91AB-842510792A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281253" y="1915509"/>
            <a:ext cx="4307660" cy="3795719"/>
          </a:xfrm>
        </p:spPr>
        <p:txBody>
          <a:bodyPr vert="horz" lIns="0" tIns="0" rIns="0" bIns="0" rtlCol="0" anchor="t">
            <a:normAutofit/>
          </a:bodyPr>
          <a:lstStyle/>
          <a:p>
            <a:pPr marL="233680" indent="-233680">
              <a:lnSpc>
                <a:spcPct val="90000"/>
              </a:lnSpc>
            </a:pPr>
            <a:r>
              <a:rPr lang="nb-NO" sz="2200" dirty="0"/>
              <a:t>Kurs høsten 2020 for tjenestene </a:t>
            </a:r>
            <a:endParaRPr lang="nb-NO" dirty="0"/>
          </a:p>
          <a:p>
            <a:pPr marL="233680" indent="-233680">
              <a:lnSpc>
                <a:spcPct val="90000"/>
              </a:lnSpc>
              <a:buClr>
                <a:srgbClr val="000000"/>
              </a:buClr>
            </a:pPr>
            <a:r>
              <a:rPr lang="nb-NO" sz="2200" dirty="0">
                <a:cs typeface="Calibri"/>
              </a:rPr>
              <a:t>Nytt kurs i høst/nyåret 2022 med vekt på undersøkelsesarbeid</a:t>
            </a:r>
          </a:p>
          <a:p>
            <a:pPr marL="233680" indent="-233680">
              <a:lnSpc>
                <a:spcPct val="90000"/>
              </a:lnSpc>
            </a:pPr>
            <a:r>
              <a:rPr lang="nb-NO" sz="2200" dirty="0"/>
              <a:t>Saksbehandlingsrundskrivet er oppdatert, større revisjon under arbeid</a:t>
            </a:r>
          </a:p>
          <a:p>
            <a:pPr marL="233680" indent="-233680">
              <a:lnSpc>
                <a:spcPct val="90000"/>
              </a:lnSpc>
            </a:pPr>
            <a:r>
              <a:rPr lang="nb-NO" sz="2200" dirty="0">
                <a:cs typeface="Calibri"/>
              </a:rPr>
              <a:t>E-læring knyttet til jus og forvaltningsforståelse under arbeid</a:t>
            </a:r>
          </a:p>
          <a:p>
            <a:pPr marL="233680" indent="-233680">
              <a:lnSpc>
                <a:spcPct val="90000"/>
              </a:lnSpc>
            </a:pPr>
            <a:r>
              <a:rPr lang="nb-NO" sz="2200" dirty="0">
                <a:cs typeface="Calibri"/>
              </a:rPr>
              <a:t>Nye </a:t>
            </a:r>
            <a:r>
              <a:rPr lang="nb-NO" sz="2200" dirty="0"/>
              <a:t>retningslinjer om samvær</a:t>
            </a:r>
            <a:endParaRPr lang="nb-NO" sz="2200" dirty="0">
              <a:cs typeface="Calibri"/>
            </a:endParaRP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6F0E372C-7654-40CC-97D0-5902AB97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48" y="380368"/>
            <a:ext cx="10463784" cy="1052596"/>
          </a:xfrm>
        </p:spPr>
        <p:txBody>
          <a:bodyPr anchor="b">
            <a:normAutofit/>
          </a:bodyPr>
          <a:lstStyle/>
          <a:p>
            <a:r>
              <a:rPr lang="nb-NO" dirty="0"/>
              <a:t>Hvordan følger Bufdir opp dommene?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313EF0A-6C61-4B33-AC5F-761607662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66" t="18510"/>
          <a:stretch/>
        </p:blipFill>
        <p:spPr>
          <a:xfrm>
            <a:off x="79899" y="1548923"/>
            <a:ext cx="7201354" cy="41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9D2C0759-6DEC-46C3-AA1C-FBA6DFC2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9" y="569531"/>
            <a:ext cx="10463785" cy="1052596"/>
          </a:xfrm>
        </p:spPr>
        <p:txBody>
          <a:bodyPr anchor="b">
            <a:normAutofit/>
          </a:bodyPr>
          <a:lstStyle/>
          <a:p>
            <a:pPr marL="252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/>
          </a:p>
          <a:p>
            <a:pPr marL="0" indent="0">
              <a:spcAft>
                <a:spcPts val="600"/>
              </a:spcAft>
              <a:buNone/>
            </a:pPr>
            <a:endParaRPr lang="nb-NO"/>
          </a:p>
        </p:txBody>
      </p:sp>
      <p:pic>
        <p:nvPicPr>
          <p:cNvPr id="12" name="Bilde 11" descr="Golden Gate Bridge i tåke">
            <a:extLst>
              <a:ext uri="{FF2B5EF4-FFF2-40B4-BE49-F238E27FC236}">
                <a16:creationId xmlns:a16="http://schemas.microsoft.com/office/drawing/2014/main" id="{AEEB5EAC-9829-44EB-8846-A8871E27D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64109" y="2446635"/>
            <a:ext cx="5040629" cy="2835353"/>
          </a:xfrm>
          <a:prstGeom prst="rect">
            <a:avLst/>
          </a:prstGeom>
          <a:noFill/>
        </p:spPr>
      </p:pic>
      <p:pic>
        <p:nvPicPr>
          <p:cNvPr id="10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AF6F4A9B-35DB-4C36-8EC2-F3EC9BD50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7264" y="2849885"/>
            <a:ext cx="5040629" cy="20288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8F64BA-CBCB-41C7-8DF6-54384142C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98013" y="6483419"/>
            <a:ext cx="140207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DC5C6B-5FF5-4C51-B1C4-3E46E479ECBD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7FD82FC-1105-4A64-9BF4-B01E9B3407DF}"/>
              </a:ext>
            </a:extLst>
          </p:cNvPr>
          <p:cNvSpPr txBox="1"/>
          <p:nvPr/>
        </p:nvSpPr>
        <p:spPr>
          <a:xfrm>
            <a:off x="864106" y="1249551"/>
            <a:ext cx="1081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Bradley Hand ITC" panose="03070402050302030203" pitchFamily="66" charset="0"/>
              </a:rPr>
              <a:t>Barnevernfaglig kvalitetssystem – viktig komponent i </a:t>
            </a:r>
            <a:r>
              <a:rPr lang="nb-NO" sz="2800" dirty="0" err="1">
                <a:latin typeface="Bradley Hand ITC" panose="03070402050302030203" pitchFamily="66" charset="0"/>
              </a:rPr>
              <a:t>digibarnevern</a:t>
            </a:r>
            <a:endParaRPr lang="nb-NO" sz="28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2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fdir">
  <a:themeElements>
    <a:clrScheme name="Egendefinert 3">
      <a:dk1>
        <a:sysClr val="windowText" lastClr="000000"/>
      </a:dk1>
      <a:lt1>
        <a:sysClr val="window" lastClr="FFFFFF"/>
      </a:lt1>
      <a:dk2>
        <a:srgbClr val="403E40"/>
      </a:dk2>
      <a:lt2>
        <a:srgbClr val="F0F5F2"/>
      </a:lt2>
      <a:accent1>
        <a:srgbClr val="B6CFBF"/>
      </a:accent1>
      <a:accent2>
        <a:srgbClr val="201E20"/>
      </a:accent2>
      <a:accent3>
        <a:srgbClr val="A9A487"/>
      </a:accent3>
      <a:accent4>
        <a:srgbClr val="897A1B"/>
      </a:accent4>
      <a:accent5>
        <a:srgbClr val="EEB4A4"/>
      </a:accent5>
      <a:accent6>
        <a:srgbClr val="2A55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fdir_PPT.potx" id="{F90F82FF-C900-4384-A7A6-DF2EC72EE8FD}" vid="{03ACE101-8BD4-4103-9C49-956D3B85086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5DAC477F6BE2489113B16B9377B1AF" ma:contentTypeVersion="13" ma:contentTypeDescription="Opprett et nytt dokument." ma:contentTypeScope="" ma:versionID="dcc487a6873938d4d1d12c63252ecb13">
  <xsd:schema xmlns:xsd="http://www.w3.org/2001/XMLSchema" xmlns:xs="http://www.w3.org/2001/XMLSchema" xmlns:p="http://schemas.microsoft.com/office/2006/metadata/properties" xmlns:ns2="3b1acc7e-acb6-4a80-a84c-18b364b4e521" xmlns:ns3="88ede661-74b9-43eb-9824-8e4159dc0e5a" targetNamespace="http://schemas.microsoft.com/office/2006/metadata/properties" ma:root="true" ma:fieldsID="0a300fbaf73440b8ae136327d6c31de4" ns2:_="" ns3:_="">
    <xsd:import namespace="3b1acc7e-acb6-4a80-a84c-18b364b4e521"/>
    <xsd:import namespace="88ede661-74b9-43eb-9824-8e4159dc0e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acc7e-acb6-4a80-a84c-18b364b4e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de661-74b9-43eb-9824-8e4159dc0e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778FF9-6978-42B0-989A-A30F3AFC026E}"/>
</file>

<file path=customXml/itemProps2.xml><?xml version="1.0" encoding="utf-8"?>
<ds:datastoreItem xmlns:ds="http://schemas.openxmlformats.org/officeDocument/2006/customXml" ds:itemID="{31BEB98B-C58D-42E3-9B98-C36686E73C2A}"/>
</file>

<file path=customXml/itemProps3.xml><?xml version="1.0" encoding="utf-8"?>
<ds:datastoreItem xmlns:ds="http://schemas.openxmlformats.org/officeDocument/2006/customXml" ds:itemID="{0EE26B1F-DB9A-430A-9C32-B14BC8654126}"/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862</Words>
  <Application>Microsoft Office PowerPoint</Application>
  <PresentationFormat>Widescreen</PresentationFormat>
  <Paragraphs>143</Paragraphs>
  <Slides>15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3" baseType="lpstr">
      <vt:lpstr>Arial</vt:lpstr>
      <vt:lpstr>Bradley Hand ITC</vt:lpstr>
      <vt:lpstr>Calibri</vt:lpstr>
      <vt:lpstr>Calibri Light</vt:lpstr>
      <vt:lpstr>Courier New</vt:lpstr>
      <vt:lpstr>Wingdings</vt:lpstr>
      <vt:lpstr>Office-tema</vt:lpstr>
      <vt:lpstr>Bufdir</vt:lpstr>
      <vt:lpstr> 2 år etter Strand-Lobben»  Hva har skjedd? </vt:lpstr>
      <vt:lpstr>Et blikk utenfra bidrar til positiv utvikling i Norge</vt:lpstr>
      <vt:lpstr>Avgjørelsene om samvær er endret</vt:lpstr>
      <vt:lpstr>Kompetanse er viktig for å sikre menneskerettighetene</vt:lpstr>
      <vt:lpstr>Mengdetrening en kompetanseutfordring</vt:lpstr>
      <vt:lpstr>Tiltakene i regjeringens kompetansestrategien for kommunalt barnevern (2018-2024)</vt:lpstr>
      <vt:lpstr>PowerPoint-presentasjon</vt:lpstr>
      <vt:lpstr>Hvordan følger Bufdir opp dommene?</vt:lpstr>
      <vt:lpstr> </vt:lpstr>
      <vt:lpstr>Oppdrag i tildelingsbrevet til Statsforvalter for 2021 </vt:lpstr>
      <vt:lpstr>Nasjonal faglig retningslinje for vurdering av samvær</vt:lpstr>
      <vt:lpstr>Temaer i retningslinjen</vt:lpstr>
      <vt:lpstr>PowerPoint-presentasjon</vt:lpstr>
      <vt:lpstr>Skjerpede krav til kvalitet og oppdaterte vurderinger  Utredning av sped- og småbarn ved alvorlig bekymring</vt:lpstr>
      <vt:lpstr>Positiv og riktig utvikling, men…..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Henriksen</dc:creator>
  <cp:lastModifiedBy>Mai-Lin Isaksen</cp:lastModifiedBy>
  <cp:revision>3</cp:revision>
  <dcterms:created xsi:type="dcterms:W3CDTF">2021-11-19T06:06:48Z</dcterms:created>
  <dcterms:modified xsi:type="dcterms:W3CDTF">2021-12-17T14:20:28Z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0x0101004F5DAC477F6BE2489113B16B9377B1AF</vt:lpwstr>
  </property>
</Properties>
</file>