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ppt/revisionInfo.xml" ContentType="application/vnd.ms-powerpoint.revisioninfo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63" r:id="rId2"/>
    <p:sldId id="285" r:id="rId3"/>
    <p:sldId id="305" r:id="rId4"/>
    <p:sldId id="306" r:id="rId5"/>
    <p:sldId id="298" r:id="rId6"/>
    <p:sldId id="307" r:id="rId7"/>
    <p:sldId id="308" r:id="rId8"/>
    <p:sldId id="309" r:id="rId9"/>
    <p:sldId id="310" r:id="rId10"/>
    <p:sldId id="311" r:id="rId11"/>
    <p:sldId id="312" r:id="rId12"/>
    <p:sldId id="313" r:id="rId13"/>
    <p:sldId id="287" r:id="rId14"/>
    <p:sldId id="314" r:id="rId15"/>
    <p:sldId id="288" r:id="rId16"/>
    <p:sldId id="286" r:id="rId17"/>
    <p:sldId id="289" r:id="rId18"/>
    <p:sldId id="290" r:id="rId19"/>
    <p:sldId id="292" r:id="rId20"/>
    <p:sldId id="291" r:id="rId21"/>
    <p:sldId id="293" r:id="rId22"/>
    <p:sldId id="315" r:id="rId23"/>
    <p:sldId id="316" r:id="rId24"/>
    <p:sldId id="300" r:id="rId25"/>
    <p:sldId id="317" r:id="rId26"/>
    <p:sldId id="318" r:id="rId27"/>
    <p:sldId id="261" r:id="rId28"/>
  </p:sldIdLst>
  <p:sldSz cx="9144000" cy="5143500" type="screen16x9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 inndeling" id="{8ACF6A10-BF9C-4111-8906-7AFB24F1911E}">
          <p14:sldIdLst>
            <p14:sldId id="263"/>
            <p14:sldId id="285"/>
            <p14:sldId id="305"/>
            <p14:sldId id="306"/>
            <p14:sldId id="298"/>
            <p14:sldId id="307"/>
            <p14:sldId id="308"/>
            <p14:sldId id="309"/>
            <p14:sldId id="310"/>
            <p14:sldId id="311"/>
            <p14:sldId id="312"/>
            <p14:sldId id="313"/>
            <p14:sldId id="287"/>
            <p14:sldId id="314"/>
            <p14:sldId id="288"/>
            <p14:sldId id="286"/>
            <p14:sldId id="289"/>
            <p14:sldId id="290"/>
            <p14:sldId id="292"/>
            <p14:sldId id="291"/>
            <p14:sldId id="293"/>
            <p14:sldId id="315"/>
            <p14:sldId id="316"/>
            <p14:sldId id="300"/>
            <p14:sldId id="317"/>
            <p14:sldId id="318"/>
            <p14:sldId id="26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4F46"/>
    <a:srgbClr val="E44E46"/>
    <a:srgbClr val="E65343"/>
    <a:srgbClr val="DB3F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EB0CDF-7A16-41CC-B155-01C68F34ACFE}" v="1" dt="2020-11-24T13:23:35.2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aks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137" autoAdjust="0"/>
    <p:restoredTop sz="94671"/>
  </p:normalViewPr>
  <p:slideViewPr>
    <p:cSldViewPr>
      <p:cViewPr varScale="1">
        <p:scale>
          <a:sx n="148" d="100"/>
          <a:sy n="148" d="100"/>
        </p:scale>
        <p:origin x="132" y="61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0" d="100"/>
          <a:sy n="100" d="100"/>
        </p:scale>
        <p:origin x="-3552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38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37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microsoft.com/office/2015/10/relationships/revisionInfo" Target="revisionInfo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D70CDE-D9CE-4354-94E4-1FD6DB967311}" type="datetimeFigureOut">
              <a:rPr lang="nb-NO" smtClean="0"/>
              <a:t>27.11.2020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A25AF9-6F74-472F-B3FF-34E5DD31836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0514458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DDE89A-F0D7-4FF6-B2F1-98DC7792C91E}" type="datetimeFigureOut">
              <a:rPr lang="nb-NO" smtClean="0"/>
              <a:t>27.11.2020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8A2AF7-2D85-4421-9B02-2B5F9CC374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8844629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Første s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115616" y="843558"/>
            <a:ext cx="6912768" cy="1912609"/>
          </a:xfrm>
        </p:spPr>
        <p:txBody>
          <a:bodyPr lIns="0" tIns="0" rIns="0" anchor="b" anchorCtr="0">
            <a:normAutofit/>
          </a:bodyPr>
          <a:lstStyle>
            <a:lvl1pPr marL="0" algn="ctr">
              <a:lnSpc>
                <a:spcPts val="5400"/>
              </a:lnSpc>
              <a:defRPr sz="4300" b="1" i="0" u="none" cap="none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115616" y="3147510"/>
            <a:ext cx="6912768" cy="936408"/>
          </a:xfrm>
        </p:spPr>
        <p:txBody>
          <a:bodyPr lIns="0" tIns="0" rIns="0" bIns="0">
            <a:noAutofit/>
          </a:bodyPr>
          <a:lstStyle>
            <a:lvl1pPr marL="0" indent="0" algn="ctr">
              <a:spcBef>
                <a:spcPts val="0"/>
              </a:spcBef>
              <a:buNone/>
              <a:defRPr sz="2400" baseline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dirty="0"/>
              <a:t>Klikk for å redigere undertittelstil i malen</a:t>
            </a:r>
          </a:p>
        </p:txBody>
      </p:sp>
      <p:pic>
        <p:nvPicPr>
          <p:cNvPr id="9" name="Bilde 8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00" y="4212000"/>
            <a:ext cx="3312000" cy="576000"/>
          </a:xfrm>
          <a:prstGeom prst="rect">
            <a:avLst/>
          </a:prstGeom>
        </p:spPr>
      </p:pic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782998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ide med bunn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10" name="Bilde 9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0" y="4227934"/>
            <a:ext cx="576000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4729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746803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ingress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89570" y="1455950"/>
            <a:ext cx="4597350" cy="2916000"/>
          </a:xfr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022921" y="1455950"/>
            <a:ext cx="2360241" cy="2916000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dirty="0"/>
              <a:t>Klikk for å redigere tekststiler i malen</a:t>
            </a:r>
          </a:p>
        </p:txBody>
      </p:sp>
      <p:sp>
        <p:nvSpPr>
          <p:cNvPr id="8" name="Tittel 1"/>
          <p:cNvSpPr>
            <a:spLocks noGrp="1"/>
          </p:cNvSpPr>
          <p:nvPr>
            <p:ph type="title"/>
          </p:nvPr>
        </p:nvSpPr>
        <p:spPr>
          <a:xfrm>
            <a:off x="1022920" y="804231"/>
            <a:ext cx="7149480" cy="489701"/>
          </a:xfrm>
        </p:spPr>
        <p:txBody>
          <a:bodyPr>
            <a:noAutofit/>
          </a:bodyPr>
          <a:lstStyle>
            <a:lvl1pPr>
              <a:lnSpc>
                <a:spcPts val="4320"/>
              </a:lnSpc>
              <a:defRPr sz="3400" b="1" i="0"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13" name="Bilde 12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0" y="4227934"/>
            <a:ext cx="576000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1058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22920" y="3489852"/>
            <a:ext cx="7164000" cy="425054"/>
          </a:xfrm>
        </p:spPr>
        <p:txBody>
          <a:bodyPr anchor="b">
            <a:normAutofit/>
          </a:bodyPr>
          <a:lstStyle>
            <a:lvl1pPr algn="l">
              <a:lnSpc>
                <a:spcPts val="3600"/>
              </a:lnSpc>
              <a:defRPr sz="3000" b="1" i="0">
                <a:solidFill>
                  <a:srgbClr val="E54F46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022920" y="843558"/>
            <a:ext cx="7164000" cy="2598223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dirty="0"/>
              <a:t>Dra bildet til plassholderen eller klikk ikonet for å legge til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022920" y="3975906"/>
            <a:ext cx="7164000" cy="603647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dirty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13" name="Bilde 12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0" y="4227934"/>
            <a:ext cx="576000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1668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1022920" y="1455950"/>
            <a:ext cx="7149480" cy="2916000"/>
          </a:xfrm>
        </p:spPr>
        <p:txBody>
          <a:bodyPr vert="eaVert"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7" name="Tittel 1"/>
          <p:cNvSpPr>
            <a:spLocks noGrp="1"/>
          </p:cNvSpPr>
          <p:nvPr>
            <p:ph type="title"/>
          </p:nvPr>
        </p:nvSpPr>
        <p:spPr>
          <a:xfrm>
            <a:off x="1022920" y="804231"/>
            <a:ext cx="7149480" cy="489701"/>
          </a:xfrm>
        </p:spPr>
        <p:txBody>
          <a:bodyPr>
            <a:noAutofit/>
          </a:bodyPr>
          <a:lstStyle>
            <a:lvl1pPr>
              <a:lnSpc>
                <a:spcPts val="4320"/>
              </a:lnSpc>
              <a:defRPr sz="3400" b="1" i="0"/>
            </a:lvl1pPr>
          </a:lstStyle>
          <a:p>
            <a:r>
              <a:rPr lang="nb-NO" dirty="0"/>
              <a:t>Klikk for å redigere tittelstil</a:t>
            </a:r>
          </a:p>
        </p:txBody>
      </p:sp>
      <p:pic>
        <p:nvPicPr>
          <p:cNvPr id="8" name="Bild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0" y="4227934"/>
            <a:ext cx="576000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27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22920" y="804231"/>
            <a:ext cx="7149480" cy="489701"/>
          </a:xfrm>
        </p:spPr>
        <p:txBody>
          <a:bodyPr>
            <a:noAutofit/>
          </a:bodyPr>
          <a:lstStyle>
            <a:lvl1pPr>
              <a:lnSpc>
                <a:spcPts val="4320"/>
              </a:lnSpc>
              <a:defRPr sz="3400" b="1" i="0"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022920" y="1455950"/>
            <a:ext cx="7149480" cy="2916000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2pPr>
            <a:lvl3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3pPr>
            <a:lvl4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4pPr>
            <a:lvl5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5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12" name="Bild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0" y="4227934"/>
            <a:ext cx="576000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353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tel og innhold_nøytral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22920" y="804231"/>
            <a:ext cx="7149480" cy="489701"/>
          </a:xfrm>
        </p:spPr>
        <p:txBody>
          <a:bodyPr>
            <a:noAutofit/>
          </a:bodyPr>
          <a:lstStyle>
            <a:lvl1pPr>
              <a:lnSpc>
                <a:spcPts val="4320"/>
              </a:lnSpc>
              <a:defRPr sz="3400" b="1" i="0"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022920" y="1455950"/>
            <a:ext cx="7149480" cy="2916000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2pPr>
            <a:lvl3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3pPr>
            <a:lvl4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4pPr>
            <a:lvl5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5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12" name="Bilde 11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0" y="4227934"/>
            <a:ext cx="576000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744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, hvit med grå ramm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22920" y="804231"/>
            <a:ext cx="7149480" cy="489701"/>
          </a:xfrm>
        </p:spPr>
        <p:txBody>
          <a:bodyPr>
            <a:noAutofit/>
          </a:bodyPr>
          <a:lstStyle>
            <a:lvl1pPr>
              <a:lnSpc>
                <a:spcPts val="4320"/>
              </a:lnSpc>
              <a:defRPr sz="3400" b="1" i="0"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022920" y="1455950"/>
            <a:ext cx="7149480" cy="2916000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2pPr>
            <a:lvl3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3pPr>
            <a:lvl4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4pPr>
            <a:lvl5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5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12" name="Bilde 11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0" y="4227934"/>
            <a:ext cx="576000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711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s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22920" y="839911"/>
            <a:ext cx="6584776" cy="2649941"/>
          </a:xfrm>
        </p:spPr>
        <p:txBody>
          <a:bodyPr anchor="t" anchorCtr="0">
            <a:normAutofit/>
          </a:bodyPr>
          <a:lstStyle>
            <a:lvl1pPr>
              <a:lnSpc>
                <a:spcPts val="6000"/>
              </a:lnSpc>
              <a:defRPr sz="5000" b="1" i="0" u="none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3021097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iste s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2030012" y="3795886"/>
            <a:ext cx="5083976" cy="219838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600" cap="all" spc="100" baseline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nb-NO"/>
              <a:t>Universitetet i Bergen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085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o spal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1022920" y="1455626"/>
            <a:ext cx="3405064" cy="2916324"/>
          </a:xfrm>
        </p:spPr>
        <p:txBody>
          <a:bodyPr/>
          <a:lstStyle>
            <a:lvl1pPr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752400" y="1455626"/>
            <a:ext cx="3420000" cy="2916324"/>
          </a:xfrm>
        </p:spPr>
        <p:txBody>
          <a:bodyPr/>
          <a:lstStyle>
            <a:lvl1pPr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0" name="Tittel 1"/>
          <p:cNvSpPr>
            <a:spLocks noGrp="1"/>
          </p:cNvSpPr>
          <p:nvPr>
            <p:ph type="title"/>
          </p:nvPr>
        </p:nvSpPr>
        <p:spPr>
          <a:xfrm>
            <a:off x="1022920" y="804231"/>
            <a:ext cx="7149480" cy="489701"/>
          </a:xfrm>
        </p:spPr>
        <p:txBody>
          <a:bodyPr>
            <a:noAutofit/>
          </a:bodyPr>
          <a:lstStyle>
            <a:lvl1pPr>
              <a:lnSpc>
                <a:spcPts val="4320"/>
              </a:lnSpc>
              <a:defRPr sz="3400" b="1" i="0"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11" name="Bilde 10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0" y="4227934"/>
            <a:ext cx="576000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8522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o spalter med tit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1022920" y="1581640"/>
            <a:ext cx="3420000" cy="432048"/>
          </a:xfrm>
        </p:spPr>
        <p:txBody>
          <a:bodyPr anchor="b">
            <a:noAutofit/>
          </a:bodyPr>
          <a:lstStyle>
            <a:lvl1pPr marL="0" indent="0">
              <a:buNone/>
              <a:defRPr sz="2000" b="1" i="0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dirty="0"/>
              <a:t>Klikk for å redigere tekststiler i malen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752400" y="1581640"/>
            <a:ext cx="3420000" cy="432048"/>
          </a:xfrm>
        </p:spPr>
        <p:txBody>
          <a:bodyPr anchor="b">
            <a:noAutofit/>
          </a:bodyPr>
          <a:lstStyle>
            <a:lvl1pPr marL="0" indent="0">
              <a:buNone/>
              <a:defRPr sz="2000" b="1" i="0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dirty="0"/>
              <a:t>Klikk for å redigere tekststiler i malen</a:t>
            </a:r>
          </a:p>
        </p:txBody>
      </p:sp>
      <p:sp>
        <p:nvSpPr>
          <p:cNvPr id="10" name="Plassholder for innhold 2"/>
          <p:cNvSpPr>
            <a:spLocks noGrp="1"/>
          </p:cNvSpPr>
          <p:nvPr>
            <p:ph sz="half" idx="13"/>
          </p:nvPr>
        </p:nvSpPr>
        <p:spPr>
          <a:xfrm>
            <a:off x="1022920" y="2092345"/>
            <a:ext cx="3420000" cy="2351613"/>
          </a:xfrm>
        </p:spPr>
        <p:txBody>
          <a:bodyPr/>
          <a:lstStyle>
            <a:lvl1pPr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1" name="Plassholder for innhold 3"/>
          <p:cNvSpPr>
            <a:spLocks noGrp="1"/>
          </p:cNvSpPr>
          <p:nvPr>
            <p:ph sz="half" idx="2"/>
          </p:nvPr>
        </p:nvSpPr>
        <p:spPr>
          <a:xfrm>
            <a:off x="4752400" y="2092345"/>
            <a:ext cx="3420000" cy="2351613"/>
          </a:xfrm>
        </p:spPr>
        <p:txBody>
          <a:bodyPr/>
          <a:lstStyle>
            <a:lvl1pPr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2" name="Tittel 1"/>
          <p:cNvSpPr>
            <a:spLocks noGrp="1"/>
          </p:cNvSpPr>
          <p:nvPr>
            <p:ph type="title"/>
          </p:nvPr>
        </p:nvSpPr>
        <p:spPr>
          <a:xfrm>
            <a:off x="1022920" y="804231"/>
            <a:ext cx="7149480" cy="489701"/>
          </a:xfrm>
        </p:spPr>
        <p:txBody>
          <a:bodyPr>
            <a:noAutofit/>
          </a:bodyPr>
          <a:lstStyle>
            <a:lvl1pPr>
              <a:lnSpc>
                <a:spcPts val="4320"/>
              </a:lnSpc>
              <a:defRPr sz="3400" b="1" i="0"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2" name="Plassholder for dato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15" name="Bilde 14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0" y="4227934"/>
            <a:ext cx="576000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874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med grafik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22920" y="774875"/>
            <a:ext cx="7149480" cy="489701"/>
          </a:xfrm>
        </p:spPr>
        <p:txBody>
          <a:bodyPr>
            <a:normAutofit/>
          </a:bodyPr>
          <a:lstStyle>
            <a:lvl1pPr algn="l">
              <a:lnSpc>
                <a:spcPts val="3600"/>
              </a:lnSpc>
              <a:defRPr sz="3000"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7" name="Plassholder for innhold 2"/>
          <p:cNvSpPr>
            <a:spLocks noGrp="1"/>
          </p:cNvSpPr>
          <p:nvPr>
            <p:ph idx="1"/>
          </p:nvPr>
        </p:nvSpPr>
        <p:spPr>
          <a:xfrm>
            <a:off x="1022920" y="1455950"/>
            <a:ext cx="7149480" cy="2916000"/>
          </a:xfrm>
        </p:spPr>
        <p:txBody>
          <a:bodyPr/>
          <a:lstStyle>
            <a:lvl1pPr>
              <a:defRPr sz="26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  <a:lvl2pPr>
              <a:defRPr sz="2600">
                <a:solidFill>
                  <a:schemeClr val="tx1">
                    <a:lumMod val="75000"/>
                    <a:lumOff val="25000"/>
                  </a:schemeClr>
                </a:solidFill>
                <a:latin typeface="Myriad Pro"/>
              </a:defRPr>
            </a:lvl2pPr>
            <a:lvl3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Myriad Pro"/>
              </a:defRPr>
            </a:lvl3pPr>
            <a:lvl4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Myriad Pro"/>
              </a:defRPr>
            </a:lvl4pPr>
            <a:lvl5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Myriad Pro"/>
              </a:defRPr>
            </a:lvl5pPr>
          </a:lstStyle>
          <a:p>
            <a:pPr lvl="0"/>
            <a:endParaRPr lang="nb-NO" dirty="0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11" name="Bilde 10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0" y="4227934"/>
            <a:ext cx="576000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082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1022920" y="804231"/>
            <a:ext cx="7149480" cy="48970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1022920" y="1455950"/>
            <a:ext cx="7149480" cy="2916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dirty="0"/>
              <a:t>Klikk for å redigere tekststiler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67544" y="4680000"/>
            <a:ext cx="936104" cy="16201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20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1702418" y="4680000"/>
            <a:ext cx="709342" cy="16201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200" cap="all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7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1404000" y="388800"/>
            <a:ext cx="6336000" cy="3852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 cap="all" spc="100" baseline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nb-NO"/>
              <a:t>Universitetet i Bergen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50442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3" r:id="rId3"/>
    <p:sldLayoutId id="2147483664" r:id="rId4"/>
    <p:sldLayoutId id="2147483660" r:id="rId5"/>
    <p:sldLayoutId id="2147483655" r:id="rId6"/>
    <p:sldLayoutId id="2147483652" r:id="rId7"/>
    <p:sldLayoutId id="2147483653" r:id="rId8"/>
    <p:sldLayoutId id="2147483654" r:id="rId9"/>
    <p:sldLayoutId id="2147483661" r:id="rId10"/>
    <p:sldLayoutId id="2147483662" r:id="rId11"/>
    <p:sldLayoutId id="2147483656" r:id="rId12"/>
    <p:sldLayoutId id="2147483657" r:id="rId13"/>
    <p:sldLayoutId id="2147483658" r:id="rId14"/>
  </p:sldLayoutIdLst>
  <p:hf hdr="0"/>
  <p:txStyles>
    <p:titleStyle>
      <a:lvl1pPr marL="0" algn="l" defTabSz="914400" rtl="0" eaLnBrk="1" latinLnBrk="0" hangingPunct="1">
        <a:lnSpc>
          <a:spcPts val="4320"/>
        </a:lnSpc>
        <a:spcBef>
          <a:spcPct val="0"/>
        </a:spcBef>
        <a:buNone/>
        <a:defRPr sz="3400" b="1" i="0" u="none" kern="1200" cap="none" spc="0" normalizeH="0" baseline="0">
          <a:solidFill>
            <a:srgbClr val="E54F46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hudoc.echr.coe.int/eng-press?i=003-6562745-8683971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hudoc.echr.coe.int/eng?i=001-199381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hudoc.echr.coe.int/eng?i=001-199382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hudoc.echr.coe.int/eng?i=001-201648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hudoc.echr.coe.int/eng?i=001-201647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agbladet.no/nyheter/ved-en-feil-behandlet-domstolen-samme-barnevernssak-to-ganger-utfallene-ble-helt-forskjellige/70123663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elsetilsynet.no/presse/nyhetsarkiv/2019/gjennomgang-av-106-barnevernsaker-om-akuttiltak-eller-omsorgsovertakelse/" TargetMode="External"/><Relationship Id="rId2" Type="http://schemas.openxmlformats.org/officeDocument/2006/relationships/hyperlink" Target="https://www.idunn.no/lor/2020/02/langvarige_fosterhjemsplasseringer_og_forholdsmessighetskr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bibliotek.bufdir.no/BUF/101/Adopsjon-som-barneverntiltak_revidert.pdf" TargetMode="External"/><Relationship Id="rId5" Type="http://schemas.openxmlformats.org/officeDocument/2006/relationships/hyperlink" Target="https://www.google.com/url?sa=t&amp;rct=j&amp;q=&amp;esrc=s&amp;source=web&amp;cd=2&amp;ved=2ahUKEwigwu-iz-rlAhXKD5oKHRu8B0MQFjABegQIABAC&amp;url=https://skriftserien.hioa.no/index.php/skriftserien/article/download/612/133/&amp;usg=AOvVaw3mSDNprtVXfgwhV9oMgyEo" TargetMode="External"/><Relationship Id="rId4" Type="http://schemas.openxmlformats.org/officeDocument/2006/relationships/hyperlink" Target="https://www.bergen.kommune.no/publisering/api/filer/T538727433" TargetMode="Externa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hudoc.echr.coe.int/eng?i=001-82560" TargetMode="External"/><Relationship Id="rId7" Type="http://schemas.openxmlformats.org/officeDocument/2006/relationships/hyperlink" Target="https://lovdata.no/pro/avgjorelse/hr-2007-732-a" TargetMode="External"/><Relationship Id="rId2" Type="http://schemas.openxmlformats.org/officeDocument/2006/relationships/hyperlink" Target="http://hudoc.echr.coe.int/eng?i=001-5805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hudoc.echr.coe.int/eng?i=001-101458" TargetMode="External"/><Relationship Id="rId5" Type="http://schemas.openxmlformats.org/officeDocument/2006/relationships/hyperlink" Target="https://lovdata.no/pro/avgjorelse/hr-2002-1046-a" TargetMode="External"/><Relationship Id="rId4" Type="http://schemas.openxmlformats.org/officeDocument/2006/relationships/hyperlink" Target="http://hudoc.echr.coe.int/eng?i=001-88562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hudoc.echr.coe.int/eng?i=001-182450" TargetMode="External"/><Relationship Id="rId2" Type="http://schemas.openxmlformats.org/officeDocument/2006/relationships/hyperlink" Target="http://hudoc.echr.coe.int/eng?i=001-17708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hudoc.echr.coe.int/eng?i=001-185495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hudoc.echr.coe.int/eng?i=001-67323" TargetMode="External"/><Relationship Id="rId2" Type="http://schemas.openxmlformats.org/officeDocument/2006/relationships/hyperlink" Target="http://hudoc.echr.coe.int/eng?i=001-2275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hudoc.echr.coe.int/eng?i=001-173552" TargetMode="External"/><Relationship Id="rId5" Type="http://schemas.openxmlformats.org/officeDocument/2006/relationships/hyperlink" Target="http://hudoc.echr.coe.int/eng?i=001-168637" TargetMode="External"/><Relationship Id="rId4" Type="http://schemas.openxmlformats.org/officeDocument/2006/relationships/hyperlink" Target="http://hudoc.echr.coe.int/eng?i=001-168643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hudoc.echr.coe.int/eng?i=001-195909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385192" y="1370771"/>
            <a:ext cx="8352928" cy="1912609"/>
          </a:xfrm>
        </p:spPr>
        <p:txBody>
          <a:bodyPr>
            <a:normAutofit fontScale="90000"/>
          </a:bodyPr>
          <a:lstStyle/>
          <a:p>
            <a:r>
              <a:rPr lang="nb-NO" sz="3100" dirty="0"/>
              <a:t>Saker mot Norge for Den europeiske </a:t>
            </a:r>
            <a:r>
              <a:rPr lang="nb-NO" sz="3100" dirty="0" err="1"/>
              <a:t>menneskerettig</a:t>
            </a:r>
            <a:r>
              <a:rPr lang="nb-NO" sz="3100" dirty="0"/>
              <a:t>-hetsdomstolen - oppdatering</a:t>
            </a:r>
            <a:br>
              <a:rPr lang="nb-NO" dirty="0"/>
            </a:br>
            <a:r>
              <a:rPr lang="nb-NO" sz="1800" dirty="0"/>
              <a:t>Foredrag på Barnevern2020 (26. nov.)</a:t>
            </a:r>
            <a:br>
              <a:rPr lang="nb-NO" dirty="0"/>
            </a:b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i="1" dirty="0"/>
              <a:t>Professor Karl Harald Søvig, UiB</a:t>
            </a:r>
            <a:endParaRPr lang="nb-NO" dirty="0"/>
          </a:p>
        </p:txBody>
      </p:sp>
      <p:cxnSp>
        <p:nvCxnSpPr>
          <p:cNvPr id="6" name="Rett pil 5"/>
          <p:cNvCxnSpPr/>
          <p:nvPr/>
        </p:nvCxnSpPr>
        <p:spPr>
          <a:xfrm>
            <a:off x="4551995" y="-257224"/>
            <a:ext cx="0" cy="21079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Sylinder 6"/>
          <p:cNvSpPr txBox="1"/>
          <p:nvPr/>
        </p:nvSpPr>
        <p:spPr>
          <a:xfrm>
            <a:off x="1094929" y="-762054"/>
            <a:ext cx="6933455" cy="461665"/>
          </a:xfrm>
          <a:prstGeom prst="rect">
            <a:avLst/>
          </a:prstGeom>
          <a:noFill/>
          <a:ln w="12700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nb-NO" sz="1200" i="1" dirty="0"/>
              <a:t>Her kan du skrive enhet/tilhørighet. Sett blank hvis dette ikke er aktuelt. </a:t>
            </a:r>
            <a:br>
              <a:rPr lang="nb-NO" sz="1200" i="1" dirty="0"/>
            </a:br>
            <a:r>
              <a:rPr lang="nb-NO" sz="1200" i="1" dirty="0"/>
              <a:t>Innhold i dette feltet styres her: Meny -&gt; Sett inn (Mac= Vis) -&gt; Topptekst og bunntekst</a:t>
            </a:r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Universitetet i Bergen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46184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A927E30-3D12-BB4E-894A-329C7344C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Strand Lobben forts.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D7DD327-D460-9D42-9612-2DE0B42136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b-NO" dirty="0"/>
              <a:t>Det konkrete saksutfallet: krenkelse, dissens 13-4, men skarpt særvotum fra en fraksjon på 6 dommere i mindretallet</a:t>
            </a:r>
          </a:p>
          <a:p>
            <a:r>
              <a:rPr lang="nb-NO" dirty="0"/>
              <a:t>Begrunnelsen fra flertallet</a:t>
            </a:r>
          </a:p>
          <a:p>
            <a:pPr lvl="1"/>
            <a:r>
              <a:rPr lang="nb-NO" dirty="0"/>
              <a:t>Er direkte rettet mot saksbehandlingen</a:t>
            </a:r>
          </a:p>
          <a:p>
            <a:pPr lvl="2"/>
            <a:r>
              <a:rPr lang="nb-NO" dirty="0"/>
              <a:t>Mangel på oppdaterte sakkyndige vurderinger</a:t>
            </a:r>
          </a:p>
          <a:p>
            <a:pPr lvl="2"/>
            <a:r>
              <a:rPr lang="nb-NO" dirty="0"/>
              <a:t>Mangelfull begrunnelse</a:t>
            </a:r>
          </a:p>
          <a:p>
            <a:pPr lvl="3"/>
            <a:r>
              <a:rPr lang="nb-NO" dirty="0"/>
              <a:t>Mener lagt for stor vekt på hensynet til barnets beste</a:t>
            </a:r>
          </a:p>
          <a:p>
            <a:pPr lvl="3"/>
            <a:r>
              <a:rPr lang="nb-NO" dirty="0"/>
              <a:t>Knapp vurdering av barnets særlig sårbarhet</a:t>
            </a:r>
          </a:p>
          <a:p>
            <a:pPr lvl="3"/>
            <a:r>
              <a:rPr lang="nb-NO" dirty="0"/>
              <a:t>Trekker inn samværsomfanget</a:t>
            </a:r>
          </a:p>
          <a:p>
            <a:r>
              <a:rPr lang="nb-NO" dirty="0"/>
              <a:t>Sto utfallet i tråd med hva en kan vente at en </a:t>
            </a:r>
            <a:r>
              <a:rPr lang="nb-NO" dirty="0" err="1"/>
              <a:t>storkammerdom</a:t>
            </a:r>
            <a:r>
              <a:rPr lang="nb-NO" dirty="0"/>
              <a:t>?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C2EFE70-95DB-5540-92F8-6F04DCB72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67A90-D1DD-4783-BEEB-5DD87B72CFB8}" type="datetime1">
              <a:rPr lang="nb-NO" smtClean="0"/>
              <a:t>27.11.2020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32F10C5-4348-864E-A9FA-9460A979E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EMD og norsk barnevern</a:t>
            </a:r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B0DF2CD-B90F-8348-A74A-3F79741FA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10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2263394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337953E-E0DE-0143-B0A1-E3F50419B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Strand Lobben forts.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4FCEA37-C415-2644-BE66-32D6B7DE05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nb-NO" dirty="0"/>
              <a:t>Konsekvenser i den konkrete saken</a:t>
            </a:r>
          </a:p>
          <a:p>
            <a:pPr lvl="1"/>
            <a:r>
              <a:rPr lang="nb-NO" dirty="0"/>
              <a:t>Erstatning til mor (25 000 Euro)</a:t>
            </a:r>
          </a:p>
          <a:p>
            <a:pPr lvl="1"/>
            <a:r>
              <a:rPr lang="nb-NO" dirty="0"/>
              <a:t>Tilbakeføring?</a:t>
            </a:r>
          </a:p>
          <a:p>
            <a:pPr lvl="2"/>
            <a:r>
              <a:rPr lang="nb-NO" dirty="0"/>
              <a:t>Mor krevd gjenåpning. Saken avvist av Høyesterett, men står for tingretten</a:t>
            </a:r>
          </a:p>
          <a:p>
            <a:r>
              <a:rPr lang="nb-NO" dirty="0"/>
              <a:t>Virkning for andre saker</a:t>
            </a:r>
          </a:p>
          <a:p>
            <a:pPr lvl="1"/>
            <a:r>
              <a:rPr lang="nb-NO" dirty="0"/>
              <a:t>Fratakelse av foreldreansvar og samtykke til adopsjon</a:t>
            </a:r>
          </a:p>
          <a:p>
            <a:pPr lvl="2"/>
            <a:r>
              <a:rPr lang="nb-NO" dirty="0"/>
              <a:t>Saksbehandlingen</a:t>
            </a:r>
          </a:p>
          <a:p>
            <a:pPr lvl="2"/>
            <a:r>
              <a:rPr lang="nb-NO" dirty="0"/>
              <a:t>Den materielle vurderingen</a:t>
            </a:r>
          </a:p>
          <a:p>
            <a:pPr lvl="3"/>
            <a:r>
              <a:rPr lang="nb-NO" dirty="0"/>
              <a:t>Hvordan brukes adopsjon i forhold til andre land?</a:t>
            </a:r>
          </a:p>
          <a:p>
            <a:pPr lvl="1"/>
            <a:r>
              <a:rPr lang="nb-NO" dirty="0"/>
              <a:t>Andre sakstyper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0DDB9B3-871C-AE44-9FCC-C01E79D63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207CF-2E01-42AB-8AA9-DA046F0D4355}" type="datetime1">
              <a:rPr lang="nb-NO" smtClean="0"/>
              <a:t>27.11.2020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D61BBC34-90F5-AA44-8156-A334049A4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EMD og norsk barnevern</a:t>
            </a:r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59FAE52-70E2-274B-A70B-28C534093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11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342393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77AFF61-EB78-A344-8C76-D7AD6CD51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804231"/>
            <a:ext cx="8352928" cy="489701"/>
          </a:xfrm>
        </p:spPr>
        <p:txBody>
          <a:bodyPr>
            <a:normAutofit fontScale="90000"/>
          </a:bodyPr>
          <a:lstStyle/>
          <a:p>
            <a:r>
              <a:rPr lang="en" dirty="0"/>
              <a:t>K.O. </a:t>
            </a:r>
            <a:r>
              <a:rPr lang="en" dirty="0" err="1"/>
              <a:t>og</a:t>
            </a:r>
            <a:r>
              <a:rPr lang="en" dirty="0"/>
              <a:t> V.M, </a:t>
            </a:r>
            <a:r>
              <a:rPr lang="en" dirty="0">
                <a:hlinkClick r:id="rId2"/>
              </a:rPr>
              <a:t>klagenr. 64808/16</a:t>
            </a:r>
            <a:r>
              <a:rPr lang="en" dirty="0"/>
              <a:t>, 19.11.19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6FF1A8C-89F5-3546-BDF8-4954B30445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" dirty="0" err="1"/>
              <a:t>Gjelder</a:t>
            </a:r>
            <a:r>
              <a:rPr lang="en" dirty="0"/>
              <a:t> </a:t>
            </a:r>
            <a:r>
              <a:rPr lang="en" dirty="0" err="1"/>
              <a:t>omsorgsovertakelse</a:t>
            </a:r>
            <a:r>
              <a:rPr lang="en" dirty="0"/>
              <a:t> (</a:t>
            </a:r>
            <a:r>
              <a:rPr lang="en" dirty="0" err="1"/>
              <a:t>akuttvedtak</a:t>
            </a:r>
            <a:r>
              <a:rPr lang="en" dirty="0"/>
              <a:t> </a:t>
            </a:r>
            <a:r>
              <a:rPr lang="en" dirty="0" err="1"/>
              <a:t>og</a:t>
            </a:r>
            <a:r>
              <a:rPr lang="en" dirty="0"/>
              <a:t> </a:t>
            </a:r>
            <a:r>
              <a:rPr lang="en" dirty="0" err="1"/>
              <a:t>ordinært</a:t>
            </a:r>
            <a:r>
              <a:rPr lang="en" dirty="0"/>
              <a:t>) </a:t>
            </a:r>
            <a:r>
              <a:rPr lang="en" dirty="0" err="1"/>
              <a:t>av</a:t>
            </a:r>
            <a:r>
              <a:rPr lang="en" dirty="0"/>
              <a:t> </a:t>
            </a:r>
            <a:r>
              <a:rPr lang="en" dirty="0" err="1"/>
              <a:t>spedbarn</a:t>
            </a:r>
            <a:r>
              <a:rPr lang="en" dirty="0"/>
              <a:t> </a:t>
            </a:r>
            <a:r>
              <a:rPr lang="en" dirty="0" err="1"/>
              <a:t>og</a:t>
            </a:r>
            <a:r>
              <a:rPr lang="en" dirty="0"/>
              <a:t> </a:t>
            </a:r>
            <a:r>
              <a:rPr lang="en" dirty="0" err="1"/>
              <a:t>begrenset</a:t>
            </a:r>
            <a:r>
              <a:rPr lang="en" dirty="0"/>
              <a:t> </a:t>
            </a:r>
            <a:r>
              <a:rPr lang="en" dirty="0" err="1"/>
              <a:t>samvær</a:t>
            </a:r>
            <a:r>
              <a:rPr lang="en" dirty="0"/>
              <a:t> </a:t>
            </a:r>
            <a:endParaRPr lang="nb-NO" dirty="0"/>
          </a:p>
          <a:p>
            <a:pPr lvl="1"/>
            <a:r>
              <a:rPr lang="nb-NO" dirty="0"/>
              <a:t>Omsorgsovertakelse begrunnet i mistanke om rusmiddelbruk, psykiske problemer og «</a:t>
            </a:r>
            <a:r>
              <a:rPr lang="nb-NO" dirty="0" err="1"/>
              <a:t>domestic</a:t>
            </a:r>
            <a:r>
              <a:rPr lang="nb-NO" dirty="0"/>
              <a:t> </a:t>
            </a:r>
            <a:r>
              <a:rPr lang="nb-NO" dirty="0" err="1"/>
              <a:t>disputes</a:t>
            </a:r>
            <a:r>
              <a:rPr lang="nb-NO" dirty="0"/>
              <a:t>»</a:t>
            </a:r>
          </a:p>
          <a:p>
            <a:pPr lvl="1"/>
            <a:r>
              <a:rPr lang="nb-NO" dirty="0"/>
              <a:t>Ordinær sak for fylkesnemnd og stadfestet av tingretten</a:t>
            </a:r>
          </a:p>
          <a:p>
            <a:pPr lvl="1"/>
            <a:r>
              <a:rPr lang="nb-NO" dirty="0"/>
              <a:t>Litt ulik samværsfastsettelse av fylkesnemnd (1tX4), tingrett (2tX6) og lagmannsrett (2tX4)</a:t>
            </a:r>
          </a:p>
          <a:p>
            <a:r>
              <a:rPr lang="nb-NO" dirty="0"/>
              <a:t>Barnet tilbakeført etter tre år etter dom i tingretten</a:t>
            </a:r>
          </a:p>
          <a:p>
            <a:endParaRPr lang="nb-NO" dirty="0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1FE6B83-BE68-0144-B24B-0329F0F8E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3DC13-AECE-4663-BC09-61EE27665F38}" type="datetime1">
              <a:rPr lang="nb-NO" smtClean="0"/>
              <a:t>27.11.2020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7D2B80C-2D37-B04E-A0B1-78E586B9F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EMD og norsk barnevern</a:t>
            </a:r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C324748-580F-F74B-8D51-CB83DE889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12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7115193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9DC5BA0-B592-A64D-B60C-1DE612F08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K.O. og V.M. forts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B59A2FA-93B9-2745-AA99-275E6A076A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nb-NO" dirty="0"/>
              <a:t>Tre spørsmål: Saksbehandling, omsorgsovertakelse og samvær (krenkelse knyttet til sistnevnte)</a:t>
            </a:r>
          </a:p>
          <a:p>
            <a:r>
              <a:rPr lang="nb-NO" dirty="0"/>
              <a:t>Nasjonale myndigheter hadde tidlig forlatt målsetting om gjenforening. </a:t>
            </a:r>
          </a:p>
          <a:p>
            <a:r>
              <a:rPr lang="nb-NO" dirty="0"/>
              <a:t>Nasjonale myndigheter er pålagt å legge til rette for samvær i så stor utstrekning som mulig, uten å utsette barnet for en uforholdsmessig byrde («</a:t>
            </a:r>
            <a:r>
              <a:rPr lang="nb-NO" dirty="0" err="1"/>
              <a:t>exposing</a:t>
            </a:r>
            <a:r>
              <a:rPr lang="nb-NO" dirty="0"/>
              <a:t> A to </a:t>
            </a:r>
            <a:r>
              <a:rPr lang="nb-NO" dirty="0" err="1"/>
              <a:t>undue</a:t>
            </a:r>
            <a:r>
              <a:rPr lang="nb-NO" dirty="0"/>
              <a:t> </a:t>
            </a:r>
            <a:r>
              <a:rPr lang="nb-NO" dirty="0" err="1"/>
              <a:t>hardship</a:t>
            </a:r>
            <a:r>
              <a:rPr lang="nb-NO" dirty="0"/>
              <a:t>»). Samværene skal beskytte, styrke og utvikle familiebåndene. </a:t>
            </a:r>
          </a:p>
          <a:p>
            <a:r>
              <a:rPr lang="nb-NO" dirty="0"/>
              <a:t>Svært begrenset samvær, selv om barnet var normalt fungerende</a:t>
            </a:r>
          </a:p>
          <a:p>
            <a:r>
              <a:rPr lang="nb-NO" dirty="0"/>
              <a:t>EMD påpekte at ikke avgjørende at fastsatt samvær var en minimumsordning</a:t>
            </a:r>
          </a:p>
          <a:p>
            <a:r>
              <a:rPr lang="nb-NO" dirty="0"/>
              <a:t>Klagernes begjæring om behandling i </a:t>
            </a:r>
            <a:r>
              <a:rPr lang="nb-NO" dirty="0" err="1"/>
              <a:t>Storkammer</a:t>
            </a:r>
            <a:r>
              <a:rPr lang="nb-NO" dirty="0"/>
              <a:t> forkastet 15. april 2020</a:t>
            </a:r>
          </a:p>
          <a:p>
            <a:endParaRPr lang="nb-NO" dirty="0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34CC0E5-88D9-F645-B596-0C7BD6B85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7EFEA-056B-4E28-8B30-298C6B817553}" type="datetime1">
              <a:rPr lang="nb-NO" smtClean="0"/>
              <a:t>27.11.2020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EA00D84-8628-BC49-A4E8-133C8ED35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EMD og norsk barnevern</a:t>
            </a:r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20AD2D7-15B1-7A46-87BD-7537F411E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13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287470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65C8F35-A664-8B48-9C54-B3FA86A5C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A.S., </a:t>
            </a:r>
            <a:r>
              <a:rPr lang="nb-NO" dirty="0" err="1"/>
              <a:t>klagenr</a:t>
            </a:r>
            <a:r>
              <a:rPr lang="nb-NO" dirty="0"/>
              <a:t>. </a:t>
            </a:r>
            <a:r>
              <a:rPr lang="nb-NO" dirty="0">
                <a:hlinkClick r:id="rId2"/>
              </a:rPr>
              <a:t>60371/15</a:t>
            </a:r>
            <a:r>
              <a:rPr lang="nb-NO" dirty="0"/>
              <a:t>, 17.12.19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8964123-CB66-E546-81BE-251E38B061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nb-NO" dirty="0"/>
              <a:t>Barn født etter kunstig befruktning i utlandet. Far ukjent.</a:t>
            </a:r>
          </a:p>
          <a:p>
            <a:r>
              <a:rPr lang="nb-NO" dirty="0"/>
              <a:t>Omsorgsovertakelse (akutt), og senere ordinær sak for fylkesnemnd og tingrett da gutten var litt over to år. Begrenset samvær (1tX2) med tilsyn</a:t>
            </a:r>
          </a:p>
          <a:p>
            <a:r>
              <a:rPr lang="nb-NO" dirty="0"/>
              <a:t>Mor fremmet krav om tilbakeføring året etter tingrettsdommen, men endret til samvær</a:t>
            </a:r>
          </a:p>
          <a:p>
            <a:r>
              <a:rPr lang="nb-NO" dirty="0"/>
              <a:t>Fylkesnemnd og tingrett avskar samvær under henvisning til barnets reaksjoner på samvær</a:t>
            </a:r>
          </a:p>
          <a:p>
            <a:r>
              <a:rPr lang="nb-NO" dirty="0"/>
              <a:t>Mor førte to psykologer som sakkyndige vitner for tingretten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47844C9-7B7E-8C43-A8E3-CF1792403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3A54A-672E-4D25-AE76-C68BA9EB1D87}" type="datetime1">
              <a:rPr lang="nb-NO" smtClean="0"/>
              <a:t>27.11.2020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6C2906D-FFD7-C248-A9FD-01F1D130E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EMD og norsk barnevern</a:t>
            </a:r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1A60F03-FF0D-2148-B041-EC60D47FC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14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454064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59F82E8-EB05-E34B-A7CB-9E8A5DCAD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A.S. fortsatt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FEF7EE6-2500-9445-B1F3-794A16DE21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nb-NO" dirty="0"/>
              <a:t>Saker hvor svakheter i omsorgsevne var knyttet til grunnleggende og intuitive foreldreferdigheter er spesielt krevende, siden denne typen konklusjoner må bero på vage og subjektive kriterier</a:t>
            </a:r>
          </a:p>
          <a:p>
            <a:r>
              <a:rPr lang="nb-NO" dirty="0"/>
              <a:t>Tingretten hadde ikke gått inn i vurderingen fra morens sakkyndige</a:t>
            </a:r>
          </a:p>
          <a:p>
            <a:r>
              <a:rPr lang="nb-NO" dirty="0"/>
              <a:t>Saksbehandlingen var ikke i samsvar med kravene etter artikkel 8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93F074D-03E8-0A4B-A904-CF8CD0F04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46C5B-B83E-4DEF-B8E5-EECC56A25CC5}" type="datetime1">
              <a:rPr lang="nb-NO" smtClean="0"/>
              <a:t>27.11.2020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A9A3785-4229-AA4F-B6BF-79DD36069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EMD og norsk barnevern</a:t>
            </a:r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E0EB1B1-73F3-974F-AB98-780C8A6FF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15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6220072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C4F06FD-110A-C24B-952D-CC8F7DA56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804231"/>
            <a:ext cx="8568952" cy="489701"/>
          </a:xfrm>
        </p:spPr>
        <p:txBody>
          <a:bodyPr>
            <a:normAutofit fontScale="90000"/>
          </a:bodyPr>
          <a:lstStyle/>
          <a:p>
            <a:r>
              <a:rPr lang="nb-NO" dirty="0"/>
              <a:t>A.I., </a:t>
            </a:r>
            <a:r>
              <a:rPr lang="nb-NO" dirty="0" err="1"/>
              <a:t>klagenr</a:t>
            </a:r>
            <a:r>
              <a:rPr lang="nb-NO" dirty="0"/>
              <a:t>. </a:t>
            </a:r>
            <a:r>
              <a:rPr lang="nb-NO" dirty="0">
                <a:hlinkClick r:id="rId2"/>
              </a:rPr>
              <a:t>15379/16</a:t>
            </a:r>
            <a:r>
              <a:rPr lang="nb-NO" dirty="0"/>
              <a:t>, 17.12.19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1A95934-3138-D349-A96F-F9B18D83DD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nb-NO" dirty="0"/>
              <a:t>Klager var tenåringsmor og kom til Norge som flyktning da sønnen var </a:t>
            </a:r>
            <a:r>
              <a:rPr lang="nb-NO" dirty="0" err="1"/>
              <a:t>ca</a:t>
            </a:r>
            <a:r>
              <a:rPr lang="nb-NO" dirty="0"/>
              <a:t> halvt år</a:t>
            </a:r>
          </a:p>
          <a:p>
            <a:r>
              <a:rPr lang="nb-NO" dirty="0"/>
              <a:t>Akuttvedtak og senere ordinær sak da sønnen var ett år. Mor ønsket plassering i fosterhjem med muslimsk bakgrunn, men sønnen plassert hos fosterforeldre med kristen bakgrunn</a:t>
            </a:r>
          </a:p>
          <a:p>
            <a:r>
              <a:rPr lang="nb-NO" dirty="0"/>
              <a:t>Samvær fylkesnemnd (2tx4) og tingrett (1tx6)</a:t>
            </a:r>
          </a:p>
          <a:p>
            <a:r>
              <a:rPr lang="nb-NO" dirty="0" err="1"/>
              <a:t>Ca</a:t>
            </a:r>
            <a:r>
              <a:rPr lang="nb-NO" dirty="0"/>
              <a:t> tre år etter akuttvedtak begjæring om adopsjon. Mor tapte i fylkesnemnd og tingrett, under ankeforhandling i lagmannsrett erkjent at tilbakeføring uaktuelt</a:t>
            </a:r>
          </a:p>
          <a:p>
            <a:r>
              <a:rPr lang="nb-NO" dirty="0"/>
              <a:t>Lagmannsretten (6-1) ga samtykke til adopsjon. Fosterforeldre ønsket ikke besøkskontakt. De ville døpe barnet og gi det nytt navn.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C867CC5-BD4D-3D41-812B-F95138C47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C2764-BBEF-4BEF-8571-4F26D6366D76}" type="datetime1">
              <a:rPr lang="nb-NO" smtClean="0"/>
              <a:t>27.11.2020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D4CA0C8B-19EC-5F4F-ABC8-D135D27B1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EMD og norsk barnevern</a:t>
            </a:r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03AC8B5-5D95-BE4C-87BA-618C4DEC3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16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6908722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6652EBD-A74A-FC40-B931-8B2A1FCF4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A.I., fortsatt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FE10BED-7C55-2240-B9B0-D5F8D81C63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nb-NO" dirty="0"/>
              <a:t>EMD vurderte hele sakskomplekset etter art. 8 (og ikke dels etter art. 9)</a:t>
            </a:r>
          </a:p>
          <a:p>
            <a:r>
              <a:rPr lang="nb-NO" dirty="0"/>
              <a:t>Selv om moren ikke søkte om gjenforening, hadde nasjonale myndigheter en positiv forpliktelse til å sørge for at mor og barn holdt kontakten</a:t>
            </a:r>
          </a:p>
          <a:p>
            <a:r>
              <a:rPr lang="nb-NO" dirty="0"/>
              <a:t>På samme måte som i Strand Lobben skulle EMD ikke vurdere samværsfastsettelse, men adopsjon</a:t>
            </a:r>
          </a:p>
          <a:p>
            <a:r>
              <a:rPr lang="nb-NO" dirty="0"/>
              <a:t>Myndigheten hadde for raskt vurdert adopsjon</a:t>
            </a:r>
          </a:p>
          <a:p>
            <a:r>
              <a:rPr lang="nb-NO" dirty="0"/>
              <a:t>Lagmannsretten hadde for vært for kortfattet i vurderingen av reaksjonene på samvær</a:t>
            </a:r>
          </a:p>
          <a:p>
            <a:r>
              <a:rPr lang="nb-NO" dirty="0"/>
              <a:t>Klager begjære prøving i </a:t>
            </a:r>
            <a:r>
              <a:rPr lang="nb-NO" dirty="0" err="1"/>
              <a:t>storkammer</a:t>
            </a:r>
            <a:r>
              <a:rPr lang="nb-NO" dirty="0"/>
              <a:t> (for så vidt gjelder art. 9), og denne ble tatt til følge 11. mai 2020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AD1BFD6-4AC9-5345-8A49-E9872DCEC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22C1E-C4EE-45EB-957E-ACC7AC907DBD}" type="datetime1">
              <a:rPr lang="nb-NO" smtClean="0"/>
              <a:t>27.11.2020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32C731D-771F-1342-8892-174A90B51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EMD og norsk barnevern</a:t>
            </a:r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66B5D29-0366-0A46-84EA-BA2A30309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17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8598161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FA32C72-CD65-D44D-855B-60AA211DC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2920" y="804231"/>
            <a:ext cx="7509520" cy="489701"/>
          </a:xfrm>
        </p:spPr>
        <p:txBody>
          <a:bodyPr>
            <a:normAutofit fontScale="90000"/>
          </a:bodyPr>
          <a:lstStyle/>
          <a:p>
            <a:r>
              <a:rPr lang="nb-NO" dirty="0"/>
              <a:t>H., </a:t>
            </a:r>
            <a:r>
              <a:rPr lang="nb-NO" dirty="0" err="1"/>
              <a:t>klagenr</a:t>
            </a:r>
            <a:r>
              <a:rPr lang="nb-NO" dirty="0"/>
              <a:t>. </a:t>
            </a:r>
            <a:r>
              <a:rPr lang="nb-NO" dirty="0">
                <a:hlinkClick r:id="rId2"/>
              </a:rPr>
              <a:t>14652/16</a:t>
            </a:r>
            <a:r>
              <a:rPr lang="nb-NO" dirty="0"/>
              <a:t>, 10.3.20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179A358-8CD7-4B43-B0DD-892DDDF1DA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nb-NO" dirty="0"/>
          </a:p>
          <a:p>
            <a:r>
              <a:rPr lang="nb-NO" dirty="0"/>
              <a:t>Omsorgsovertakelse av tre barn født i henholdsvis 2000, 2005 og 2007. </a:t>
            </a:r>
          </a:p>
          <a:p>
            <a:r>
              <a:rPr lang="nb-NO" dirty="0"/>
              <a:t>Klageren svensk statsborger, hans kone rumensk statsborger. Flyttet til Norge i 2013.   </a:t>
            </a:r>
          </a:p>
          <a:p>
            <a:r>
              <a:rPr lang="nb-NO" dirty="0"/>
              <a:t>Akuttvedtak i 2013 og barna plassert i beredskapshjem grunnet bekymringer over foreldrenes omsorgsevne, at barna vokste opp i isolasjon med manglende stimuli, samt at foreldrene hadde uvanlig fokus på sykdom.  </a:t>
            </a:r>
          </a:p>
          <a:p>
            <a:r>
              <a:rPr lang="nb-NO" dirty="0"/>
              <a:t>I 2014 plasseres de to eldste barna fosterhjem. Det yngste overføres til institusjon (fosterforeldre fant hans særlige behov for krevende). </a:t>
            </a:r>
          </a:p>
          <a:p>
            <a:r>
              <a:rPr lang="nb-NO" dirty="0"/>
              <a:t>I 2015 finner lagmannsretten at ingen av vilkårene for omsorgsovertakelse var innfridd på domstidspunktet for noen av barna. Bare det yngste barnet flyttes tilbake til biologiske foreldre. De to eldste forblir i fosterhjem pga. tilknytning. Samvær med yngste settes til seks ganger i året à seks timer hver gang, med sikte på å gi barna kjennskap til sine biologiske røtter. </a:t>
            </a:r>
          </a:p>
          <a:p>
            <a:endParaRPr lang="nb-NO" dirty="0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9F07C31-3D1A-834B-9D09-95504F605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E9B90-97FB-4B7F-86DC-8B9EE8C2B232}" type="datetime1">
              <a:rPr lang="nb-NO" smtClean="0"/>
              <a:t>27.11.2020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676E978-C98B-F246-B62B-35FC94839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EMD og norsk barnevern</a:t>
            </a:r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24BBD71F-8BC6-D543-9985-F07354C34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18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451531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0F88397-17E5-B646-82FB-45D8CD09E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H., forts.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68FF79E-504B-3A49-8EAA-55EFFFCDB1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nb-NO" dirty="0"/>
              <a:t>EMD konsentrerte drøftelsen rundt omsorgsovertakelsen, og ikke akuttvedtaket</a:t>
            </a:r>
          </a:p>
          <a:p>
            <a:pPr lvl="1"/>
            <a:r>
              <a:rPr lang="nb-NO" dirty="0"/>
              <a:t>Oppmerksomheten var rundt det eldste barnet (uavklart diagnose), og omsorgsovertakelse av de yngste mer som konsekvens</a:t>
            </a:r>
          </a:p>
          <a:p>
            <a:pPr lvl="1"/>
            <a:r>
              <a:rPr lang="nb-NO" dirty="0"/>
              <a:t>Manglende hjelpetiltak</a:t>
            </a:r>
          </a:p>
          <a:p>
            <a:pPr lvl="1"/>
            <a:r>
              <a:rPr lang="nb-NO" dirty="0"/>
              <a:t>Lagmannsretten hadde ikke reparert krenkelsen</a:t>
            </a:r>
          </a:p>
          <a:p>
            <a:r>
              <a:rPr lang="nb-NO" dirty="0"/>
              <a:t>Samvær</a:t>
            </a:r>
          </a:p>
          <a:p>
            <a:pPr lvl="1"/>
            <a:r>
              <a:rPr lang="nb-NO" dirty="0"/>
              <a:t>Samvær 4 ganger i året i 1 ½ time var utilstrekkelig</a:t>
            </a:r>
          </a:p>
          <a:p>
            <a:pPr lvl="1"/>
            <a:r>
              <a:rPr lang="nb-NO" dirty="0"/>
              <a:t>Foreldrene fikk ikke snakke rumensk under samværene</a:t>
            </a:r>
          </a:p>
          <a:p>
            <a:r>
              <a:rPr lang="nb-NO" dirty="0"/>
              <a:t>Staten begjærte prøving i </a:t>
            </a:r>
            <a:r>
              <a:rPr lang="nb-NO" dirty="0" err="1"/>
              <a:t>Storkammer</a:t>
            </a:r>
            <a:r>
              <a:rPr lang="nb-NO" dirty="0"/>
              <a:t>, men vant ikke frem</a:t>
            </a:r>
          </a:p>
          <a:p>
            <a:pPr lvl="1"/>
            <a:endParaRPr lang="nb-NO" dirty="0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59DB645-CD80-BF44-9EC8-0E184957E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53759-676A-4BF4-AE44-04C8AC85AFE6}" type="datetime1">
              <a:rPr lang="nb-NO" smtClean="0"/>
              <a:t>27.11.2020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39E753F-2024-CB4A-81C1-B87904007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EMD og norsk barnevern</a:t>
            </a:r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3D80E14-84D0-9F49-AA0D-56DBCABF5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19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75502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901642" y="627534"/>
            <a:ext cx="7895220" cy="489701"/>
          </a:xfrm>
        </p:spPr>
        <p:txBody>
          <a:bodyPr>
            <a:noAutofit/>
          </a:bodyPr>
          <a:lstStyle/>
          <a:p>
            <a:r>
              <a:rPr lang="nb-NO" sz="2400" dirty="0"/>
              <a:t>Kort presentasjon av det rettslige rammeverket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935596" y="1838700"/>
            <a:ext cx="7149480" cy="2916000"/>
          </a:xfrm>
        </p:spPr>
        <p:txBody>
          <a:bodyPr>
            <a:normAutofit fontScale="70000" lnSpcReduction="20000"/>
          </a:bodyPr>
          <a:lstStyle/>
          <a:p>
            <a:r>
              <a:rPr lang="nb-NO" dirty="0"/>
              <a:t>Kort om Den europeiske menneskerettighetskonvensjonen (EMK) og håndheving gjennom Den europeiske menneskerettighetsdomstol (EMD)</a:t>
            </a:r>
          </a:p>
          <a:p>
            <a:r>
              <a:rPr lang="nb-NO" dirty="0"/>
              <a:t>EMK artikkel 8 og vernet av privat- og familieliv</a:t>
            </a:r>
          </a:p>
          <a:p>
            <a:pPr lvl="1"/>
            <a:r>
              <a:rPr lang="nb-NO" dirty="0"/>
              <a:t>Hvem er vernet?</a:t>
            </a:r>
          </a:p>
          <a:p>
            <a:pPr lvl="1"/>
            <a:r>
              <a:rPr lang="nb-NO" dirty="0"/>
              <a:t>Hva er vernet?</a:t>
            </a:r>
          </a:p>
          <a:p>
            <a:r>
              <a:rPr lang="nb-NO" dirty="0"/>
              <a:t>Gjennomføringen av EMK i norsk (barneverns)rett</a:t>
            </a:r>
          </a:p>
          <a:p>
            <a:pPr lvl="1"/>
            <a:r>
              <a:rPr lang="nb-NO" dirty="0"/>
              <a:t>Menneskerettsloven (EMK gjelder som norsk lov med forrang fremfor kolliderende lovbestemmelser)</a:t>
            </a:r>
          </a:p>
          <a:p>
            <a:pPr lvl="1"/>
            <a:r>
              <a:rPr lang="nb-NO" dirty="0"/>
              <a:t>Høyesterett har sagt at forrangen gjelder EMK slik den er tolket av EMD</a:t>
            </a:r>
          </a:p>
          <a:p>
            <a:r>
              <a:rPr lang="nb-NO" dirty="0"/>
              <a:t>Forholdet til FNs barnekonvensjon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7D6C9-4287-4169-8025-20E6A0E7C28D}" type="datetime1">
              <a:rPr lang="nb-NO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27.11.2020</a:t>
            </a:fld>
            <a:endParaRPr lang="nb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Side </a:t>
            </a:r>
            <a:fld id="{06C54713-27B5-4268-B680-29C9FB350413}" type="slidenum">
              <a:rPr lang="nb-NO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2</a:t>
            </a:fld>
            <a:endParaRPr lang="nb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A285CC3-3A18-43D8-A63E-2B4B8FA8B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EMD og norsk barnevern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1334935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7D06F2B-EDAE-2443-A264-E55948563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804231"/>
            <a:ext cx="8676456" cy="489701"/>
          </a:xfrm>
        </p:spPr>
        <p:txBody>
          <a:bodyPr>
            <a:normAutofit fontScale="90000"/>
          </a:bodyPr>
          <a:lstStyle/>
          <a:p>
            <a:r>
              <a:rPr lang="nb-NO" dirty="0"/>
              <a:t>P. m.fl., </a:t>
            </a:r>
            <a:r>
              <a:rPr lang="nb-NO" dirty="0" err="1"/>
              <a:t>klagenr</a:t>
            </a:r>
            <a:r>
              <a:rPr lang="nb-NO" dirty="0"/>
              <a:t>. </a:t>
            </a:r>
            <a:r>
              <a:rPr lang="nb-NO" dirty="0">
                <a:hlinkClick r:id="rId2"/>
              </a:rPr>
              <a:t>39710/15</a:t>
            </a:r>
            <a:r>
              <a:rPr lang="nb-NO" dirty="0"/>
              <a:t>, 10.3.20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4E74235-699D-D348-8890-F908DB15BC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2920" y="1455950"/>
            <a:ext cx="7149480" cy="3224050"/>
          </a:xfrm>
        </p:spPr>
        <p:txBody>
          <a:bodyPr>
            <a:normAutofit fontScale="70000" lnSpcReduction="20000"/>
          </a:bodyPr>
          <a:lstStyle/>
          <a:p>
            <a:r>
              <a:rPr lang="nb-NO" dirty="0"/>
              <a:t>Springer ut av </a:t>
            </a:r>
            <a:r>
              <a:rPr lang="nb-NO" dirty="0" err="1"/>
              <a:t>Rt</a:t>
            </a:r>
            <a:r>
              <a:rPr lang="nb-NO" dirty="0"/>
              <a:t>. 2015 s. 110 (både foreldre og barn klager)</a:t>
            </a:r>
          </a:p>
          <a:p>
            <a:r>
              <a:rPr lang="nb-NO" dirty="0"/>
              <a:t>Gjelder omsorgsovertakelse og bortadopsjon. Ektepar, begge norske statsborgere, mor opprinnelig fra Filippinene.  </a:t>
            </a:r>
          </a:p>
          <a:p>
            <a:r>
              <a:rPr lang="nb-NO" dirty="0"/>
              <a:t>Barnet, født i 2008, satt i beredskapshjem da det var et par måneder gammelt. Foreldrene psykisk syke og ikke i stand til å ta vare på ham. Etterhvert etter kortvarig opphold på familiesenter, ny avgjørelse om fosterhjem. </a:t>
            </a:r>
          </a:p>
          <a:p>
            <a:r>
              <a:rPr lang="nb-NO" dirty="0"/>
              <a:t>Samværsrett settes til to ganger i året à to timer hver gang, bl.a. på grunnlag av forventning om langvarig ordning.</a:t>
            </a:r>
          </a:p>
          <a:p>
            <a:r>
              <a:rPr lang="nb-NO" dirty="0"/>
              <a:t>Høyesterett samtykker til adopsjon </a:t>
            </a:r>
            <a:r>
              <a:rPr lang="nb-NO" dirty="0" err="1"/>
              <a:t>pga</a:t>
            </a:r>
            <a:r>
              <a:rPr lang="nb-NO" dirty="0"/>
              <a:t> barnets tilknytning til fosterhjemmet, som det har tilbragt nesten hele sitt liv i (lagmannsretten hadde ikke samtykket til adopsjon). </a:t>
            </a:r>
          </a:p>
          <a:p>
            <a:r>
              <a:rPr lang="nb-NO" dirty="0"/>
              <a:t>Høyesterett gir besøkskontakt for å sikre barnets etniske bånd til Filippinene.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0E840A2-FC1F-534E-9639-4C2D30340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AACBC-26DE-4808-B14F-DF0CDF5B9534}" type="datetime1">
              <a:rPr lang="nb-NO" smtClean="0"/>
              <a:t>27.11.2020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1C9D09C-292C-9948-BE16-DE4D7F496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EMD og norsk barnevern</a:t>
            </a:r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C8569C6-E2ED-9442-95BC-7C706E57D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20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5816546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E1851AE-1A7E-7947-8D0B-63574EBC9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P. m.fl., forts.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F885C8E-2F10-FE4D-9C3A-B31B60BD2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2920" y="1455950"/>
            <a:ext cx="7149480" cy="3224050"/>
          </a:xfrm>
        </p:spPr>
        <p:txBody>
          <a:bodyPr>
            <a:normAutofit fontScale="85000" lnSpcReduction="10000"/>
          </a:bodyPr>
          <a:lstStyle/>
          <a:p>
            <a:r>
              <a:rPr lang="nb-NO" dirty="0"/>
              <a:t>Saken måtte ses som et hele, i tråd med Strand Lobben</a:t>
            </a:r>
          </a:p>
          <a:p>
            <a:r>
              <a:rPr lang="nb-NO" dirty="0"/>
              <a:t>Nasjonale myndigheter hadde for tidlig gitt opp gjenforeningsmålsettingen</a:t>
            </a:r>
          </a:p>
          <a:p>
            <a:r>
              <a:rPr lang="nb-NO" dirty="0"/>
              <a:t>Da foreldrene ba om gjenforening, var ikke deres omsorgsevne utredet, men bare eventuell adopsjon (svikt hos fylkesnemnd og tingrett)</a:t>
            </a:r>
          </a:p>
          <a:p>
            <a:r>
              <a:rPr lang="nb-NO" dirty="0"/>
              <a:t>Besøkskontakten (to samvær á to timer) var så beskjeden at kunne nær ses bort fra («</a:t>
            </a:r>
            <a:r>
              <a:rPr lang="nb-NO" dirty="0" err="1"/>
              <a:t>incapable</a:t>
            </a:r>
            <a:r>
              <a:rPr lang="nb-NO" dirty="0"/>
              <a:t> </a:t>
            </a:r>
            <a:r>
              <a:rPr lang="nb-NO" dirty="0" err="1"/>
              <a:t>even</a:t>
            </a:r>
            <a:r>
              <a:rPr lang="nb-NO" dirty="0"/>
              <a:t> of </a:t>
            </a:r>
            <a:r>
              <a:rPr lang="nb-NO" dirty="0" err="1"/>
              <a:t>allowing</a:t>
            </a:r>
            <a:r>
              <a:rPr lang="nb-NO" dirty="0"/>
              <a:t>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development</a:t>
            </a:r>
            <a:r>
              <a:rPr lang="nb-NO" dirty="0"/>
              <a:t> of a </a:t>
            </a:r>
            <a:r>
              <a:rPr lang="nb-NO" dirty="0" err="1"/>
              <a:t>meaningful</a:t>
            </a:r>
            <a:r>
              <a:rPr lang="nb-NO" dirty="0"/>
              <a:t> </a:t>
            </a:r>
            <a:r>
              <a:rPr lang="nb-NO" dirty="0" err="1"/>
              <a:t>relationship</a:t>
            </a:r>
            <a:r>
              <a:rPr lang="nb-NO" dirty="0"/>
              <a:t>»)</a:t>
            </a:r>
          </a:p>
          <a:p>
            <a:r>
              <a:rPr lang="nb-NO" dirty="0"/>
              <a:t>Staten begjærte prøving i </a:t>
            </a:r>
            <a:r>
              <a:rPr lang="nb-NO" dirty="0" err="1"/>
              <a:t>Storkammer</a:t>
            </a:r>
            <a:r>
              <a:rPr lang="nb-NO" dirty="0"/>
              <a:t>, men vant ikke frem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954508D-70E9-8F4B-8926-24521EC71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8105E-5714-4F08-ACF5-CDFBED3357BD}" type="datetime1">
              <a:rPr lang="nb-NO" smtClean="0"/>
              <a:t>27.11.2020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EA52C95-8D58-764E-B3BA-7F3826273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EMD og norsk barnevern</a:t>
            </a:r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1FBA651-454C-6643-A4C2-4D781EA73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21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427521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EDDB4F2-DCC5-8145-B115-741544DA2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Saker som står for EMD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ABE052A-A2B0-A94C-A1BA-14E9363EAF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b-NO" dirty="0"/>
              <a:t>I alt nå kommunisert rundt 29 saker som ennå ikke er avgjort</a:t>
            </a:r>
          </a:p>
          <a:p>
            <a:pPr lvl="1"/>
            <a:r>
              <a:rPr lang="nb-NO" dirty="0"/>
              <a:t>Ikke tatt med to saker som gjelder tilgrensete spørsmål (</a:t>
            </a:r>
            <a:r>
              <a:rPr lang="nb-NO" dirty="0" err="1"/>
              <a:t>surrogati</a:t>
            </a:r>
            <a:r>
              <a:rPr lang="nb-NO" dirty="0"/>
              <a:t> og foreldreansvar etter dødsfall)</a:t>
            </a:r>
          </a:p>
          <a:p>
            <a:r>
              <a:rPr lang="nb-NO" dirty="0"/>
              <a:t>Ved siste opptelling fordelt på type inngrep (samme sak kan gjelde flere inngrep)</a:t>
            </a:r>
          </a:p>
          <a:p>
            <a:pPr lvl="1"/>
            <a:r>
              <a:rPr lang="nb-NO" dirty="0"/>
              <a:t>Omsorgsovertakelse: 8</a:t>
            </a:r>
          </a:p>
          <a:p>
            <a:pPr lvl="1"/>
            <a:r>
              <a:rPr lang="nb-NO" dirty="0"/>
              <a:t>Samværsrett: 14</a:t>
            </a:r>
          </a:p>
          <a:p>
            <a:pPr lvl="1"/>
            <a:r>
              <a:rPr lang="nb-NO" dirty="0"/>
              <a:t>Manglende tilbakeføring: 5</a:t>
            </a:r>
          </a:p>
          <a:p>
            <a:pPr lvl="1"/>
            <a:r>
              <a:rPr lang="nb-NO" dirty="0"/>
              <a:t>Fratakelse foreldreansvar og/eller samtykke adopsjon: 12</a:t>
            </a:r>
          </a:p>
          <a:p>
            <a:pPr lvl="1"/>
            <a:endParaRPr lang="nb-NO" dirty="0"/>
          </a:p>
          <a:p>
            <a:pPr lvl="1"/>
            <a:endParaRPr lang="nb-NO" dirty="0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A797963-297B-354F-BE36-0EC20E48C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56F90-8A17-4B3D-A47B-62E3A5AE8464}" type="datetime1">
              <a:rPr lang="nb-NO" smtClean="0"/>
              <a:t>27.11.2020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171095A-1D98-AE4E-9EB3-73FBE9AE3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EMD og norsk barnevern</a:t>
            </a:r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48F0BBA-275B-064D-87D0-4CA5140C4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22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416728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1498B8F-5343-1847-A86F-EE16BA858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Hva skjer i Høyesterett?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38AB03E-034D-1E48-818A-0BD0572A67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/>
              <a:t>Flere saker avgjort, og mange under behandling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37A05C7-9AED-684F-AA52-50479050D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5C16-A1AF-4392-83CC-A666FA829952}" type="datetime1">
              <a:rPr lang="nb-NO" smtClean="0"/>
              <a:t>27.11.2020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7E3C84F-89DE-2A4B-B044-46E4DCF4D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EMD og norsk barnevern</a:t>
            </a:r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230ED394-4DEA-4243-A408-CA7A06E0B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23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783042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06AC6-F83A-46D0-8AF5-E030B5E34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Utvikling omsorgsovertakelser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A355CA84-F391-4063-9130-AFF6D2F3C6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78171" y="1384300"/>
            <a:ext cx="5432108" cy="3017838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AA4E9F-15BD-44F9-BA35-01C910496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E7227-17B8-4CCF-BF70-F5FD7C422CEC}" type="datetime1">
              <a:rPr lang="nb-NO" smtClean="0"/>
              <a:t>27.11.2020</a:t>
            </a:fld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25B24C-0957-4CD0-A4BF-AEC218188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EMD og norsk barnevern</a:t>
            </a:r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A6C9D5-A68C-44BD-BC7E-879384C42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24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790272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A4B456E-5733-4E4E-ABE4-4FEB596AB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Refleksjoner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B9B6B24-1CA4-C041-B5D5-4361DBCE6F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2920" y="1455950"/>
            <a:ext cx="7149480" cy="3132024"/>
          </a:xfrm>
        </p:spPr>
        <p:txBody>
          <a:bodyPr>
            <a:normAutofit fontScale="55000" lnSpcReduction="20000"/>
          </a:bodyPr>
          <a:lstStyle/>
          <a:p>
            <a:r>
              <a:rPr lang="nb-NO" dirty="0"/>
              <a:t>Omsorgsovertakelse som midlertidig tiltak</a:t>
            </a:r>
          </a:p>
          <a:p>
            <a:pPr lvl="1"/>
            <a:r>
              <a:rPr lang="nb-NO" dirty="0"/>
              <a:t>Refleksjoner knyttet til </a:t>
            </a:r>
            <a:r>
              <a:rPr lang="nb-NO" dirty="0" err="1"/>
              <a:t>EMDs</a:t>
            </a:r>
            <a:r>
              <a:rPr lang="nb-NO" dirty="0"/>
              <a:t> tilnærming</a:t>
            </a:r>
          </a:p>
          <a:p>
            <a:pPr lvl="1"/>
            <a:r>
              <a:rPr lang="nb-NO" dirty="0"/>
              <a:t>Refleksjoner knyttet til fylkesnemndenes praktisering</a:t>
            </a:r>
          </a:p>
          <a:p>
            <a:r>
              <a:rPr lang="nb-NO" dirty="0"/>
              <a:t>Samvær etter omsorgsovertakelse</a:t>
            </a:r>
          </a:p>
          <a:p>
            <a:pPr lvl="1"/>
            <a:r>
              <a:rPr lang="nb-NO" dirty="0"/>
              <a:t>Her skal andre få ta hånd om diskusjonen</a:t>
            </a:r>
          </a:p>
          <a:p>
            <a:r>
              <a:rPr lang="nb-NO" dirty="0"/>
              <a:t>Adopsjon</a:t>
            </a:r>
          </a:p>
          <a:p>
            <a:pPr lvl="1"/>
            <a:r>
              <a:rPr lang="nb-NO" dirty="0"/>
              <a:t>Velger norske myndigheter for raskt denne løsningen?</a:t>
            </a:r>
          </a:p>
          <a:p>
            <a:r>
              <a:rPr lang="nb-NO" dirty="0"/>
              <a:t>De sakkyndiges rolle</a:t>
            </a:r>
          </a:p>
          <a:p>
            <a:r>
              <a:rPr lang="nb-NO" dirty="0"/>
              <a:t>Begrunnelsen for tiltaket</a:t>
            </a:r>
          </a:p>
          <a:p>
            <a:r>
              <a:rPr lang="nb-NO" dirty="0"/>
              <a:t>Silingsavgjørelser i to instanser (se et sjeldent eksempel fra </a:t>
            </a:r>
            <a:r>
              <a:rPr lang="nb-NO" dirty="0">
                <a:hlinkClick r:id="rId2"/>
              </a:rPr>
              <a:t>Borgarting</a:t>
            </a:r>
            <a:r>
              <a:rPr lang="nb-NO" dirty="0"/>
              <a:t>)</a:t>
            </a:r>
          </a:p>
          <a:p>
            <a:pPr lvl="1"/>
            <a:r>
              <a:rPr lang="nb-NO" dirty="0"/>
              <a:t>Hvor ensartet er praksis?</a:t>
            </a:r>
          </a:p>
          <a:p>
            <a:r>
              <a:rPr lang="nb-NO" dirty="0"/>
              <a:t>Barnets beste</a:t>
            </a:r>
          </a:p>
          <a:p>
            <a:pPr lvl="1"/>
            <a:r>
              <a:rPr lang="nb-NO" dirty="0"/>
              <a:t>Etter FNs barnekonvensjon, </a:t>
            </a:r>
            <a:r>
              <a:rPr lang="nb-NO" dirty="0" err="1"/>
              <a:t>EMDs</a:t>
            </a:r>
            <a:r>
              <a:rPr lang="nb-NO" dirty="0"/>
              <a:t> praksis og i Høyesterett</a:t>
            </a:r>
          </a:p>
          <a:p>
            <a:pPr lvl="1"/>
            <a:r>
              <a:rPr lang="nb-NO" dirty="0"/>
              <a:t>Tidsbruken og behov for stabilitet</a:t>
            </a:r>
          </a:p>
          <a:p>
            <a:r>
              <a:rPr lang="nb-NO" dirty="0"/>
              <a:t>Hvordan vil EMD håndtere de gjenstående sakene mot Norge?</a:t>
            </a:r>
          </a:p>
          <a:p>
            <a:r>
              <a:rPr lang="nb-NO" dirty="0"/>
              <a:t>I hvor stor grad kan EMD avhjelpe utfordringene som norsk barnevern står overfor?</a:t>
            </a:r>
          </a:p>
          <a:p>
            <a:pPr lvl="1"/>
            <a:endParaRPr lang="nb-NO" dirty="0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F1474FB-092B-6540-AFA9-E89E3C3EA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DEDF-D8E3-4B91-8DB2-ECDA6DDDE7F6}" type="datetime1">
              <a:rPr lang="nb-NO" smtClean="0"/>
              <a:t>27.11.2020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33441EC-CC17-2640-B8E0-D9080FFF9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EMD og norsk barnevern</a:t>
            </a:r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E1B3724-F74C-5A45-955F-11F9DFF90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25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861212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F3A491B-AAB5-1941-9FF3-7458C9CAE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Aktuelle kilder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E20EC67-BB79-4942-816D-B1AD10B4CF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2920" y="1455950"/>
            <a:ext cx="7149480" cy="3386068"/>
          </a:xfrm>
        </p:spPr>
        <p:txBody>
          <a:bodyPr>
            <a:normAutofit fontScale="55000" lnSpcReduction="20000"/>
          </a:bodyPr>
          <a:lstStyle/>
          <a:p>
            <a:r>
              <a:rPr lang="nb-NO" dirty="0"/>
              <a:t>Christian Børge Sørensen, Langvarige fosterhjemsplasseringer og forholdsmessighetskravet i EMK art. 8, </a:t>
            </a:r>
            <a:r>
              <a:rPr lang="nb-NO" dirty="0">
                <a:hlinkClick r:id="rId2"/>
              </a:rPr>
              <a:t>Lov og rett 2020 s. 103–122</a:t>
            </a:r>
            <a:endParaRPr lang="nb-NO" dirty="0"/>
          </a:p>
          <a:p>
            <a:r>
              <a:rPr lang="nb-NO" dirty="0">
                <a:hlinkClick r:id="rId3"/>
              </a:rPr>
              <a:t>Statens helsetilsyn</a:t>
            </a:r>
            <a:r>
              <a:rPr lang="nb-NO" dirty="0"/>
              <a:t>: Det å reise vasker øynene – Gjennomgang av 106 </a:t>
            </a:r>
            <a:r>
              <a:rPr lang="nb-NO" dirty="0" err="1"/>
              <a:t>barnevernsaker</a:t>
            </a:r>
            <a:endParaRPr lang="nb-NO" dirty="0"/>
          </a:p>
          <a:p>
            <a:r>
              <a:rPr lang="nb-NO" dirty="0"/>
              <a:t>Granskning av 10 konfliktfylte barnevernssaker i Bergen kommune, </a:t>
            </a:r>
            <a:r>
              <a:rPr lang="nb-NO" dirty="0">
                <a:hlinkClick r:id="rId4"/>
              </a:rPr>
              <a:t>Rapport 2020</a:t>
            </a:r>
            <a:endParaRPr lang="nb-NO" dirty="0"/>
          </a:p>
          <a:p>
            <a:r>
              <a:rPr lang="nb-NO" dirty="0"/>
              <a:t>Elisabeth G. Stang og Gunn Astrid </a:t>
            </a:r>
            <a:r>
              <a:rPr lang="nb-NO" dirty="0" err="1"/>
              <a:t>Baugerud</a:t>
            </a:r>
            <a:r>
              <a:rPr lang="nb-NO" dirty="0"/>
              <a:t>: Samvær etter omsorgsovertakelse – en barnefaglig og juridisk utredning, </a:t>
            </a:r>
            <a:r>
              <a:rPr lang="nb-NO" dirty="0">
                <a:hlinkClick r:id="rId5"/>
              </a:rPr>
              <a:t>OsloMet Rapport nr. 10 (2018)</a:t>
            </a:r>
            <a:endParaRPr lang="nb-NO" dirty="0"/>
          </a:p>
          <a:p>
            <a:r>
              <a:rPr lang="nb-NO" dirty="0"/>
              <a:t>Hege Stein Helland og Marit Skivenes, </a:t>
            </a:r>
            <a:r>
              <a:rPr lang="nb-NO" dirty="0">
                <a:hlinkClick r:id="rId6"/>
              </a:rPr>
              <a:t>Rapport «Adopsjon som barneverntiltak»</a:t>
            </a:r>
            <a:r>
              <a:rPr lang="nb-NO" dirty="0"/>
              <a:t>, Bergen 2019 </a:t>
            </a:r>
          </a:p>
          <a:p>
            <a:r>
              <a:rPr lang="nb-NO" dirty="0"/>
              <a:t>Julia Kohler-Olsen, «EMD: Strand Lobben med flere mot Norge – betydningen for norsk barnevern», Tidsskrift for velferdsforskning 2019, s. 341–346</a:t>
            </a:r>
          </a:p>
          <a:p>
            <a:r>
              <a:rPr lang="nb-NO" dirty="0"/>
              <a:t>Tina </a:t>
            </a:r>
            <a:r>
              <a:rPr lang="nb-NO" dirty="0" err="1"/>
              <a:t>Gerdts</a:t>
            </a:r>
            <a:r>
              <a:rPr lang="nb-NO" dirty="0"/>
              <a:t>-Andresen, «Fastsettelse av samvær ved omsorgsovertakelse – En analyse av hvordan fylkesnemnda begrunner sin </a:t>
            </a:r>
            <a:r>
              <a:rPr lang="nb-NO" dirty="0" err="1"/>
              <a:t>utmåling</a:t>
            </a:r>
            <a:r>
              <a:rPr lang="nb-NO" dirty="0"/>
              <a:t>», Kritisk </a:t>
            </a:r>
            <a:r>
              <a:rPr lang="nb-NO" dirty="0" err="1"/>
              <a:t>jJuss</a:t>
            </a:r>
            <a:r>
              <a:rPr lang="nb-NO" dirty="0"/>
              <a:t> 2020, s. 125–153</a:t>
            </a:r>
          </a:p>
          <a:p>
            <a:r>
              <a:rPr lang="nb-NO" dirty="0"/>
              <a:t>Lena Bendiksen, Barn i langvarige fosterhjemsplasseringer: foreldreansvar og adopsjon (Fagbokforlaget 2008)</a:t>
            </a:r>
          </a:p>
          <a:p>
            <a:r>
              <a:rPr lang="nb-NO" dirty="0"/>
              <a:t>Karl Harald Søvig og Per Harald Vindenes, Avgjørelser fra EMD i saker om vern av privat- og familieliv fra 2019-2020. Tidsskrift for familierett, arverett og barnevernrettslige spørsmål 2020 s. 173-209 (under trykking)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116639A-AB09-A840-83C7-C41B71BA0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181B1-4972-476F-B552-5D680DC41F27}" type="datetime1">
              <a:rPr lang="nb-NO" smtClean="0"/>
              <a:t>27.11.2020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31A9DD4-AA00-0E4A-ACFD-3692C25B9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EMD og norsk barnevern</a:t>
            </a:r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5DB6EAF-E294-0249-84E1-0E7C1AFD4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26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8690714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bunntekst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Universitetet i Bergen</a:t>
            </a:r>
          </a:p>
        </p:txBody>
      </p:sp>
      <p:pic>
        <p:nvPicPr>
          <p:cNvPr id="5" name="Bilde 4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4443958"/>
            <a:ext cx="510602" cy="43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5218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B2FB1-5173-43F8-A756-28C9D265D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EMD og barnevernssaker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E1483-5FA3-4BF9-B4E9-DF046D885D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nb-NO" dirty="0"/>
              <a:t>De første barnevernssakene var mot Sverige og kom på slutten av 1980-tallet</a:t>
            </a:r>
          </a:p>
          <a:p>
            <a:r>
              <a:rPr lang="nb-NO" dirty="0"/>
              <a:t>Foreldre (og barn) har rett til familieliv, eventuelle tvangstiltak fra staten er et inngrep i familielivet, som kan skje dersom</a:t>
            </a:r>
          </a:p>
          <a:p>
            <a:pPr lvl="1"/>
            <a:r>
              <a:rPr lang="nb-NO" dirty="0"/>
              <a:t>Har hjemmel i lov</a:t>
            </a:r>
          </a:p>
          <a:p>
            <a:pPr lvl="1"/>
            <a:r>
              <a:rPr lang="nb-NO" dirty="0"/>
              <a:t>Forfølger et legitimt formål (beskytte barn)</a:t>
            </a:r>
          </a:p>
          <a:p>
            <a:pPr lvl="1"/>
            <a:r>
              <a:rPr lang="nb-NO" dirty="0"/>
              <a:t>Er «nødvendig i et demokratisk samfunn»</a:t>
            </a:r>
          </a:p>
          <a:p>
            <a:pPr lvl="2"/>
            <a:r>
              <a:rPr lang="nb-NO" dirty="0"/>
              <a:t>Er en rikholdig praksis fra EMD knyttet til dette vilkåret</a:t>
            </a:r>
          </a:p>
          <a:p>
            <a:r>
              <a:rPr lang="nb-NO" dirty="0"/>
              <a:t>Staten har en viss skjønnsmargin</a:t>
            </a:r>
          </a:p>
          <a:p>
            <a:pPr lvl="1"/>
            <a:r>
              <a:rPr lang="nb-NO" dirty="0"/>
              <a:t>Beror på at ulik oppfatning i Europa </a:t>
            </a:r>
          </a:p>
          <a:p>
            <a:pPr lvl="1"/>
            <a:r>
              <a:rPr lang="nb-NO" dirty="0"/>
              <a:t>Skjønnsmarginen er snevrere dersom tiltaket helt avskjærer familiebånd</a:t>
            </a:r>
          </a:p>
          <a:p>
            <a:pPr lvl="1"/>
            <a:r>
              <a:rPr lang="nb-NO" dirty="0"/>
              <a:t>EMD har hele tiden fremhevet at omsorgsovertakelse normalt er et midlertidig tiltak og at myndighetene har en positiv plikt til å sørge for gjenforening</a:t>
            </a:r>
          </a:p>
          <a:p>
            <a:endParaRPr lang="nb-NO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5B647E-C79D-4C5C-BFA4-FE95C533A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2B854-F212-40F3-ABE4-B47C212B32B4}" type="datetime1">
              <a:rPr lang="nb-NO" smtClean="0"/>
              <a:t>27.11.2020</a:t>
            </a:fld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457C02-A336-4C65-A3BE-5DA388BF1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EMD og norsk barnevern</a:t>
            </a:r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AE7964-689E-4AA6-BE69-0F49B40F3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3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674251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513BEF4-FF4B-8F49-85E1-0D9FCD065C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5088" y="812224"/>
            <a:ext cx="8208912" cy="489701"/>
          </a:xfrm>
        </p:spPr>
        <p:txBody>
          <a:bodyPr>
            <a:normAutofit fontScale="90000"/>
          </a:bodyPr>
          <a:lstStyle/>
          <a:p>
            <a:r>
              <a:rPr lang="nb-NO" dirty="0"/>
              <a:t>Kort presentasjon av tidl. dommer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2AC799C-B684-4B48-A945-6ADD30A6FD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nb-NO" dirty="0"/>
              <a:t>Johansen, </a:t>
            </a:r>
            <a:r>
              <a:rPr lang="nb-NO" dirty="0" err="1"/>
              <a:t>klagenr</a:t>
            </a:r>
            <a:r>
              <a:rPr lang="nb-NO" dirty="0"/>
              <a:t>. </a:t>
            </a:r>
            <a:r>
              <a:rPr lang="nb-NO" dirty="0">
                <a:hlinkClick r:id="rId2"/>
              </a:rPr>
              <a:t>17383/90</a:t>
            </a:r>
            <a:endParaRPr lang="nb-NO" dirty="0"/>
          </a:p>
          <a:p>
            <a:pPr lvl="1"/>
            <a:r>
              <a:rPr lang="nb-NO" dirty="0"/>
              <a:t>Omsorgsovertakelse og samværsnekt med sikte på adopsjon, delvis krenkelse</a:t>
            </a:r>
          </a:p>
          <a:p>
            <a:r>
              <a:rPr lang="nb-NO" dirty="0"/>
              <a:t>(Sanchez </a:t>
            </a:r>
            <a:r>
              <a:rPr lang="nb-NO" dirty="0" err="1"/>
              <a:t>Cardenas</a:t>
            </a:r>
            <a:r>
              <a:rPr lang="nb-NO" dirty="0"/>
              <a:t>, </a:t>
            </a:r>
            <a:r>
              <a:rPr lang="nb-NO" dirty="0" err="1"/>
              <a:t>klagenr</a:t>
            </a:r>
            <a:r>
              <a:rPr lang="nb-NO" dirty="0"/>
              <a:t>. </a:t>
            </a:r>
            <a:r>
              <a:rPr lang="nb-NO" dirty="0">
                <a:hlinkClick r:id="rId3"/>
              </a:rPr>
              <a:t>12148/03</a:t>
            </a:r>
            <a:r>
              <a:rPr lang="nb-NO" dirty="0"/>
              <a:t>) </a:t>
            </a:r>
          </a:p>
          <a:p>
            <a:pPr lvl="1"/>
            <a:r>
              <a:rPr lang="nb-NO" dirty="0"/>
              <a:t>Uttalelse om mulige seksuelle overgrep i premissene, krenkelse </a:t>
            </a:r>
          </a:p>
          <a:p>
            <a:r>
              <a:rPr lang="nb-NO" dirty="0"/>
              <a:t>K.T. , </a:t>
            </a:r>
            <a:r>
              <a:rPr lang="nb-NO" dirty="0" err="1"/>
              <a:t>klagenr</a:t>
            </a:r>
            <a:r>
              <a:rPr lang="nb-NO" dirty="0"/>
              <a:t>. </a:t>
            </a:r>
            <a:r>
              <a:rPr lang="nb-NO" dirty="0">
                <a:hlinkClick r:id="rId4"/>
              </a:rPr>
              <a:t>26664/03</a:t>
            </a:r>
            <a:r>
              <a:rPr lang="nb-NO" dirty="0"/>
              <a:t> </a:t>
            </a:r>
          </a:p>
          <a:p>
            <a:pPr lvl="1"/>
            <a:r>
              <a:rPr lang="nb-NO" dirty="0"/>
              <a:t>Manglende domstolsprøving av oppstart av undersøkelsessak, ikke krenkelse (delvis dissens), jf. </a:t>
            </a:r>
            <a:r>
              <a:rPr lang="nb-NO" dirty="0" err="1"/>
              <a:t>Rt</a:t>
            </a:r>
            <a:r>
              <a:rPr lang="nb-NO" dirty="0"/>
              <a:t>. </a:t>
            </a:r>
            <a:r>
              <a:rPr lang="nb-NO" dirty="0">
                <a:hlinkClick r:id="rId5"/>
              </a:rPr>
              <a:t>2003 s. 301</a:t>
            </a:r>
            <a:endParaRPr lang="nb-NO" dirty="0"/>
          </a:p>
          <a:p>
            <a:r>
              <a:rPr lang="nb-NO" dirty="0"/>
              <a:t>Aune, </a:t>
            </a:r>
            <a:r>
              <a:rPr lang="nb-NO" dirty="0" err="1"/>
              <a:t>klagenr</a:t>
            </a:r>
            <a:r>
              <a:rPr lang="nb-NO" dirty="0"/>
              <a:t>. </a:t>
            </a:r>
            <a:r>
              <a:rPr lang="nb-NO" dirty="0">
                <a:hlinkClick r:id="rId6"/>
              </a:rPr>
              <a:t>52502/07</a:t>
            </a:r>
            <a:r>
              <a:rPr lang="nb-NO" dirty="0"/>
              <a:t> </a:t>
            </a:r>
          </a:p>
          <a:p>
            <a:pPr lvl="1"/>
            <a:r>
              <a:rPr lang="nb-NO" dirty="0"/>
              <a:t>Adopsjon, jf. </a:t>
            </a:r>
            <a:r>
              <a:rPr lang="nb-NO" dirty="0" err="1">
                <a:hlinkClick r:id="rId7"/>
              </a:rPr>
              <a:t>Rt</a:t>
            </a:r>
            <a:r>
              <a:rPr lang="nb-NO" dirty="0">
                <a:hlinkClick r:id="rId7"/>
              </a:rPr>
              <a:t>. 2007 s. 561</a:t>
            </a:r>
            <a:r>
              <a:rPr lang="nb-NO" dirty="0"/>
              <a:t>, ikke krenkelse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062506C-39AF-384A-8D6E-DD1D7447B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D9218-A316-4809-BA52-942943A6B8D3}" type="datetime1">
              <a:rPr lang="nb-NO" smtClean="0"/>
              <a:t>27.11.2020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ACEA8E5-BD8D-6F40-8408-60E27D0D6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EMD og norsk barnevern</a:t>
            </a:r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9F77FE6-6C6F-9240-80A7-9E8B39E0B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4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0728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617E0-3C15-4997-B2E1-B5C3070CF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sz="3200" dirty="0"/>
              <a:t>Sidespor – Adopsjon etter Johansen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7B2EB3-86D8-4099-86A9-CDE30A7162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b-NO" dirty="0"/>
              <a:t>Fall i antall adopsjoner i perioden 1994 til 1998 (Bendiksen 2008 s. 70)</a:t>
            </a:r>
          </a:p>
          <a:p>
            <a:pPr lvl="1"/>
            <a:r>
              <a:rPr lang="nb-NO" dirty="0"/>
              <a:t>Antall vedtak fra 43 til 23</a:t>
            </a:r>
          </a:p>
          <a:p>
            <a:pPr lvl="1"/>
            <a:r>
              <a:rPr lang="nb-NO" dirty="0"/>
              <a:t>Antall barn fra 57 til 27</a:t>
            </a:r>
          </a:p>
          <a:p>
            <a:r>
              <a:rPr lang="nb-NO" dirty="0"/>
              <a:t>Antall adopsjoner har senere steget (Helland/Skivenes 2019 s. 40)</a:t>
            </a:r>
          </a:p>
          <a:p>
            <a:pPr lvl="1"/>
            <a:r>
              <a:rPr lang="nb-NO" dirty="0"/>
              <a:t>2008: 14 vedtak</a:t>
            </a:r>
          </a:p>
          <a:p>
            <a:pPr lvl="1"/>
            <a:r>
              <a:rPr lang="nb-NO" dirty="0"/>
              <a:t>2012: 35 vedtak</a:t>
            </a:r>
          </a:p>
          <a:p>
            <a:pPr lvl="1"/>
            <a:r>
              <a:rPr lang="nb-NO" dirty="0"/>
              <a:t>2016: 59 vedtak</a:t>
            </a:r>
          </a:p>
          <a:p>
            <a:pPr lvl="1"/>
            <a:endParaRPr lang="nb-NO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D5807B-226C-4B66-AA41-E702C9BAB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68D7E-AB25-413E-B942-366298842D78}" type="datetime1">
              <a:rPr lang="nb-NO" smtClean="0"/>
              <a:t>27.11.2020</a:t>
            </a:fld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5F34D1-C61F-40EA-94C5-6F9F10B66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9552" y="388800"/>
            <a:ext cx="8496944" cy="385200"/>
          </a:xfrm>
        </p:spPr>
        <p:txBody>
          <a:bodyPr/>
          <a:lstStyle/>
          <a:p>
            <a:r>
              <a:rPr lang="nb-NO"/>
              <a:t>EMD og norsk barnevern</a:t>
            </a:r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EF552-B025-4285-8711-65BA0CE30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5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219113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7D2740A-208E-DE40-935D-3CB6CD293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2920" y="804231"/>
            <a:ext cx="7581528" cy="489701"/>
          </a:xfrm>
        </p:spPr>
        <p:txBody>
          <a:bodyPr>
            <a:normAutofit fontScale="90000"/>
          </a:bodyPr>
          <a:lstStyle/>
          <a:p>
            <a:r>
              <a:rPr lang="nb-NO" dirty="0"/>
              <a:t>Forts. presentasjon av tidl. dommer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DB24717-4F57-CE45-8182-9DA237A98F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nb-NO" dirty="0"/>
              <a:t>M.L., </a:t>
            </a:r>
            <a:r>
              <a:rPr lang="nb-NO" dirty="0" err="1"/>
              <a:t>klagenr</a:t>
            </a:r>
            <a:r>
              <a:rPr lang="nb-NO" dirty="0"/>
              <a:t>. </a:t>
            </a:r>
            <a:r>
              <a:rPr lang="nb-NO" dirty="0">
                <a:hlinkClick r:id="rId2"/>
              </a:rPr>
              <a:t>43701/14</a:t>
            </a:r>
            <a:r>
              <a:rPr lang="nb-NO" dirty="0"/>
              <a:t>, dom 7. sept. 2017</a:t>
            </a:r>
          </a:p>
          <a:p>
            <a:pPr lvl="1"/>
            <a:r>
              <a:rPr lang="nb-NO" dirty="0"/>
              <a:t>Fosterhjemsplassering (nyfødt) hos annen enn biologisk familie og i annet fosterhjem enn søsken, ikke krenkelse</a:t>
            </a:r>
          </a:p>
          <a:p>
            <a:r>
              <a:rPr lang="nb-NO" dirty="0"/>
              <a:t>Muhamed Hasan, </a:t>
            </a:r>
            <a:r>
              <a:rPr lang="nb-NO" dirty="0" err="1"/>
              <a:t>klagenr</a:t>
            </a:r>
            <a:r>
              <a:rPr lang="nb-NO" dirty="0"/>
              <a:t>. </a:t>
            </a:r>
            <a:r>
              <a:rPr lang="nb-NO" dirty="0">
                <a:hlinkClick r:id="rId3"/>
              </a:rPr>
              <a:t>27496/15</a:t>
            </a:r>
            <a:r>
              <a:rPr lang="nb-NO" dirty="0"/>
              <a:t>, dom 26. april 2018</a:t>
            </a:r>
          </a:p>
          <a:p>
            <a:pPr lvl="1"/>
            <a:r>
              <a:rPr lang="nb-NO" dirty="0"/>
              <a:t>Samvær hadde vært avskåret på grunn av kidnappingsfare</a:t>
            </a:r>
          </a:p>
          <a:p>
            <a:pPr lvl="1"/>
            <a:r>
              <a:rPr lang="nb-NO" dirty="0"/>
              <a:t>Adopsjon, ikke-krenkelse</a:t>
            </a:r>
          </a:p>
          <a:p>
            <a:r>
              <a:rPr lang="nb-NO" dirty="0"/>
              <a:t>Jansen, </a:t>
            </a:r>
            <a:r>
              <a:rPr lang="nb-NO" dirty="0" err="1"/>
              <a:t>klagenr</a:t>
            </a:r>
            <a:r>
              <a:rPr lang="nb-NO" dirty="0"/>
              <a:t>. </a:t>
            </a:r>
            <a:r>
              <a:rPr lang="nb-NO" dirty="0">
                <a:hlinkClick r:id="rId4"/>
              </a:rPr>
              <a:t>2822/16</a:t>
            </a:r>
            <a:r>
              <a:rPr lang="nb-NO" dirty="0"/>
              <a:t>, dom 6. september 2018</a:t>
            </a:r>
          </a:p>
          <a:p>
            <a:pPr lvl="1"/>
            <a:r>
              <a:rPr lang="nb-NO" dirty="0"/>
              <a:t>Avskjæring av samvær på grunn av kidnappingsfare, krenkelse</a:t>
            </a:r>
          </a:p>
          <a:p>
            <a:endParaRPr lang="nb-NO" dirty="0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A73454E-9491-5C42-9B69-3F0B1F551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6519C-4968-49DF-B488-A08B38F8AEB0}" type="datetime1">
              <a:rPr lang="nb-NO" smtClean="0"/>
              <a:t>27.11.2020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D7D87D3-C07E-0943-98F8-F8BB759C7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EMD og norsk barnevern</a:t>
            </a:r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541FC0C-9A15-324A-98E8-4FED3F5FC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6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56249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218774D-E2E5-8741-8BFA-C91EF0619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2920" y="804231"/>
            <a:ext cx="7797552" cy="489701"/>
          </a:xfrm>
        </p:spPr>
        <p:txBody>
          <a:bodyPr>
            <a:normAutofit fontScale="90000"/>
          </a:bodyPr>
          <a:lstStyle/>
          <a:p>
            <a:r>
              <a:rPr lang="nb-NO" dirty="0"/>
              <a:t>Kort presentasjon av tidligere avgjørelser</a:t>
            </a:r>
            <a:br>
              <a:rPr lang="nb-NO" dirty="0"/>
            </a:br>
            <a:br>
              <a:rPr lang="nb-NO" dirty="0"/>
            </a:br>
            <a:br>
              <a:rPr lang="nb-NO" dirty="0"/>
            </a:br>
            <a:r>
              <a:rPr lang="nb-NO" dirty="0"/>
              <a:t>Kort presentasjon av tidl. avgjørelser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6F1CE67-E653-EC4B-99DA-DD34CE432B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2920" y="1606981"/>
            <a:ext cx="7149480" cy="3060016"/>
          </a:xfrm>
        </p:spPr>
        <p:txBody>
          <a:bodyPr>
            <a:normAutofit fontScale="62500" lnSpcReduction="20000"/>
          </a:bodyPr>
          <a:lstStyle/>
          <a:p>
            <a:r>
              <a:rPr lang="nb-NO" dirty="0"/>
              <a:t>Johansen, </a:t>
            </a:r>
            <a:r>
              <a:rPr lang="nb-NO" dirty="0">
                <a:hlinkClick r:id="rId2"/>
              </a:rPr>
              <a:t>12750/02</a:t>
            </a:r>
            <a:r>
              <a:rPr lang="nb-NO" dirty="0"/>
              <a:t>, 10. okt. 2002</a:t>
            </a:r>
          </a:p>
          <a:p>
            <a:pPr lvl="1"/>
            <a:r>
              <a:rPr lang="nb-NO" dirty="0"/>
              <a:t>Manglende gjenforening etter konstatert krenkelse (ubegrunnet dissens)</a:t>
            </a:r>
          </a:p>
          <a:p>
            <a:r>
              <a:rPr lang="nb-NO" dirty="0"/>
              <a:t>I.U.,  </a:t>
            </a:r>
            <a:r>
              <a:rPr lang="nb-NO" dirty="0" err="1"/>
              <a:t>klagenr</a:t>
            </a:r>
            <a:r>
              <a:rPr lang="nb-NO" dirty="0"/>
              <a:t>. </a:t>
            </a:r>
            <a:r>
              <a:rPr lang="nb-NO" dirty="0">
                <a:hlinkClick r:id="rId3"/>
              </a:rPr>
              <a:t>75531/01</a:t>
            </a:r>
            <a:r>
              <a:rPr lang="nb-NO" dirty="0"/>
              <a:t>, 21. okt. 2004</a:t>
            </a:r>
          </a:p>
          <a:p>
            <a:pPr lvl="1"/>
            <a:r>
              <a:rPr lang="nb-NO" dirty="0"/>
              <a:t>Avskjæring av kontakt mellom søsken etter omsorgsovertakelse (ubegrunnet dissens)</a:t>
            </a:r>
          </a:p>
          <a:p>
            <a:r>
              <a:rPr lang="en" dirty="0"/>
              <a:t>J.M.N. </a:t>
            </a:r>
            <a:r>
              <a:rPr lang="en" dirty="0" err="1"/>
              <a:t>og</a:t>
            </a:r>
            <a:r>
              <a:rPr lang="en" dirty="0"/>
              <a:t> C.H., </a:t>
            </a:r>
            <a:r>
              <a:rPr lang="en" dirty="0" err="1"/>
              <a:t>klagenr</a:t>
            </a:r>
            <a:r>
              <a:rPr lang="en" dirty="0"/>
              <a:t>. </a:t>
            </a:r>
            <a:r>
              <a:rPr lang="nb-NO" dirty="0">
                <a:hlinkClick r:id="rId4"/>
              </a:rPr>
              <a:t>3145/16</a:t>
            </a:r>
            <a:r>
              <a:rPr lang="nb-NO" dirty="0"/>
              <a:t>, </a:t>
            </a:r>
            <a:r>
              <a:rPr lang="nb-NO" dirty="0" err="1"/>
              <a:t>avgj</a:t>
            </a:r>
            <a:r>
              <a:rPr lang="nb-NO" dirty="0"/>
              <a:t>. 11. okt. 2016</a:t>
            </a:r>
          </a:p>
          <a:p>
            <a:pPr lvl="1"/>
            <a:r>
              <a:rPr lang="nb-NO" dirty="0"/>
              <a:t>Akuttvedtak og senere omsorgsovertakelse</a:t>
            </a:r>
          </a:p>
          <a:p>
            <a:r>
              <a:rPr lang="en" dirty="0"/>
              <a:t>T.S. </a:t>
            </a:r>
            <a:r>
              <a:rPr lang="en" dirty="0" err="1"/>
              <a:t>og</a:t>
            </a:r>
            <a:r>
              <a:rPr lang="en" dirty="0"/>
              <a:t> J.J.</a:t>
            </a:r>
            <a:r>
              <a:rPr lang="nb-NO" dirty="0"/>
              <a:t>, </a:t>
            </a:r>
            <a:r>
              <a:rPr lang="nb-NO" dirty="0" err="1"/>
              <a:t>klagenr</a:t>
            </a:r>
            <a:r>
              <a:rPr lang="nb-NO" dirty="0"/>
              <a:t>. </a:t>
            </a:r>
            <a:r>
              <a:rPr lang="en" dirty="0">
                <a:hlinkClick r:id="rId5"/>
              </a:rPr>
              <a:t>15633/15</a:t>
            </a:r>
            <a:r>
              <a:rPr lang="en" dirty="0"/>
              <a:t>, </a:t>
            </a:r>
            <a:r>
              <a:rPr lang="en" dirty="0" err="1"/>
              <a:t>avgj</a:t>
            </a:r>
            <a:r>
              <a:rPr lang="en" dirty="0"/>
              <a:t>. 11. </a:t>
            </a:r>
            <a:r>
              <a:rPr lang="en" dirty="0" err="1"/>
              <a:t>okt</a:t>
            </a:r>
            <a:r>
              <a:rPr lang="en" dirty="0"/>
              <a:t>. 2016</a:t>
            </a:r>
          </a:p>
          <a:p>
            <a:pPr lvl="1"/>
            <a:r>
              <a:rPr lang="en" dirty="0" err="1"/>
              <a:t>Begrenset</a:t>
            </a:r>
            <a:r>
              <a:rPr lang="en" dirty="0"/>
              <a:t> </a:t>
            </a:r>
            <a:r>
              <a:rPr lang="en" dirty="0" err="1"/>
              <a:t>samvær</a:t>
            </a:r>
            <a:r>
              <a:rPr lang="en" dirty="0"/>
              <a:t> for </a:t>
            </a:r>
            <a:r>
              <a:rPr lang="en" dirty="0" err="1"/>
              <a:t>bestemor</a:t>
            </a:r>
            <a:r>
              <a:rPr lang="en" dirty="0"/>
              <a:t> </a:t>
            </a:r>
            <a:r>
              <a:rPr lang="en" dirty="0" err="1"/>
              <a:t>etter</a:t>
            </a:r>
            <a:r>
              <a:rPr lang="en" dirty="0"/>
              <a:t> </a:t>
            </a:r>
            <a:r>
              <a:rPr lang="en" dirty="0" err="1"/>
              <a:t>omsorgsovertakelse</a:t>
            </a:r>
            <a:r>
              <a:rPr lang="en" dirty="0"/>
              <a:t> </a:t>
            </a:r>
            <a:r>
              <a:rPr lang="en" dirty="0" err="1"/>
              <a:t>og</a:t>
            </a:r>
            <a:r>
              <a:rPr lang="en" dirty="0"/>
              <a:t> </a:t>
            </a:r>
            <a:r>
              <a:rPr lang="en" dirty="0" err="1"/>
              <a:t>plassering</a:t>
            </a:r>
            <a:r>
              <a:rPr lang="en" dirty="0"/>
              <a:t> </a:t>
            </a:r>
            <a:r>
              <a:rPr lang="nb-NO" dirty="0"/>
              <a:t>i fosterhjem med annen religiøs orientering</a:t>
            </a:r>
          </a:p>
          <a:p>
            <a:r>
              <a:rPr lang="nb-NO" dirty="0"/>
              <a:t>I.D., </a:t>
            </a:r>
            <a:r>
              <a:rPr lang="nb-NO" dirty="0" err="1"/>
              <a:t>klagenr</a:t>
            </a:r>
            <a:r>
              <a:rPr lang="nb-NO" dirty="0"/>
              <a:t>. </a:t>
            </a:r>
            <a:r>
              <a:rPr lang="nb-NO" dirty="0">
                <a:hlinkClick r:id="rId6"/>
              </a:rPr>
              <a:t>51374/16</a:t>
            </a:r>
            <a:r>
              <a:rPr lang="nb-NO" dirty="0"/>
              <a:t>, </a:t>
            </a:r>
            <a:r>
              <a:rPr lang="nb-NO" dirty="0" err="1"/>
              <a:t>avgj</a:t>
            </a:r>
            <a:r>
              <a:rPr lang="nb-NO" dirty="0"/>
              <a:t>. 4. apr. 2017</a:t>
            </a:r>
          </a:p>
          <a:p>
            <a:pPr lvl="1"/>
            <a:r>
              <a:rPr lang="nb-NO" dirty="0"/>
              <a:t>Manglende tilbakeføring og begrenset samvær</a:t>
            </a:r>
          </a:p>
          <a:p>
            <a:br>
              <a:rPr lang="nb-NO" dirty="0"/>
            </a:br>
            <a:endParaRPr lang="nb-NO" dirty="0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2271D5B-8969-1146-AAE5-BA6F5E79D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7BCD4-62A1-4FD9-B14D-5A2A2DA1CD74}" type="datetime1">
              <a:rPr lang="nb-NO" smtClean="0"/>
              <a:t>27.11.2020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B3B7674-4559-D943-9CFF-6E0356ABE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EMD og norsk barnevern</a:t>
            </a:r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20984BA-FBA2-5E4B-B0D9-A1447FE1B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7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11225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B7AC74B-C2F0-C944-B272-9D717671E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804231"/>
            <a:ext cx="8568952" cy="489701"/>
          </a:xfrm>
        </p:spPr>
        <p:txBody>
          <a:bodyPr>
            <a:normAutofit fontScale="90000"/>
          </a:bodyPr>
          <a:lstStyle/>
          <a:p>
            <a:r>
              <a:rPr lang="nb-NO" dirty="0"/>
              <a:t>Strand Lobben, </a:t>
            </a:r>
            <a:r>
              <a:rPr lang="nb-NO" dirty="0">
                <a:hlinkClick r:id="rId2"/>
              </a:rPr>
              <a:t>klagenr. 37283/13</a:t>
            </a:r>
            <a:r>
              <a:rPr lang="nb-NO" dirty="0"/>
              <a:t>, 10.9.19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73F511C-F5B4-8C41-98A3-B907B14F6A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2920" y="1455950"/>
            <a:ext cx="7149480" cy="3132024"/>
          </a:xfrm>
        </p:spPr>
        <p:txBody>
          <a:bodyPr>
            <a:normAutofit fontScale="62500" lnSpcReduction="20000"/>
          </a:bodyPr>
          <a:lstStyle/>
          <a:p>
            <a:r>
              <a:rPr lang="nb-NO" dirty="0"/>
              <a:t>Kort om saksforholdet</a:t>
            </a:r>
          </a:p>
          <a:p>
            <a:pPr lvl="1"/>
            <a:r>
              <a:rPr lang="nb-NO" dirty="0"/>
              <a:t>Omsorgsovertakelse kort tid etter fødsel, begrenset samvær, begjæring om tilbakeføring fra mor møtt med krav om fratakelse av foreldreansvar og adopsjon (sønnen da tre år)</a:t>
            </a:r>
          </a:p>
          <a:p>
            <a:pPr lvl="1"/>
            <a:r>
              <a:rPr lang="nb-NO" dirty="0"/>
              <a:t>Omtrent samtidig etablerte mor seg på nytt, giftet seg og fikk barn</a:t>
            </a:r>
          </a:p>
          <a:p>
            <a:pPr lvl="1"/>
            <a:r>
              <a:rPr lang="nb-NO" dirty="0"/>
              <a:t>Fratakelse av foreldreansvar og samtykke gitt av fylkesnemnd. Begjæring om overprøving for tingrett forgjeves. Anke til lagmannsretten nektet, og stadfestet av ankeutvalget</a:t>
            </a:r>
          </a:p>
          <a:p>
            <a:r>
              <a:rPr lang="nb-NO" dirty="0"/>
              <a:t>Kort om prosessen</a:t>
            </a:r>
          </a:p>
          <a:p>
            <a:pPr lvl="1"/>
            <a:r>
              <a:rPr lang="nb-NO" dirty="0"/>
              <a:t>Kammeravgjørelse 30. nov. 2017 (ikke-krenkelse, dissens 4-3)</a:t>
            </a:r>
          </a:p>
          <a:p>
            <a:pPr lvl="1"/>
            <a:r>
              <a:rPr lang="nb-NO" dirty="0"/>
              <a:t>Silt inn for </a:t>
            </a:r>
            <a:r>
              <a:rPr lang="nb-NO" dirty="0" err="1"/>
              <a:t>Storkammer</a:t>
            </a:r>
            <a:endParaRPr lang="nb-NO" dirty="0"/>
          </a:p>
          <a:p>
            <a:pPr lvl="1"/>
            <a:r>
              <a:rPr lang="nb-NO" dirty="0"/>
              <a:t>En rekke stater og organisasjoner, pluss fosterforeldrene fikk intervenere</a:t>
            </a:r>
          </a:p>
          <a:p>
            <a:pPr lvl="1"/>
            <a:r>
              <a:rPr lang="nb-NO" dirty="0"/>
              <a:t>Muntlige høringer 17. oktober 2018</a:t>
            </a:r>
          </a:p>
          <a:p>
            <a:pPr lvl="1"/>
            <a:r>
              <a:rPr lang="nb-NO" dirty="0"/>
              <a:t>Dom i </a:t>
            </a:r>
            <a:r>
              <a:rPr lang="nb-NO" dirty="0" err="1"/>
              <a:t>Storkammer</a:t>
            </a:r>
            <a:r>
              <a:rPr lang="nb-NO" dirty="0"/>
              <a:t> avsagt 10. sept. 2019</a:t>
            </a:r>
          </a:p>
          <a:p>
            <a:pPr lvl="1"/>
            <a:endParaRPr lang="nb-NO" dirty="0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8BCFA6E-2F4E-F245-8794-DC32A2575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A5068-8554-49B9-A25D-D21487DD13D5}" type="datetime1">
              <a:rPr lang="nb-NO" smtClean="0"/>
              <a:t>27.11.2020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8ED2F12-EA0F-3A4F-A7E5-DFA740F00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EMD og norsk barnevern</a:t>
            </a:r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6D3D141-A605-F049-BFFD-73D106EFD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8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520072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EF003D1-80C7-B247-98BC-BDAEFBB8B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Strand Lobben forts.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EC0E6BB-46D1-B54E-B13B-2B36564BE1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nb-NO" dirty="0"/>
              <a:t>Tilskjæring av saken</a:t>
            </a:r>
          </a:p>
          <a:p>
            <a:pPr lvl="1"/>
            <a:r>
              <a:rPr lang="nb-NO" dirty="0"/>
              <a:t>Hva var gjenstand for prøving i </a:t>
            </a:r>
            <a:r>
              <a:rPr lang="nb-NO" dirty="0" err="1"/>
              <a:t>Storkammer</a:t>
            </a:r>
            <a:r>
              <a:rPr lang="nb-NO" dirty="0"/>
              <a:t>?</a:t>
            </a:r>
          </a:p>
          <a:p>
            <a:pPr lvl="2"/>
            <a:r>
              <a:rPr lang="nb-NO" dirty="0"/>
              <a:t>Selve vedtaket om fratakelse av foreldreansvar og samtykke til adopsjon, pluss nektelse av tilbakeføring</a:t>
            </a:r>
          </a:p>
          <a:p>
            <a:pPr lvl="2"/>
            <a:r>
              <a:rPr lang="nb-NO" dirty="0"/>
              <a:t>Ikke tidligere avgjørelser (omsorgsovertakelse og samvær), men sakskomplekset måtte ses «in </a:t>
            </a:r>
            <a:r>
              <a:rPr lang="nb-NO" dirty="0" err="1"/>
              <a:t>context</a:t>
            </a:r>
            <a:r>
              <a:rPr lang="nb-NO" dirty="0"/>
              <a:t>»</a:t>
            </a:r>
          </a:p>
          <a:p>
            <a:pPr lvl="1"/>
            <a:r>
              <a:rPr lang="nb-NO" dirty="0"/>
              <a:t>Hvem sine rettigheter var gjenstand for prøving</a:t>
            </a:r>
          </a:p>
          <a:p>
            <a:pPr lvl="2"/>
            <a:r>
              <a:rPr lang="nb-NO" dirty="0"/>
              <a:t>Klagen fra besteforeldrene endelig avgjort av kammer</a:t>
            </a:r>
          </a:p>
          <a:p>
            <a:pPr lvl="2"/>
            <a:r>
              <a:rPr lang="nb-NO" dirty="0"/>
              <a:t>Mor kunne fremme klage på vegne av sønnen, ingen interessekonflikt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08C166D-BC73-A640-8DDF-39A080E0A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A6170-2FE6-4908-A37A-EDE963ED1465}" type="datetime1">
              <a:rPr lang="nb-NO" smtClean="0"/>
              <a:t>27.11.2020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806E18F9-8712-8646-B11B-EF36499E6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EMD og norsk barnevern</a:t>
            </a:r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5E3BF78-A5B2-7545-A5BB-051513FCB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/>
              <a:t>Side </a:t>
            </a:r>
            <a:fld id="{06C54713-27B5-4268-B680-29C9FB350413}" type="slidenum">
              <a:rPr lang="nb-NO" smtClean="0"/>
              <a:pPr/>
              <a:t>9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258880479"/>
      </p:ext>
    </p:extLst>
  </p:cSld>
  <p:clrMapOvr>
    <a:masterClrMapping/>
  </p:clrMapOvr>
</p:sld>
</file>

<file path=ppt/theme/theme1.xml><?xml version="1.0" encoding="utf-8"?>
<a:theme xmlns:a="http://schemas.openxmlformats.org/drawingml/2006/main" name="UiB_norsk_rød-gen">
  <a:themeElements>
    <a:clrScheme name="UiB fargepalett">
      <a:dk1>
        <a:sysClr val="windowText" lastClr="000000"/>
      </a:dk1>
      <a:lt1>
        <a:srgbClr val="FFFFFF"/>
      </a:lt1>
      <a:dk2>
        <a:srgbClr val="716657"/>
      </a:dk2>
      <a:lt2>
        <a:srgbClr val="F5F5F5"/>
      </a:lt2>
      <a:accent1>
        <a:srgbClr val="DB3F3D"/>
      </a:accent1>
      <a:accent2>
        <a:srgbClr val="4EA0B7"/>
      </a:accent2>
      <a:accent3>
        <a:srgbClr val="789A5B"/>
      </a:accent3>
      <a:accent4>
        <a:srgbClr val="CDAB3F"/>
      </a:accent4>
      <a:accent5>
        <a:srgbClr val="705686"/>
      </a:accent5>
      <a:accent6>
        <a:srgbClr val="847268"/>
      </a:accent6>
      <a:hlink>
        <a:srgbClr val="4EA0B7"/>
      </a:hlink>
      <a:folHlink>
        <a:srgbClr val="004C70"/>
      </a:folHlink>
    </a:clrScheme>
    <a:fontScheme name="UiB Maler 2016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F5DAC477F6BE2489113B16B9377B1AF" ma:contentTypeVersion="12" ma:contentTypeDescription="Opprett et nytt dokument." ma:contentTypeScope="" ma:versionID="ecd62b40d8809dedfd48178a38926543">
  <xsd:schema xmlns:xsd="http://www.w3.org/2001/XMLSchema" xmlns:xs="http://www.w3.org/2001/XMLSchema" xmlns:p="http://schemas.microsoft.com/office/2006/metadata/properties" xmlns:ns2="3b1acc7e-acb6-4a80-a84c-18b364b4e521" xmlns:ns3="88ede661-74b9-43eb-9824-8e4159dc0e5a" targetNamespace="http://schemas.microsoft.com/office/2006/metadata/properties" ma:root="true" ma:fieldsID="a8de6729e949bedb7b54ccfd6a27fdc6" ns2:_="" ns3:_="">
    <xsd:import namespace="3b1acc7e-acb6-4a80-a84c-18b364b4e521"/>
    <xsd:import namespace="88ede661-74b9-43eb-9824-8e4159dc0e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1acc7e-acb6-4a80-a84c-18b364b4e52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ede661-74b9-43eb-9824-8e4159dc0e5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5642B36-2C14-439C-AC59-E9ADA9D62C2C}"/>
</file>

<file path=customXml/itemProps2.xml><?xml version="1.0" encoding="utf-8"?>
<ds:datastoreItem xmlns:ds="http://schemas.openxmlformats.org/officeDocument/2006/customXml" ds:itemID="{9E5E07E2-D5AF-4641-AF78-B992A272CBF1}"/>
</file>

<file path=customXml/itemProps3.xml><?xml version="1.0" encoding="utf-8"?>
<ds:datastoreItem xmlns:ds="http://schemas.openxmlformats.org/officeDocument/2006/customXml" ds:itemID="{07FDAF2C-A9A2-4342-8C3B-D1495A73BB94}"/>
</file>

<file path=docProps/app.xml><?xml version="1.0" encoding="utf-8"?>
<Properties xmlns="http://schemas.openxmlformats.org/officeDocument/2006/extended-properties" xmlns:vt="http://schemas.openxmlformats.org/officeDocument/2006/docPropsVTypes">
  <Template>UiB_norsk_rød-gen.potx</Template>
  <TotalTime>2224</TotalTime>
  <Words>2488</Words>
  <Application>Microsoft Office PowerPoint</Application>
  <PresentationFormat>Skjermfremvisning (16:9)</PresentationFormat>
  <Paragraphs>280</Paragraphs>
  <Slides>27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27</vt:i4>
      </vt:variant>
    </vt:vector>
  </HeadingPairs>
  <TitlesOfParts>
    <vt:vector size="32" baseType="lpstr">
      <vt:lpstr>Arial</vt:lpstr>
      <vt:lpstr>Calibri</vt:lpstr>
      <vt:lpstr>Myriad Pro</vt:lpstr>
      <vt:lpstr>Times New Roman</vt:lpstr>
      <vt:lpstr>UiB_norsk_rød-gen</vt:lpstr>
      <vt:lpstr>Saker mot Norge for Den europeiske menneskerettig-hetsdomstolen - oppdatering Foredrag på Barnevern2020 (26. nov.) </vt:lpstr>
      <vt:lpstr>Kort presentasjon av det rettslige rammeverket</vt:lpstr>
      <vt:lpstr>EMD og barnevernssaker</vt:lpstr>
      <vt:lpstr>Kort presentasjon av tidl. dommer</vt:lpstr>
      <vt:lpstr>Sidespor – Adopsjon etter Johansen</vt:lpstr>
      <vt:lpstr>Forts. presentasjon av tidl. dommer</vt:lpstr>
      <vt:lpstr>Kort presentasjon av tidligere avgjørelser   Kort presentasjon av tidl. avgjørelser</vt:lpstr>
      <vt:lpstr>Strand Lobben, klagenr. 37283/13, 10.9.19</vt:lpstr>
      <vt:lpstr>Strand Lobben forts.</vt:lpstr>
      <vt:lpstr>Strand Lobben forts.</vt:lpstr>
      <vt:lpstr>Strand Lobben forts.</vt:lpstr>
      <vt:lpstr>K.O. og V.M, klagenr. 64808/16, 19.11.19</vt:lpstr>
      <vt:lpstr>K.O. og V.M. forts</vt:lpstr>
      <vt:lpstr>A.S., klagenr. 60371/15, 17.12.19</vt:lpstr>
      <vt:lpstr>A.S. fortsatt</vt:lpstr>
      <vt:lpstr>A.I., klagenr. 15379/16, 17.12.19</vt:lpstr>
      <vt:lpstr>A.I., fortsatt</vt:lpstr>
      <vt:lpstr>H., klagenr. 14652/16, 10.3.20</vt:lpstr>
      <vt:lpstr>H., forts.</vt:lpstr>
      <vt:lpstr>P. m.fl., klagenr. 39710/15, 10.3.20</vt:lpstr>
      <vt:lpstr>P. m.fl., forts.</vt:lpstr>
      <vt:lpstr>Saker som står for EMD</vt:lpstr>
      <vt:lpstr>Hva skjer i Høyesterett?</vt:lpstr>
      <vt:lpstr>Utvikling omsorgsovertakelser</vt:lpstr>
      <vt:lpstr>Refleksjoner</vt:lpstr>
      <vt:lpstr>Aktuelle kilder</vt:lpstr>
      <vt:lpstr>PowerPoint-presentasjon</vt:lpstr>
    </vt:vector>
  </TitlesOfParts>
  <Company>UiB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Helge Grønhaug</dc:creator>
  <cp:lastModifiedBy>Mai-Lin Isaksen</cp:lastModifiedBy>
  <cp:revision>413</cp:revision>
  <dcterms:created xsi:type="dcterms:W3CDTF">2015-10-30T09:38:42Z</dcterms:created>
  <dcterms:modified xsi:type="dcterms:W3CDTF">2020-11-27T10:58:34Z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0x0101004F5DAC477F6BE2489113B16B9377B1AF</vt:lpwstr>
  </property>
</Properties>
</file>