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fatter og dat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Forfatter og dato</a:t>
            </a:r>
          </a:p>
        </p:txBody>
      </p:sp>
      <p:sp>
        <p:nvSpPr>
          <p:cNvPr id="12" name="Presentasjonstittel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Presentasjonstittel</a:t>
            </a:r>
          </a:p>
        </p:txBody>
      </p:sp>
      <p:sp>
        <p:nvSpPr>
          <p:cNvPr id="13" name="Brødtekst nivå 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Presentasjonsundertittel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rødtekst nivå 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Melding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akta, 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rødtekst nivå én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100 %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kt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Fakta</a:t>
            </a:r>
          </a:p>
        </p:txBody>
      </p:sp>
      <p:sp>
        <p:nvSpPr>
          <p:cNvPr id="108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Kilder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Kilder</a:t>
            </a:r>
          </a:p>
        </p:txBody>
      </p:sp>
      <p:sp>
        <p:nvSpPr>
          <p:cNvPr id="116" name="Brødtekst nivå 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«Kjent sitat»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lde – 3 per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alatbolle med stekt ris, kokte egg og spisepinner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lle med laksekaker, salat og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lle med pappardelle-pasta med persillesmør, ristede hasselnøtter og revet parmesan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alatbolle med stekt ris, kokte egg og spisepinner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kadoer og limer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sjonstittel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Presentasjonstittel</a:t>
            </a:r>
          </a:p>
        </p:txBody>
      </p:sp>
      <p:sp>
        <p:nvSpPr>
          <p:cNvPr id="23" name="Forfatter og dato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Forfatter og dato</a:t>
            </a:r>
          </a:p>
        </p:txBody>
      </p:sp>
      <p:sp>
        <p:nvSpPr>
          <p:cNvPr id="24" name="Brødtekst nivå 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Presentasjonsundertittel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tel og bilde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lle med laksekaker, salat og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Lysbilde-…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Lysbilde-
tittel</a:t>
            </a:r>
          </a:p>
          <a:p>
            <a:endParaRPr/>
          </a:p>
        </p:txBody>
      </p:sp>
      <p:sp>
        <p:nvSpPr>
          <p:cNvPr id="34" name="Brødtekst nivå 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Lysbildeundertittel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Lysbildenummer"/>
          <p:cNvSpPr txBox="1">
            <a:spLocks noGrp="1"/>
          </p:cNvSpPr>
          <p:nvPr>
            <p:ph type="sldNum" sz="quarter" idx="2"/>
          </p:nvPr>
        </p:nvSpPr>
        <p:spPr>
          <a:xfrm>
            <a:off x="12065050" y="13085233"/>
            <a:ext cx="241403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tel og punktte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Lysbilde-…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Lysbilde-
tittel</a:t>
            </a:r>
          </a:p>
          <a:p>
            <a:endParaRPr/>
          </a:p>
        </p:txBody>
      </p:sp>
      <p:sp>
        <p:nvSpPr>
          <p:cNvPr id="43" name="Lysbildeundertit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Lysbildeundertittel</a:t>
            </a:r>
          </a:p>
        </p:txBody>
      </p:sp>
      <p:sp>
        <p:nvSpPr>
          <p:cNvPr id="44" name="Brødtekst nivå 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Punkttegntekst i lysbilde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ktte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rødtekst nivå 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Punkttegntekst i lysbilde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tel, punkttegn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Lysbildeundertit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Lysbildeundertittel</a:t>
            </a:r>
          </a:p>
        </p:txBody>
      </p:sp>
      <p:sp>
        <p:nvSpPr>
          <p:cNvPr id="61" name="Brødtekst nivå 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Punkttegntekst i lysbilde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lle med pappardelle-pasta med persillesmør, ristede hasselnøtter og revet parmesan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Lysbilde-…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Lysbilde-
tittel</a:t>
            </a:r>
          </a:p>
          <a:p>
            <a:endParaRPr/>
          </a:p>
        </p:txBody>
      </p:sp>
      <p:sp>
        <p:nvSpPr>
          <p:cNvPr id="64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Inndelingstittel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Inndelingstittel</a:t>
            </a:r>
          </a:p>
        </p:txBody>
      </p:sp>
      <p:sp>
        <p:nvSpPr>
          <p:cNvPr id="72" name="Lysbildenummer"/>
          <p:cNvSpPr txBox="1">
            <a:spLocks noGrp="1"/>
          </p:cNvSpPr>
          <p:nvPr>
            <p:ph type="sldNum" sz="quarter" idx="2"/>
          </p:nvPr>
        </p:nvSpPr>
        <p:spPr>
          <a:xfrm>
            <a:off x="12065050" y="13085233"/>
            <a:ext cx="241403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Kun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Lysbilde-…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Lysbilde-
tittel</a:t>
            </a:r>
          </a:p>
          <a:p>
            <a:endParaRPr/>
          </a:p>
        </p:txBody>
      </p:sp>
      <p:sp>
        <p:nvSpPr>
          <p:cNvPr id="80" name="Lysbildeundertit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Lysbildeundertittel</a:t>
            </a:r>
          </a:p>
        </p:txBody>
      </p:sp>
      <p:sp>
        <p:nvSpPr>
          <p:cNvPr id="81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agsor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Dagsordentittel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Dagsordentittel</a:t>
            </a:r>
          </a:p>
        </p:txBody>
      </p:sp>
      <p:sp>
        <p:nvSpPr>
          <p:cNvPr id="89" name="Dagsordenundertit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Dagsordenundertittel</a:t>
            </a:r>
          </a:p>
        </p:txBody>
      </p:sp>
      <p:sp>
        <p:nvSpPr>
          <p:cNvPr id="90" name="Brødtekst nivå 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Dagens emner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Lysbilde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ysbilde-…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Lysbilde-
tittel</a:t>
            </a:r>
          </a:p>
          <a:p>
            <a:endParaRPr/>
          </a:p>
        </p:txBody>
      </p:sp>
      <p:sp>
        <p:nvSpPr>
          <p:cNvPr id="3" name="Brødtekst nivå én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Punkttegntekst i lysbilde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Lysbildenummer"/>
          <p:cNvSpPr txBox="1">
            <a:spLocks noGrp="1"/>
          </p:cNvSpPr>
          <p:nvPr>
            <p:ph type="sldNum" sz="quarter" idx="2"/>
          </p:nvPr>
        </p:nvSpPr>
        <p:spPr>
          <a:xfrm>
            <a:off x="12065050" y="13080999"/>
            <a:ext cx="241403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tilknytningspsykologene.no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Avokadoer og limer" descr="Avokadoer og limer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9388" b="6088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52" name="Tilknytningsperspektiver på gjenforen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Tilknytningsperspektiver på gjenforening</a:t>
            </a:r>
          </a:p>
        </p:txBody>
      </p:sp>
      <p:sp>
        <p:nvSpPr>
          <p:cNvPr id="153" name="Psykologspesialist Stig Torsteinson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Psykologspesialist Stig Torsteinson</a:t>
            </a:r>
          </a:p>
        </p:txBody>
      </p:sp>
      <p:sp>
        <p:nvSpPr>
          <p:cNvPr id="154" name="Barnevern 21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Barnevern 21</a:t>
            </a:r>
          </a:p>
        </p:txBody>
      </p:sp>
      <p:pic>
        <p:nvPicPr>
          <p:cNvPr id="155" name="bilde" descr="bil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391" y="12234274"/>
            <a:ext cx="1928602" cy="11169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Hvem kan bli tilknytningspersoner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Hvem kan bli tilknytningspersoner?</a:t>
            </a:r>
          </a:p>
        </p:txBody>
      </p:sp>
      <p:sp>
        <p:nvSpPr>
          <p:cNvPr id="204" name="En håndfull nær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En håndfull nære</a:t>
            </a:r>
          </a:p>
        </p:txBody>
      </p:sp>
      <p:sp>
        <p:nvSpPr>
          <p:cNvPr id="205" name="For å utvikle en tilknytningsrelasjon trenger man å tilbringe tid sammen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 å utvikle en tilknytningsrelasjon trenger man å tilbringe tid sammen.</a:t>
            </a:r>
          </a:p>
          <a:p>
            <a:r>
              <a:t>Barn vil kunne knytte seg til begge foreldre, adoptivforeldre og fosterforeldre.</a:t>
            </a:r>
          </a:p>
          <a:p>
            <a:r>
              <a:t>Ansatte i barnehage/skole kan bli tilknytningspersoner. </a:t>
            </a:r>
            <a:r>
              <a:rPr sz="2500"/>
              <a:t>(Brandtzæg, Torsteinson, Øiestad, 2013; 2016)</a:t>
            </a:r>
          </a:p>
          <a:p>
            <a:r>
              <a:t>Kjærester og ektefeller har som regel organisert livene rundt hverandre, og blir som oftest tilknytningspersoner for hverandre. </a:t>
            </a:r>
            <a:r>
              <a:rPr sz="2500"/>
              <a:t>(Shaver mfl., 2016)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lknytning og makroseparasjone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 og makroseparasjoner</a:t>
            </a:r>
          </a:p>
        </p:txBody>
      </p:sp>
      <p:sp>
        <p:nvSpPr>
          <p:cNvPr id="208" name="Samvær med foreldr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Samvær med foreldre</a:t>
            </a:r>
          </a:p>
        </p:txBody>
      </p:sp>
      <p:sp>
        <p:nvSpPr>
          <p:cNvPr id="209" name="Intensjonen er at samvær skal fastsettes slik at tilknytningen mellom barn og foreldre styrkes og utvikles med sikte på gjenforening. (Alvik, 2021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Intensjonen er at samvær skal fastsettes slik at tilknytningen mellom barn og foreldre styrkes og utvikles med sikte på gjenforening. </a:t>
            </a:r>
            <a:r>
              <a:rPr sz="2500"/>
              <a:t>(Alvik,</a:t>
            </a:r>
            <a:r>
              <a:rPr sz="2500">
                <a:latin typeface="Times Roman"/>
                <a:ea typeface="Times Roman"/>
                <a:cs typeface="Times Roman"/>
                <a:sym typeface="Times Roman"/>
              </a:rPr>
              <a:t> 2021)</a:t>
            </a:r>
            <a:r>
              <a:rPr sz="2500"/>
              <a:t> </a:t>
            </a:r>
          </a:p>
          <a:p>
            <a:r>
              <a:t>Men, sped- og småbarn har ikke forutsetninger for å opprettholde tilknytning til biologiske foreldre uten hyppige, regelmessige erfaringer med å bli gitt trøst omsorg og beskyttelse.</a:t>
            </a:r>
          </a:p>
          <a:p>
            <a:r>
              <a:t>Større barn og ungdom har større kapasitet til å opprettholde tilknytningen til biologiske foreldre også ved lengre separasjoner. </a:t>
            </a:r>
            <a:r>
              <a:rPr sz="2500"/>
              <a:t>(Brandtzæg, Torsteinson &amp; Smith, 2019)</a:t>
            </a:r>
          </a:p>
          <a:p>
            <a:r>
              <a:t>Om ønske er å utvikle tilknytningskvalitet gjennom samvær krever det at foreldrene gir barnet korrigerende erfaringer.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lknytningsperspektiver på gjenforen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Tilknytningsperspektiver på gjenforening</a:t>
            </a:r>
          </a:p>
        </p:txBody>
      </p:sp>
      <p:sp>
        <p:nvSpPr>
          <p:cNvPr id="212" name="Temaoversikt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Temaoversikt</a:t>
            </a:r>
          </a:p>
        </p:txBody>
      </p:sp>
      <p:sp>
        <p:nvSpPr>
          <p:cNvPr id="213" name="Hva er tilknytning?…"/>
          <p:cNvSpPr txBox="1">
            <a:spLocks noGrp="1"/>
          </p:cNvSpPr>
          <p:nvPr>
            <p:ph type="body" idx="1"/>
          </p:nvPr>
        </p:nvSpPr>
        <p:spPr>
          <a:xfrm>
            <a:off x="1206500" y="4243609"/>
            <a:ext cx="21971000" cy="8256012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29292"/>
                </a:solidFill>
              </a:defRPr>
            </a:pPr>
            <a:r>
              <a:t>Hva er tilknytning?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Hvem er barnets tilknytningspersoner?</a:t>
            </a:r>
          </a:p>
          <a:p>
            <a:r>
              <a:t>Tilknytningsvurderinger: når gjenforeningsmålet synes oppnåelig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Tilknytningsvurderinger: når gjenforeningsmålet </a:t>
            </a:r>
            <a:r>
              <a:rPr u="sng"/>
              <a:t>ikke</a:t>
            </a:r>
            <a:r>
              <a:t> synes oppnåelig</a:t>
            </a:r>
          </a:p>
        </p:txBody>
      </p:sp>
      <p:pic>
        <p:nvPicPr>
          <p:cNvPr id="214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7306570" y="3837548"/>
            <a:ext cx="707350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15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13673419" y="4872395"/>
            <a:ext cx="707351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16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21638590" y="5983961"/>
            <a:ext cx="707351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17" name="bilde" descr="bil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391" y="12234274"/>
            <a:ext cx="1928602" cy="11169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Er gjenforeningsmålet ivaretatt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Er gjenforeningsmålet ivaretatt?</a:t>
            </a:r>
          </a:p>
        </p:txBody>
      </p:sp>
      <p:sp>
        <p:nvSpPr>
          <p:cNvPr id="220" name="Betydningen av hjelpetiltak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Betydningen av hjelpetiltak</a:t>
            </a:r>
          </a:p>
        </p:txBody>
      </p:sp>
      <p:sp>
        <p:nvSpPr>
          <p:cNvPr id="221" name="Hvorvidt gjenforeningsmålet blir ivaretatt, beror på en helhetsvurdering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Hvorvidt gjenforeningsmålet blir ivaretatt, beror på en helhetsvurdering. </a:t>
            </a:r>
          </a:p>
          <a:p>
            <a:r>
              <a:t>Flere elementer kan være av relevans, bl.a. om myndighetene har tilbudt barn og foreldre hjelpetiltak. </a:t>
            </a:r>
            <a:r>
              <a:rPr sz="2500"/>
              <a:t>(Sørensen, 2020)</a:t>
            </a:r>
          </a:p>
          <a:p>
            <a:r>
              <a:t>Hjelpetiltak gjelder ikke kun der gjenforening synes oppnåelig på kort sikt. EMD har kritisert Norge for ikke å ha satt inn noen reelle tiltak for å tilrettelegge for gjenforening på lengre sikt. </a:t>
            </a:r>
            <a:r>
              <a:rPr sz="2500"/>
              <a:t>(Abdi Ibrahim mot Norge avsn. 61.) 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Overordn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Overordnet</a:t>
            </a:r>
          </a:p>
        </p:txBody>
      </p:sp>
      <p:sp>
        <p:nvSpPr>
          <p:cNvPr id="224" name="Når gjenforeningsmålet synes oppnåeli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Når gjenforeningsmålet synes oppnåelig</a:t>
            </a:r>
          </a:p>
        </p:txBody>
      </p:sp>
      <p:sp>
        <p:nvSpPr>
          <p:cNvPr id="225" name="Gjenforeningsmålet innebærer at barnet skal tilbakeføres til sine foreldre så raskt som mulig. (Strand Lobben mfl. mot Norge avsn. 205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Gjenforeningsmålet innebærer at barnet skal tilbakeføres til sine foreldre så raskt som mulig. </a:t>
            </a:r>
            <a:r>
              <a:rPr sz="2500"/>
              <a:t>(Strand Lobben mfl. mot Norge avsn. 205)</a:t>
            </a:r>
          </a:p>
          <a:p>
            <a:r>
              <a:t>Mål om gjenforening krever løpende justering av samværsomfang, men bør ikke bety at barnet må ha mer samvær enn hva barnet isolert sett er best tjent med der og da.</a:t>
            </a:r>
          </a:p>
          <a:p>
            <a:r>
              <a:t>Også andre tilknytningsbaserte tiltak skal være i samsvar med gjenforeningsmålet.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ilknytningsbaserte tilta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Tilknytningsbaserte tiltak</a:t>
            </a:r>
          </a:p>
        </p:txBody>
      </p:sp>
      <p:sp>
        <p:nvSpPr>
          <p:cNvPr id="228" name="Når gjenforeningsmålet synes oppnåeli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Når gjenforeningsmålet synes oppnåelig</a:t>
            </a:r>
          </a:p>
        </p:txBody>
      </p:sp>
      <p:sp>
        <p:nvSpPr>
          <p:cNvPr id="229" name="Tilknytningsbaserte tiltak kan ha flere samtidige funksjoner: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Tilknytningsbaserte tiltak kan ha flere samtidige funksjoner:</a:t>
            </a:r>
          </a:p>
          <a:p>
            <a:pPr lvl="1"/>
            <a:r>
              <a:t>Etablere og holde ved like en trygg tilknytning til fosterforeldre.</a:t>
            </a:r>
          </a:p>
          <a:p>
            <a:pPr lvl="1"/>
            <a:r>
              <a:t>Etablere og holde ved like en trygg tilknytning til ny kontaktperson i ny barnehage/skole.</a:t>
            </a:r>
          </a:p>
          <a:p>
            <a:pPr lvl="1"/>
            <a:r>
              <a:t>Rekonstruere tilknytningen til biologiske foreldre, gi barnet korrigerende erfaringer.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ilknytningsbaserte tilta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Tilknytningsbaserte tiltak</a:t>
            </a:r>
          </a:p>
        </p:txBody>
      </p:sp>
      <p:sp>
        <p:nvSpPr>
          <p:cNvPr id="232" name="Når gjenforeningsmålet realiseres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Når gjenforeningsmålet realiseres</a:t>
            </a:r>
          </a:p>
        </p:txBody>
      </p:sp>
      <p:sp>
        <p:nvSpPr>
          <p:cNvPr id="233" name="Tilknytningsbaserte tiltak kan ha flere samtidige funksjoner: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Tilknytningsbaserte tiltak kan ha flere samtidige funksjoner:</a:t>
            </a:r>
          </a:p>
          <a:p>
            <a:pPr lvl="1"/>
            <a:r>
              <a:t>Utvikle tilknytningen til foreldre i forbindelse med overføring, ved å gi mening til barnets reaksjoner i forbindelse med gjenforeningen. </a:t>
            </a:r>
          </a:p>
          <a:p>
            <a:pPr lvl="1"/>
            <a:r>
              <a:t>Etablere evt. reetablere en trygg tilknytning til kontaktperson i barnehage/skole.</a:t>
            </a:r>
          </a:p>
          <a:p>
            <a:pPr lvl="1"/>
            <a:r>
              <a:t>Bistå slik at barnet kan bearbeide tap av fosterforeldre og andre tilknytningspersoner.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Norske implementeringer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Norske implementeringer</a:t>
            </a:r>
          </a:p>
        </p:txBody>
      </p:sp>
      <p:sp>
        <p:nvSpPr>
          <p:cNvPr id="236" name="Flere tilknytningsbaserte programmer implementeres i Norge: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Flere tilknytningsbaserte programmer implementeres i Norge: </a:t>
            </a:r>
          </a:p>
          <a:p>
            <a:pPr lvl="1"/>
            <a:r>
              <a:t>Attachment and Biobehavioral Catch-up (ABC). </a:t>
            </a:r>
            <a:r>
              <a:rPr sz="2500"/>
              <a:t>(Dozier, Meade, &amp; Bernard, 2014)</a:t>
            </a:r>
            <a:r>
              <a:t> </a:t>
            </a:r>
          </a:p>
          <a:p>
            <a:pPr lvl="1"/>
            <a:r>
              <a:t>Child–Parent Psychotherapy (CPP). </a:t>
            </a:r>
            <a:r>
              <a:rPr sz="2500"/>
              <a:t>(Lieberman, van Horn, &amp; Ghosh Ippen, 2005)</a:t>
            </a:r>
          </a:p>
          <a:p>
            <a:pPr lvl="1"/>
            <a:r>
              <a:t>Circle of Security (COS). </a:t>
            </a:r>
            <a:r>
              <a:rPr sz="2500"/>
              <a:t>(Hoffman, Marvin, Cooper, &amp; Powell, 2006)</a:t>
            </a:r>
          </a:p>
        </p:txBody>
      </p:sp>
      <p:sp>
        <p:nvSpPr>
          <p:cNvPr id="237" name="Tilknytningsbaserte tilta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877520">
              <a:defRPr sz="6544" spc="-130"/>
            </a:lvl1pPr>
          </a:lstStyle>
          <a:p>
            <a:r>
              <a:t>Tilknytningsbaserte tiltak</a:t>
            </a:r>
          </a:p>
        </p:txBody>
      </p:sp>
      <p:pic>
        <p:nvPicPr>
          <p:cNvPr id="238" name="Bolle med pappardelle-pasta med persillesmør, ristede hasselnøtter og revet parmesan" descr="Bolle med pappardelle-pasta med persillesmør, ristede hasselnøtter og revet parmesan"/>
          <p:cNvPicPr>
            <a:picLocks noChangeAspect="1"/>
          </p:cNvPicPr>
          <p:nvPr/>
        </p:nvPicPr>
        <p:blipFill>
          <a:blip r:embed="rId2"/>
          <a:srcRect t="17892" b="5243"/>
          <a:stretch>
            <a:fillRect/>
          </a:stretch>
        </p:blipFill>
        <p:spPr>
          <a:xfrm>
            <a:off x="12192000" y="1263848"/>
            <a:ext cx="10916873" cy="111882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Foreldre mottok COS I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Foreldre mottok COS I</a:t>
            </a:r>
          </a:p>
        </p:txBody>
      </p:sp>
      <p:sp>
        <p:nvSpPr>
          <p:cNvPr id="241" name="Mødre (N=72) med postpartum depresjon til spedbarn (4-9 mnd)  ble randomisert til TAU og COS-I behandling.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Mødre (N=72) med postpartum depresjon til spedbarn (4-9 mnd)  ble randomisert til TAU og COS-I behandling.</a:t>
            </a:r>
          </a:p>
          <a:p>
            <a:r>
              <a:t>Mødre med klinisk depresjon og uløste traumer som fikk COS-I forbedret sensitiviteten i samspillet signifikant bedre enn TAU gruppen.</a:t>
            </a:r>
          </a:p>
        </p:txBody>
      </p:sp>
      <p:pic>
        <p:nvPicPr>
          <p:cNvPr id="242" name="Bolle med pappardelle-pasta med persillesmør, ristede hasselnøtter og revet parmesan" descr="Bolle med pappardelle-pasta med persillesmør, ristede hasselnøtter og revet parmesan"/>
          <p:cNvPicPr>
            <a:picLocks noGrp="1" noChangeAspect="1"/>
          </p:cNvPicPr>
          <p:nvPr>
            <p:ph type="pic" idx="22"/>
          </p:nvPr>
        </p:nvPicPr>
        <p:blipFill>
          <a:blip r:embed="rId2"/>
          <a:srcRect/>
          <a:stretch>
            <a:fillRect/>
          </a:stretch>
        </p:blipFill>
        <p:spPr>
          <a:xfrm>
            <a:off x="13534564" y="1263848"/>
            <a:ext cx="8222504" cy="11188205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243" name="Eks. stud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Eks. studie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Foreldre som mottok IPP (variant av CPP)"/>
          <p:cNvSpPr txBox="1">
            <a:spLocks noGrp="1"/>
          </p:cNvSpPr>
          <p:nvPr>
            <p:ph type="body" idx="21"/>
          </p:nvPr>
        </p:nvSpPr>
        <p:spPr>
          <a:xfrm>
            <a:off x="1206500" y="2355185"/>
            <a:ext cx="10141239" cy="175607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defTabSz="800735">
              <a:defRPr sz="5335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Foreldre som mottok IPP (variant av CPP)</a:t>
            </a:r>
          </a:p>
        </p:txBody>
      </p:sp>
      <p:sp>
        <p:nvSpPr>
          <p:cNvPr id="246" name="Foreldre (N=173) til spedbarn (12 mnd) fra familier med mishandlingserfaringer ble randomisert til IPP (terapi), PPI (psykoedukasjon) og TAU. Barna ble fulgt opp da de var 3 år.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469391" indent="-469391" defTabSz="1877520">
              <a:spcBef>
                <a:spcPts val="3400"/>
              </a:spcBef>
              <a:defRPr sz="3696"/>
            </a:pPr>
            <a:r>
              <a:t>Foreldre (N=173) til spedbarn (12 mnd) fra familier med mishandlingserfaringer ble randomisert til IPP (terapi), PPI (psykoedukasjon) og TAU. Barna ble fulgt opp da de var 3 år.</a:t>
            </a:r>
          </a:p>
          <a:p>
            <a:pPr marL="469391" indent="-469391" defTabSz="1877520">
              <a:spcBef>
                <a:spcPts val="3400"/>
              </a:spcBef>
              <a:defRPr sz="3696"/>
            </a:pPr>
            <a:r>
              <a:t>Artikkel 1: Vurderinger etter behandling (26 mnd) viste at både IPP og PPI gruppen fikk en økning i trygg tilknytning, men ikke TAU. I TAU gruppen viste majoriteten av barna en desorganisert tilknytning.</a:t>
            </a:r>
          </a:p>
          <a:p>
            <a:pPr marL="469391" indent="-469391" defTabSz="1877520">
              <a:spcBef>
                <a:spcPts val="3400"/>
              </a:spcBef>
              <a:defRPr sz="3696"/>
            </a:pPr>
            <a:r>
              <a:t>Artikkel 2: To år senere viste barna i IPP og PPI gruppen normale nivåer av morgen-kortisol. TAU gruppen hadde forhøyede nivåer.</a:t>
            </a:r>
          </a:p>
        </p:txBody>
      </p:sp>
      <p:sp>
        <p:nvSpPr>
          <p:cNvPr id="247" name="Eks. stud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Eks. studie</a:t>
            </a:r>
          </a:p>
        </p:txBody>
      </p:sp>
      <p:pic>
        <p:nvPicPr>
          <p:cNvPr id="248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402890" y="1267128"/>
            <a:ext cx="4055322" cy="5461001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  <p:pic>
        <p:nvPicPr>
          <p:cNvPr id="249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3"/>
          <a:srcRect l="27382" r="7607"/>
          <a:stretch>
            <a:fillRect/>
          </a:stretch>
        </p:blipFill>
        <p:spPr>
          <a:xfrm>
            <a:off x="17763551" y="6994735"/>
            <a:ext cx="5334001" cy="546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4"/>
          <a:srcRect l="31872" r="3117"/>
          <a:stretch>
            <a:fillRect/>
          </a:stretch>
        </p:blipFill>
        <p:spPr>
          <a:xfrm>
            <a:off x="12200524" y="1267128"/>
            <a:ext cx="5334001" cy="546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645182" y="6994735"/>
            <a:ext cx="4444686" cy="5461001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ilknytningsperspektiver på gjenforen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Tilknytningsperspektiver på gjenforening</a:t>
            </a:r>
          </a:p>
        </p:txBody>
      </p:sp>
      <p:sp>
        <p:nvSpPr>
          <p:cNvPr id="158" name="Temaoversikt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Temaoversikt</a:t>
            </a:r>
          </a:p>
        </p:txBody>
      </p:sp>
      <p:sp>
        <p:nvSpPr>
          <p:cNvPr id="159" name="Hva er tilknytning?…"/>
          <p:cNvSpPr txBox="1">
            <a:spLocks noGrp="1"/>
          </p:cNvSpPr>
          <p:nvPr>
            <p:ph type="body" idx="1"/>
          </p:nvPr>
        </p:nvSpPr>
        <p:spPr>
          <a:xfrm>
            <a:off x="1206500" y="4243609"/>
            <a:ext cx="21971000" cy="8256012"/>
          </a:xfrm>
          <a:prstGeom prst="rect">
            <a:avLst/>
          </a:prstGeom>
        </p:spPr>
        <p:txBody>
          <a:bodyPr/>
          <a:lstStyle/>
          <a:p>
            <a:r>
              <a:t>Hva er tilknytning?</a:t>
            </a:r>
          </a:p>
          <a:p>
            <a:r>
              <a:t>Hvem er barnets tilknytningspersoner?</a:t>
            </a:r>
          </a:p>
          <a:p>
            <a:r>
              <a:t>Tilknytningsvurderinger: når gjenforeningsmålet synes oppnåelig</a:t>
            </a:r>
          </a:p>
          <a:p>
            <a:r>
              <a:t>Tilknytningsvurderinger: når gjenforeningsmålet </a:t>
            </a:r>
            <a:r>
              <a:rPr u="sng"/>
              <a:t>ikke</a:t>
            </a:r>
            <a:r>
              <a:t> synes oppnåelig</a:t>
            </a:r>
          </a:p>
        </p:txBody>
      </p:sp>
      <p:pic>
        <p:nvPicPr>
          <p:cNvPr id="160" name="bilde" descr="bil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8391" y="12234274"/>
            <a:ext cx="1928602" cy="11169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oreldre mottok COS I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Foreldre mottok COS I</a:t>
            </a:r>
          </a:p>
        </p:txBody>
      </p:sp>
      <p:sp>
        <p:nvSpPr>
          <p:cNvPr id="254" name="Foreldre (N=83) til barn (1-7 år), klinisk utvalg, fikk COS-I behandling. Barn og foreldre ble vurdert pre-post.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414527" indent="-414527" defTabSz="1658070">
              <a:spcBef>
                <a:spcPts val="3000"/>
              </a:spcBef>
              <a:defRPr sz="3264"/>
            </a:pPr>
            <a:r>
              <a:t>Foreldre (N=83) til barn (1-7 år), klinisk utvalg, fikk COS-I behandling. Barn og foreldre ble vurdert pre-post. </a:t>
            </a:r>
          </a:p>
          <a:p>
            <a:pPr marL="414527" indent="-414527" defTabSz="1658070">
              <a:spcBef>
                <a:spcPts val="3000"/>
              </a:spcBef>
              <a:defRPr sz="3264"/>
            </a:pPr>
            <a:r>
              <a:t>Artikkel 1: Signifikant økning av trygg tilknytning og reduksjon av desorganisert tilknytning. Signifikant økning i foreldrereflekterende funksjon (RF). De foreldrene som skårte lavest (RF) pre test hadde de største endringene.</a:t>
            </a:r>
          </a:p>
          <a:p>
            <a:pPr marL="414527" indent="-414527" defTabSz="1658070">
              <a:spcBef>
                <a:spcPts val="3000"/>
              </a:spcBef>
              <a:defRPr sz="3264"/>
            </a:pPr>
            <a:r>
              <a:t>Artikkel 2: Forandringer i foreldrenes bekymringer og vurderinger av eksternaliserte og internaliserte vansker. Førskolelærere/lærere rapporterte om reduksjon av eksternaliserte vansker.</a:t>
            </a:r>
          </a:p>
          <a:p>
            <a:pPr marL="414527" indent="-414527" defTabSz="1658070">
              <a:spcBef>
                <a:spcPts val="3000"/>
              </a:spcBef>
              <a:defRPr sz="3264"/>
            </a:pPr>
            <a:r>
              <a:t>Artikkel 3: Lavere foreldrestress, økt emosjonelt velvære og færre symptomer på psykiske vansker hos foreldrene</a:t>
            </a:r>
          </a:p>
        </p:txBody>
      </p:sp>
      <p:sp>
        <p:nvSpPr>
          <p:cNvPr id="255" name="Eks. stud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Eks. studie</a:t>
            </a:r>
          </a:p>
        </p:txBody>
      </p:sp>
      <p:pic>
        <p:nvPicPr>
          <p:cNvPr id="256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553332" y="1267128"/>
            <a:ext cx="3754439" cy="5461001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  <p:pic>
        <p:nvPicPr>
          <p:cNvPr id="257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548446" y="6994735"/>
            <a:ext cx="3764211" cy="5461001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  <p:pic>
        <p:nvPicPr>
          <p:cNvPr id="258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780619" y="6994735"/>
            <a:ext cx="4173811" cy="5461001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  <p:pic>
        <p:nvPicPr>
          <p:cNvPr id="259" name="Bolle med laksekaker, salat og hummus " descr="Bolle med laksekaker, salat og hummus "/>
          <p:cNvPicPr>
            <a:picLocks noChangeAspect="1"/>
          </p:cNvPicPr>
          <p:nvPr/>
        </p:nvPicPr>
        <p:blipFill>
          <a:blip r:embed="rId5"/>
          <a:srcRect l="13346" r="21466"/>
          <a:stretch>
            <a:fillRect/>
          </a:stretch>
        </p:blipFill>
        <p:spPr>
          <a:xfrm>
            <a:off x="12200524" y="1267127"/>
            <a:ext cx="5334001" cy="546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ilknytningsperspektiver på gjenforen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Tilknytningsperspektiver på gjenforening</a:t>
            </a:r>
          </a:p>
        </p:txBody>
      </p:sp>
      <p:sp>
        <p:nvSpPr>
          <p:cNvPr id="262" name="Temaoversikt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Temaoversikt</a:t>
            </a:r>
          </a:p>
        </p:txBody>
      </p:sp>
      <p:sp>
        <p:nvSpPr>
          <p:cNvPr id="263" name="Hva er tilknytning?…"/>
          <p:cNvSpPr txBox="1">
            <a:spLocks noGrp="1"/>
          </p:cNvSpPr>
          <p:nvPr>
            <p:ph type="body" idx="1"/>
          </p:nvPr>
        </p:nvSpPr>
        <p:spPr>
          <a:xfrm>
            <a:off x="1206500" y="4243609"/>
            <a:ext cx="21971000" cy="8256012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29292"/>
                </a:solidFill>
              </a:defRPr>
            </a:pPr>
            <a:r>
              <a:t>Hva er tilknytning?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Hvem er barnets tilknytningspersoner?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Tilknytningsvurderinger: når gjenforeningsmålet synes oppnåelig</a:t>
            </a:r>
          </a:p>
          <a:p>
            <a:r>
              <a:t>Tilknytningsvurderinger: når gjenforeningsmålet ikke synes oppnåelig</a:t>
            </a:r>
          </a:p>
        </p:txBody>
      </p:sp>
      <p:pic>
        <p:nvPicPr>
          <p:cNvPr id="264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7306570" y="3837548"/>
            <a:ext cx="707350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65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13673419" y="4872395"/>
            <a:ext cx="707351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66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22930034" y="7057169"/>
            <a:ext cx="707350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67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21638590" y="5983961"/>
            <a:ext cx="707351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68" name="bilde" descr="bil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391" y="12234274"/>
            <a:ext cx="1928602" cy="11169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Overordn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Overordnet</a:t>
            </a:r>
          </a:p>
        </p:txBody>
      </p:sp>
      <p:sp>
        <p:nvSpPr>
          <p:cNvPr id="271" name="Når gjenforeningsmålet ikke synes oppnåeli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t>Når gjenforeningsmålet </a:t>
            </a:r>
            <a:r>
              <a:rPr u="sng"/>
              <a:t>ikke</a:t>
            </a:r>
            <a:r>
              <a:t> synes oppnåelig</a:t>
            </a:r>
          </a:p>
        </p:txBody>
      </p:sp>
      <p:sp>
        <p:nvSpPr>
          <p:cNvPr id="272" name="Det kreves ikke «endless attempts at family reunification». (R. og H. mot Storbritannia, dom av 31. mai 2011 (klagenr. 35348/06) avsn. 88.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66927" indent="-566927" defTabSz="2267655">
              <a:spcBef>
                <a:spcPts val="4100"/>
              </a:spcBef>
              <a:defRPr sz="4464"/>
            </a:pPr>
            <a:r>
              <a:t>Det kreves ikke «endless attempts at family reunification». </a:t>
            </a:r>
            <a:r>
              <a:rPr sz="2325"/>
              <a:t>(R. og H. mot Storbritannia, dom av 31. mai 2011 (klagenr. 35348/06) avsn. 88.)</a:t>
            </a:r>
          </a:p>
          <a:p>
            <a:pPr marL="566927" indent="-566927" defTabSz="2267655">
              <a:spcBef>
                <a:spcPts val="4100"/>
              </a:spcBef>
              <a:defRPr sz="4464"/>
            </a:pPr>
            <a:r>
              <a:t>Etter en betydelig tidsperiode kan gjenforeningsplikten modifiseres fordi barnets behov for ro og stabilitet får større betydning som f.eks: tilknytning til fosterforeldre.</a:t>
            </a:r>
          </a:p>
          <a:p>
            <a:pPr marL="566927" indent="-566927" defTabSz="2267655">
              <a:spcBef>
                <a:spcPts val="4100"/>
              </a:spcBef>
              <a:defRPr sz="4464"/>
            </a:pPr>
            <a:r>
              <a:t>EMD åpner for at gjenforeningsmålet også kan forlates tidlig etter en omsorgsovertakelse. Men, kun i unntakstilfeller bygget på nøye vurderinger som også tar høyde for EMKs gjenforeningsplikt. </a:t>
            </a:r>
            <a:r>
              <a:rPr sz="2325"/>
              <a:t>(Sørensen, 2020)</a:t>
            </a:r>
          </a:p>
          <a:p>
            <a:pPr marL="566927" indent="-566927" defTabSz="2267655">
              <a:spcBef>
                <a:spcPts val="4100"/>
              </a:spcBef>
              <a:defRPr sz="4464"/>
            </a:pPr>
            <a:r>
              <a:t>En gjennomgang av praksis viser at gjenforeningsmålet uttrykkelig er forlatt i kun 10 av 69 saker. </a:t>
            </a:r>
            <a:r>
              <a:rPr sz="2325"/>
              <a:t>(Alvik, 2021)</a:t>
            </a:r>
          </a:p>
          <a:p>
            <a:pPr marL="566927" indent="-566927" defTabSz="2267655">
              <a:spcBef>
                <a:spcPts val="4100"/>
              </a:spcBef>
              <a:defRPr sz="4464"/>
            </a:pPr>
            <a:r>
              <a:t>Uansett om gjenforeningsmålet opprettholdes eller ikke, har samvær en egenverdi.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ilknytningsbaserte tilta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Tilknytningsbaserte tiltak</a:t>
            </a:r>
          </a:p>
        </p:txBody>
      </p:sp>
      <p:sp>
        <p:nvSpPr>
          <p:cNvPr id="275" name="Når gjenforeningsmålet ikke synes oppnåeli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t>Når gjenforeningsmålet </a:t>
            </a:r>
            <a:r>
              <a:rPr u="sng"/>
              <a:t>ikke</a:t>
            </a:r>
            <a:r>
              <a:t> synes oppnåelig</a:t>
            </a:r>
          </a:p>
        </p:txBody>
      </p:sp>
      <p:sp>
        <p:nvSpPr>
          <p:cNvPr id="276" name="Tilknytningsbaserte tiltak kan flere samtidige funksjoner: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Tilknytningsbaserte tiltak kan flere samtidige funksjoner:</a:t>
            </a:r>
          </a:p>
          <a:p>
            <a:pPr lvl="1"/>
            <a:r>
              <a:t>Etablere evt. holde ved like en trygg tilknytning til fosterforeldre, og forebygge nye brudd.</a:t>
            </a:r>
          </a:p>
          <a:p>
            <a:pPr lvl="1"/>
            <a:r>
              <a:t>Etablere evt. holde ved like en trygg tilknytning til kontaktperson i barnehage/skole.</a:t>
            </a:r>
          </a:p>
          <a:p>
            <a:pPr lvl="1"/>
            <a:r>
              <a:t>Bistå biologiske foreldre i bearbeidelsen av tap, samt å fremme trygghetsfremmende samspill under samvær. 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Overføring av tilknytningsmønste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Overføring av tilknytningsmønster</a:t>
            </a:r>
          </a:p>
        </p:txBody>
      </p:sp>
      <p:sp>
        <p:nvSpPr>
          <p:cNvPr id="279" name="Desorganisert tilknytn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Desorganisert tilknytning</a:t>
            </a:r>
          </a:p>
        </p:txBody>
      </p:sp>
      <p:sp>
        <p:nvSpPr>
          <p:cNvPr id="280" name="Tidligere erfaringer med omsorgssvikt utgjør en økt risiko for desorganisert tilknytning til fosterforeldre (ca 30–35%, sammenlignet med 15% i lav-risikoutvalg). (Dozier mfl., 2001; van den Dries mfl., 2009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Tidligere erfaringer med omsorgssvikt utgjør en økt risiko for desorganisert tilknytning til fosterforeldre (ca 30–35%, sammenlignet med 15% i lav-risikoutvalg). </a:t>
            </a:r>
            <a:r>
              <a:rPr sz="2500"/>
              <a:t>(Dozier mfl., 2001; van den Dries mfl., 2009)</a:t>
            </a:r>
          </a:p>
          <a:p>
            <a:r>
              <a:t>Barn som har opplevd flere brudd viser økt risiko for atferdsproblemer i relasjonen til nye omsorgspersoner. </a:t>
            </a:r>
            <a:r>
              <a:rPr sz="2500"/>
              <a:t>(Almas et al., 2020; Oosterman &amp; Schuengel, 2007)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Fosterforeldre som mottok COS P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defTabSz="701675">
              <a:defRPr sz="4675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Fosterforeldre som mottok COS P</a:t>
            </a:r>
          </a:p>
        </p:txBody>
      </p:sp>
      <p:sp>
        <p:nvSpPr>
          <p:cNvPr id="283" name="Fosterforeldre som mottok COS-P tiltaket rapporterte at barnet fikk en reduksjon i følelsesmessige og atferdsmessige vansker.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548639" indent="-548639" defTabSz="2194505">
              <a:spcBef>
                <a:spcPts val="4000"/>
              </a:spcBef>
              <a:defRPr sz="4319"/>
            </a:pPr>
            <a:r>
              <a:t>Fosterforeldre som mottok COS-P tiltaket rapporterte at barnet fikk en reduksjon i følelsesmessige og atferdsmessige vansker.</a:t>
            </a:r>
          </a:p>
          <a:p>
            <a:pPr marL="548639" indent="-548639" defTabSz="2194505">
              <a:spcBef>
                <a:spcPts val="4000"/>
              </a:spcBef>
              <a:defRPr sz="4319"/>
            </a:pPr>
            <a:r>
              <a:t>De rapporterte også en reduksjon i samspillsvansker med barnet og opplevd stress i omsorgssituasjoner.</a:t>
            </a:r>
          </a:p>
          <a:p>
            <a:pPr marL="548639" indent="-548639" defTabSz="2194505">
              <a:spcBef>
                <a:spcPts val="4000"/>
              </a:spcBef>
              <a:defRPr sz="4319"/>
            </a:pPr>
            <a:r>
              <a:t>Fosterforeldrene opplevde i mindre grad fosterbarnet deres som vanskelig å ta vare på, og med lavere nivåer av generell stress knyttet til rollen som fosterforeldre.</a:t>
            </a:r>
          </a:p>
        </p:txBody>
      </p:sp>
      <p:pic>
        <p:nvPicPr>
          <p:cNvPr id="284" name="Bolle med pappardelle-pasta med persillesmør, ristede hasselnøtter og revet parmesan" descr="Bolle med pappardelle-pasta med persillesmør, ristede hasselnøtter og revet parmesan"/>
          <p:cNvPicPr>
            <a:picLocks noGrp="1" noChangeAspect="1"/>
          </p:cNvPicPr>
          <p:nvPr>
            <p:ph type="pic" idx="22"/>
          </p:nvPr>
        </p:nvPicPr>
        <p:blipFill>
          <a:blip r:embed="rId2"/>
          <a:srcRect/>
          <a:stretch>
            <a:fillRect/>
          </a:stretch>
        </p:blipFill>
        <p:spPr>
          <a:xfrm>
            <a:off x="12979156" y="1263848"/>
            <a:ext cx="9333319" cy="11188205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285" name="Eks. stud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Eks. studie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il"/>
          <p:cNvSpPr/>
          <p:nvPr/>
        </p:nvSpPr>
        <p:spPr>
          <a:xfrm>
            <a:off x="2231347" y="10824710"/>
            <a:ext cx="19921306" cy="480688"/>
          </a:xfrm>
          <a:prstGeom prst="rightArrow">
            <a:avLst>
              <a:gd name="adj1" fmla="val 32000"/>
              <a:gd name="adj2" fmla="val 169091"/>
            </a:avLst>
          </a:prstGeom>
          <a:solidFill>
            <a:schemeClr val="accent5">
              <a:lumOff val="-29866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8" name="Godkjent"/>
          <p:cNvSpPr/>
          <p:nvPr/>
        </p:nvSpPr>
        <p:spPr>
          <a:xfrm>
            <a:off x="4152847" y="11182297"/>
            <a:ext cx="635001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4" y="0"/>
                  <a:pt x="0" y="4836"/>
                  <a:pt x="0" y="10801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4" y="21600"/>
                  <a:pt x="21600" y="16765"/>
                  <a:pt x="21600" y="10801"/>
                </a:cubicBezTo>
                <a:cubicBezTo>
                  <a:pt x="21600" y="4836"/>
                  <a:pt x="16764" y="0"/>
                  <a:pt x="10799" y="0"/>
                </a:cubicBezTo>
                <a:close/>
                <a:moveTo>
                  <a:pt x="16449" y="5521"/>
                </a:moveTo>
                <a:cubicBezTo>
                  <a:pt x="16477" y="5521"/>
                  <a:pt x="16505" y="5532"/>
                  <a:pt x="16527" y="5553"/>
                </a:cubicBezTo>
                <a:lnTo>
                  <a:pt x="18129" y="7155"/>
                </a:lnTo>
                <a:cubicBezTo>
                  <a:pt x="18171" y="7198"/>
                  <a:pt x="18171" y="7268"/>
                  <a:pt x="18129" y="7311"/>
                </a:cubicBezTo>
                <a:lnTo>
                  <a:pt x="8340" y="17100"/>
                </a:lnTo>
                <a:cubicBezTo>
                  <a:pt x="8297" y="17142"/>
                  <a:pt x="8227" y="17142"/>
                  <a:pt x="8185" y="17100"/>
                </a:cubicBezTo>
                <a:lnTo>
                  <a:pt x="7693" y="16608"/>
                </a:lnTo>
                <a:lnTo>
                  <a:pt x="6505" y="15420"/>
                </a:lnTo>
                <a:lnTo>
                  <a:pt x="3062" y="11977"/>
                </a:lnTo>
                <a:cubicBezTo>
                  <a:pt x="3020" y="11934"/>
                  <a:pt x="3020" y="11866"/>
                  <a:pt x="3062" y="11823"/>
                </a:cubicBezTo>
                <a:lnTo>
                  <a:pt x="4664" y="10221"/>
                </a:lnTo>
                <a:cubicBezTo>
                  <a:pt x="4707" y="10178"/>
                  <a:pt x="4777" y="10178"/>
                  <a:pt x="4820" y="10221"/>
                </a:cubicBezTo>
                <a:lnTo>
                  <a:pt x="8185" y="13586"/>
                </a:lnTo>
                <a:cubicBezTo>
                  <a:pt x="8227" y="13629"/>
                  <a:pt x="8297" y="13629"/>
                  <a:pt x="8340" y="13586"/>
                </a:cubicBezTo>
                <a:lnTo>
                  <a:pt x="16373" y="5553"/>
                </a:lnTo>
                <a:cubicBezTo>
                  <a:pt x="16394" y="5532"/>
                  <a:pt x="16421" y="5521"/>
                  <a:pt x="16449" y="552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9" name="Godkjent"/>
          <p:cNvSpPr/>
          <p:nvPr/>
        </p:nvSpPr>
        <p:spPr>
          <a:xfrm>
            <a:off x="8627482" y="11182297"/>
            <a:ext cx="635001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4" y="0"/>
                  <a:pt x="0" y="4836"/>
                  <a:pt x="0" y="10801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4" y="21600"/>
                  <a:pt x="21600" y="16765"/>
                  <a:pt x="21600" y="10801"/>
                </a:cubicBezTo>
                <a:cubicBezTo>
                  <a:pt x="21600" y="4836"/>
                  <a:pt x="16764" y="0"/>
                  <a:pt x="10799" y="0"/>
                </a:cubicBezTo>
                <a:close/>
                <a:moveTo>
                  <a:pt x="16449" y="5521"/>
                </a:moveTo>
                <a:cubicBezTo>
                  <a:pt x="16477" y="5521"/>
                  <a:pt x="16505" y="5532"/>
                  <a:pt x="16527" y="5553"/>
                </a:cubicBezTo>
                <a:lnTo>
                  <a:pt x="18129" y="7155"/>
                </a:lnTo>
                <a:cubicBezTo>
                  <a:pt x="18171" y="7198"/>
                  <a:pt x="18171" y="7268"/>
                  <a:pt x="18129" y="7311"/>
                </a:cubicBezTo>
                <a:lnTo>
                  <a:pt x="8340" y="17100"/>
                </a:lnTo>
                <a:cubicBezTo>
                  <a:pt x="8297" y="17142"/>
                  <a:pt x="8227" y="17142"/>
                  <a:pt x="8185" y="17100"/>
                </a:cubicBezTo>
                <a:lnTo>
                  <a:pt x="7693" y="16608"/>
                </a:lnTo>
                <a:lnTo>
                  <a:pt x="6505" y="15420"/>
                </a:lnTo>
                <a:lnTo>
                  <a:pt x="3062" y="11977"/>
                </a:lnTo>
                <a:cubicBezTo>
                  <a:pt x="3020" y="11934"/>
                  <a:pt x="3020" y="11866"/>
                  <a:pt x="3062" y="11823"/>
                </a:cubicBezTo>
                <a:lnTo>
                  <a:pt x="4664" y="10221"/>
                </a:lnTo>
                <a:cubicBezTo>
                  <a:pt x="4707" y="10178"/>
                  <a:pt x="4777" y="10178"/>
                  <a:pt x="4820" y="10221"/>
                </a:cubicBezTo>
                <a:lnTo>
                  <a:pt x="8185" y="13586"/>
                </a:lnTo>
                <a:cubicBezTo>
                  <a:pt x="8227" y="13629"/>
                  <a:pt x="8297" y="13629"/>
                  <a:pt x="8340" y="13586"/>
                </a:cubicBezTo>
                <a:lnTo>
                  <a:pt x="16373" y="5553"/>
                </a:lnTo>
                <a:cubicBezTo>
                  <a:pt x="16394" y="5532"/>
                  <a:pt x="16421" y="5521"/>
                  <a:pt x="16449" y="552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0" name="Godkjent"/>
          <p:cNvSpPr/>
          <p:nvPr/>
        </p:nvSpPr>
        <p:spPr>
          <a:xfrm>
            <a:off x="13375231" y="11199256"/>
            <a:ext cx="635001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4" y="0"/>
                  <a:pt x="0" y="4836"/>
                  <a:pt x="0" y="10801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4" y="21600"/>
                  <a:pt x="21600" y="16765"/>
                  <a:pt x="21600" y="10801"/>
                </a:cubicBezTo>
                <a:cubicBezTo>
                  <a:pt x="21600" y="4836"/>
                  <a:pt x="16764" y="0"/>
                  <a:pt x="10799" y="0"/>
                </a:cubicBezTo>
                <a:close/>
                <a:moveTo>
                  <a:pt x="16449" y="5521"/>
                </a:moveTo>
                <a:cubicBezTo>
                  <a:pt x="16477" y="5521"/>
                  <a:pt x="16505" y="5532"/>
                  <a:pt x="16527" y="5553"/>
                </a:cubicBezTo>
                <a:lnTo>
                  <a:pt x="18129" y="7155"/>
                </a:lnTo>
                <a:cubicBezTo>
                  <a:pt x="18171" y="7198"/>
                  <a:pt x="18171" y="7268"/>
                  <a:pt x="18129" y="7311"/>
                </a:cubicBezTo>
                <a:lnTo>
                  <a:pt x="8340" y="17100"/>
                </a:lnTo>
                <a:cubicBezTo>
                  <a:pt x="8297" y="17142"/>
                  <a:pt x="8227" y="17142"/>
                  <a:pt x="8185" y="17100"/>
                </a:cubicBezTo>
                <a:lnTo>
                  <a:pt x="7693" y="16608"/>
                </a:lnTo>
                <a:lnTo>
                  <a:pt x="6505" y="15420"/>
                </a:lnTo>
                <a:lnTo>
                  <a:pt x="3062" y="11977"/>
                </a:lnTo>
                <a:cubicBezTo>
                  <a:pt x="3020" y="11934"/>
                  <a:pt x="3020" y="11866"/>
                  <a:pt x="3062" y="11823"/>
                </a:cubicBezTo>
                <a:lnTo>
                  <a:pt x="4664" y="10221"/>
                </a:lnTo>
                <a:cubicBezTo>
                  <a:pt x="4707" y="10178"/>
                  <a:pt x="4777" y="10178"/>
                  <a:pt x="4820" y="10221"/>
                </a:cubicBezTo>
                <a:lnTo>
                  <a:pt x="8185" y="13586"/>
                </a:lnTo>
                <a:cubicBezTo>
                  <a:pt x="8227" y="13629"/>
                  <a:pt x="8297" y="13629"/>
                  <a:pt x="8340" y="13586"/>
                </a:cubicBezTo>
                <a:lnTo>
                  <a:pt x="16373" y="5553"/>
                </a:lnTo>
                <a:cubicBezTo>
                  <a:pt x="16394" y="5532"/>
                  <a:pt x="16421" y="5521"/>
                  <a:pt x="16449" y="552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1" name="Godkjent"/>
          <p:cNvSpPr/>
          <p:nvPr/>
        </p:nvSpPr>
        <p:spPr>
          <a:xfrm>
            <a:off x="18298053" y="11199256"/>
            <a:ext cx="635001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4" y="0"/>
                  <a:pt x="0" y="4836"/>
                  <a:pt x="0" y="10801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4" y="21600"/>
                  <a:pt x="21600" y="16765"/>
                  <a:pt x="21600" y="10801"/>
                </a:cubicBezTo>
                <a:cubicBezTo>
                  <a:pt x="21600" y="4836"/>
                  <a:pt x="16764" y="0"/>
                  <a:pt x="10799" y="0"/>
                </a:cubicBezTo>
                <a:close/>
                <a:moveTo>
                  <a:pt x="16449" y="5521"/>
                </a:moveTo>
                <a:cubicBezTo>
                  <a:pt x="16477" y="5521"/>
                  <a:pt x="16505" y="5532"/>
                  <a:pt x="16527" y="5553"/>
                </a:cubicBezTo>
                <a:lnTo>
                  <a:pt x="18129" y="7155"/>
                </a:lnTo>
                <a:cubicBezTo>
                  <a:pt x="18171" y="7198"/>
                  <a:pt x="18171" y="7268"/>
                  <a:pt x="18129" y="7311"/>
                </a:cubicBezTo>
                <a:lnTo>
                  <a:pt x="8340" y="17100"/>
                </a:lnTo>
                <a:cubicBezTo>
                  <a:pt x="8297" y="17142"/>
                  <a:pt x="8227" y="17142"/>
                  <a:pt x="8185" y="17100"/>
                </a:cubicBezTo>
                <a:lnTo>
                  <a:pt x="7693" y="16608"/>
                </a:lnTo>
                <a:lnTo>
                  <a:pt x="6505" y="15420"/>
                </a:lnTo>
                <a:lnTo>
                  <a:pt x="3062" y="11977"/>
                </a:lnTo>
                <a:cubicBezTo>
                  <a:pt x="3020" y="11934"/>
                  <a:pt x="3020" y="11866"/>
                  <a:pt x="3062" y="11823"/>
                </a:cubicBezTo>
                <a:lnTo>
                  <a:pt x="4664" y="10221"/>
                </a:lnTo>
                <a:cubicBezTo>
                  <a:pt x="4707" y="10178"/>
                  <a:pt x="4777" y="10178"/>
                  <a:pt x="4820" y="10221"/>
                </a:cubicBezTo>
                <a:lnTo>
                  <a:pt x="8185" y="13586"/>
                </a:lnTo>
                <a:cubicBezTo>
                  <a:pt x="8227" y="13629"/>
                  <a:pt x="8297" y="13629"/>
                  <a:pt x="8340" y="13586"/>
                </a:cubicBezTo>
                <a:lnTo>
                  <a:pt x="16373" y="5553"/>
                </a:lnTo>
                <a:cubicBezTo>
                  <a:pt x="16394" y="5532"/>
                  <a:pt x="16421" y="5521"/>
                  <a:pt x="16449" y="552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2" name="Hva kjennetegner barnets tilknytning til  fosterforeldrene?…"/>
          <p:cNvSpPr txBox="1"/>
          <p:nvPr/>
        </p:nvSpPr>
        <p:spPr>
          <a:xfrm>
            <a:off x="11819481" y="3544384"/>
            <a:ext cx="3746501" cy="6849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300"/>
            </a:pPr>
            <a:r>
              <a:t>Hva kjennetegner barnets tilknytning til  fosterforeldrene?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Hvordan preger tidligere tilknytningserfaringer tilknytningen til fosterforeldrene?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Hvordan har barn, foreldre, fosterforeldre nyttiggjort seg de langsiktige tilknytningsbaserte tiltakene med tanke på gjenforeningsmålet?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Er samvær justert med tanke på gjenforeningsmålet?</a:t>
            </a:r>
          </a:p>
        </p:txBody>
      </p:sp>
      <p:sp>
        <p:nvSpPr>
          <p:cNvPr id="293" name="Hvor raskt knytter barnet seg til foreldrene?…"/>
          <p:cNvSpPr txBox="1"/>
          <p:nvPr/>
        </p:nvSpPr>
        <p:spPr>
          <a:xfrm>
            <a:off x="16742303" y="4077783"/>
            <a:ext cx="3746501" cy="5783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300"/>
            </a:pPr>
            <a:r>
              <a:t>Hvor raskt knytter barnet seg til foreldrene?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Hvilke reaksjoner har barnet på bruddet med fosterforeldrene og andre?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Hvordan preger tidligere tilknytningserfaringer den nåværende tilknytningen til foreldrene?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Hvordan nyttiggjør barn og foreldre seg de tilknytningsbaserte tiltakene?</a:t>
            </a:r>
          </a:p>
        </p:txBody>
      </p:sp>
      <p:sp>
        <p:nvSpPr>
          <p:cNvPr id="294" name="Hvor raskt knytter barnet seg til fosterforeldre?…"/>
          <p:cNvSpPr txBox="1"/>
          <p:nvPr/>
        </p:nvSpPr>
        <p:spPr>
          <a:xfrm>
            <a:off x="7071732" y="3544384"/>
            <a:ext cx="3746501" cy="6849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300"/>
            </a:pPr>
            <a:r>
              <a:t>Hvor raskt knytter barnet seg til fosterforeldre?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Hvilke reaksjoner har barnet på bruddet med foreldrene og andre?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Hvilken tilknytningsatferd viser barnet under og etter samvær?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Hvilke tilknytningsbaserte tiltak har vært satt inn?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Hvordan har barn, foreldre, fosterforeldre og barnehage nyttiggjort seg de tilknytningsbaserte tiltakene ved plassering?</a:t>
            </a:r>
          </a:p>
        </p:txBody>
      </p:sp>
      <p:sp>
        <p:nvSpPr>
          <p:cNvPr id="295" name="Tidsline"/>
          <p:cNvSpPr txBox="1"/>
          <p:nvPr/>
        </p:nvSpPr>
        <p:spPr>
          <a:xfrm>
            <a:off x="910363" y="11269114"/>
            <a:ext cx="1158546" cy="461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lumOff val="-29866"/>
                  </a:schemeClr>
                </a:solidFill>
              </a:defRPr>
            </a:lvl1pPr>
          </a:lstStyle>
          <a:p>
            <a:r>
              <a:t>Tidsline</a:t>
            </a:r>
          </a:p>
        </p:txBody>
      </p:sp>
      <p:sp>
        <p:nvSpPr>
          <p:cNvPr id="296" name="Før plassering i fosterhjem"/>
          <p:cNvSpPr txBox="1"/>
          <p:nvPr/>
        </p:nvSpPr>
        <p:spPr>
          <a:xfrm>
            <a:off x="3184170" y="11957122"/>
            <a:ext cx="2572355" cy="82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Før plassering i fosterhjem</a:t>
            </a:r>
          </a:p>
        </p:txBody>
      </p:sp>
      <p:sp>
        <p:nvSpPr>
          <p:cNvPr id="297" name="Plassering i fosterhjem"/>
          <p:cNvSpPr txBox="1"/>
          <p:nvPr/>
        </p:nvSpPr>
        <p:spPr>
          <a:xfrm>
            <a:off x="7658805" y="11957122"/>
            <a:ext cx="2572354" cy="82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Plassering i fosterhjem</a:t>
            </a:r>
          </a:p>
        </p:txBody>
      </p:sp>
      <p:sp>
        <p:nvSpPr>
          <p:cNvPr id="298" name="Gjenforening med foreldre"/>
          <p:cNvSpPr txBox="1"/>
          <p:nvPr/>
        </p:nvSpPr>
        <p:spPr>
          <a:xfrm>
            <a:off x="17329376" y="11957122"/>
            <a:ext cx="2572354" cy="82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Gjenforening med foreldre</a:t>
            </a:r>
          </a:p>
        </p:txBody>
      </p:sp>
      <p:sp>
        <p:nvSpPr>
          <p:cNvPr id="299" name="Hvilke tilknytningserfaringer har barnet med foreldrene før plassering?…"/>
          <p:cNvSpPr txBox="1"/>
          <p:nvPr/>
        </p:nvSpPr>
        <p:spPr>
          <a:xfrm>
            <a:off x="2597097" y="4855489"/>
            <a:ext cx="3746501" cy="4005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300"/>
            </a:pPr>
            <a:r>
              <a:t>Hvilke tilknytningserfaringer har barnet med foreldrene før plassering?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Har barnet hatt andre tilknytningspersoner enn foreldrene?</a:t>
            </a:r>
          </a:p>
          <a:p>
            <a:pPr>
              <a:defRPr sz="2300"/>
            </a:pPr>
            <a:endParaRPr/>
          </a:p>
          <a:p>
            <a:pPr>
              <a:defRPr sz="2300"/>
            </a:pPr>
            <a:r>
              <a:t>Har barnet og foreldrene mottatt og nyttiggjort seg tilknytningsbaserte tiltak?</a:t>
            </a:r>
          </a:p>
        </p:txBody>
      </p:sp>
      <p:sp>
        <p:nvSpPr>
          <p:cNvPr id="300" name="Gjenforeningsmålet"/>
          <p:cNvSpPr txBox="1">
            <a:spLocks noGrp="1"/>
          </p:cNvSpPr>
          <p:nvPr>
            <p:ph type="title" idx="4294967295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Gjenforeningsmålet</a:t>
            </a:r>
          </a:p>
        </p:txBody>
      </p:sp>
      <p:sp>
        <p:nvSpPr>
          <p:cNvPr id="301" name="Tilknytningsvurderinger"/>
          <p:cNvSpPr txBox="1"/>
          <p:nvPr/>
        </p:nvSpPr>
        <p:spPr>
          <a:xfrm>
            <a:off x="1206500" y="2372962"/>
            <a:ext cx="21971000" cy="9347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algn="l" defTabSz="825500">
              <a:defRPr sz="5500" b="1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Tilknytningsvurderinger</a:t>
            </a:r>
          </a:p>
        </p:txBody>
      </p:sp>
      <p:sp>
        <p:nvSpPr>
          <p:cNvPr id="302" name="Utvikling under plasseringen"/>
          <p:cNvSpPr txBox="1"/>
          <p:nvPr/>
        </p:nvSpPr>
        <p:spPr>
          <a:xfrm>
            <a:off x="12406554" y="11957122"/>
            <a:ext cx="2572354" cy="82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Utvikling under plasseringen</a:t>
            </a:r>
          </a:p>
        </p:txBody>
      </p:sp>
      <p:sp>
        <p:nvSpPr>
          <p:cNvPr id="303" name="Tilknytningspsykologene ©"/>
          <p:cNvSpPr txBox="1"/>
          <p:nvPr/>
        </p:nvSpPr>
        <p:spPr>
          <a:xfrm>
            <a:off x="21389701" y="12942188"/>
            <a:ext cx="2412493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500"/>
            </a:pPr>
            <a:r>
              <a:t>Tilknytningspsykologene </a:t>
            </a:r>
            <a:r>
              <a:rPr baseline="-13333">
                <a:latin typeface="Apple SD 산돌고딕 Neo 일반체"/>
                <a:ea typeface="Apple SD 산돌고딕 Neo 일반체"/>
                <a:cs typeface="Apple SD 산돌고딕 Neo 일반체"/>
                <a:sym typeface="Apple SD 산돌고딕 Neo 일반체"/>
              </a:rPr>
              <a:t>©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Referanse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Referanser</a:t>
            </a:r>
          </a:p>
        </p:txBody>
      </p:sp>
      <p:sp>
        <p:nvSpPr>
          <p:cNvPr id="306" name="Almas, A. N., Woodbury, M. R., Papp, L. J., Nelson, C. A., Zeanah, C. H., &amp; Fox, N. A. (2020). The impact of caregiving disruptions experienced by previously institutionalized children on multiple outcomes in late childhood. Child Development, 91, 96–109"/>
          <p:cNvSpPr txBox="1">
            <a:spLocks noGrp="1"/>
          </p:cNvSpPr>
          <p:nvPr>
            <p:ph type="body" idx="1"/>
          </p:nvPr>
        </p:nvSpPr>
        <p:spPr>
          <a:xfrm>
            <a:off x="1206500" y="3029304"/>
            <a:ext cx="21971000" cy="9401516"/>
          </a:xfrm>
          <a:prstGeom prst="rect">
            <a:avLst/>
          </a:prstGeom>
        </p:spPr>
        <p:txBody>
          <a:bodyPr/>
          <a:lstStyle/>
          <a:p>
            <a:pPr marL="304799" indent="-304799" defTabSz="1219169">
              <a:spcBef>
                <a:spcPts val="2200"/>
              </a:spcBef>
              <a:defRPr sz="1100"/>
            </a:pPr>
            <a:r>
              <a:t>Almas, A. N., Woodbury, M. R., Papp, L. J., Nelson, C. A., Zeanah, C. H., &amp; Fox, N. A. (2020). The impact of caregiving disruptions experienced by previously institutionalized children on multiple outcomes in late childhood. Child Development, 91, 96–109.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Alvik, I. F. (2021). Samvær etter omsorgsovertakelse:-en undersøkelse av praksis fra fylkesnemnder og lagmannsretter. Skriftserie nr 4. Oslo Met.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Brandtzæg, I. &amp; Torsteinson (i trykken). Tilknytning og emosjoner. Artikkelsamling; Rådet for Psykisk Helse.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Brandtzæg, I., Torsteinson, S., &amp; Øiestad, G. (2013). Se barnet innenfra: Hvordan jobbe med tilknytning i barnehagen. Kommuneforlaget.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Brandtzæg, I. Torsteinson, S. Øiestad, G. (2016). Se eleven innenfra. Relasjonsarbeid og mentalisering på barnetrinnet. Oslo: Gyldendal Akademisk.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Brandtzæg, I., Torsteinson, S., &amp; Smith, L. (2019). Barn og relasjonsbrudd: Makroseparasjoner. Tilknytningsbasert forståelse, utredning og behandlingstiltak (bind 1). Bergen: Fagbokforlaget.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Brandtzæg, I., Torsteinson, S., &amp; Smith, L. (2019). Barn og relasjonsbrudd: Mikroseparasjoner. Tilknytningsbasert forståelse, utredning og behandlingstiltak (bind 2). Bergen: Fagbokforlaget.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Cicchetti, D., Rogosch, F. A., &amp; Toth, S. L. (2006). Fostering secure attachment in infants in maltreating families through preventive interventions. Development and psychopathology, 18(3), 623-649.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Cicchetti, D., Rogosch, F. A., Toth, S. L., &amp; Sturge-Apple, M. L. (2011). Normalizing the development of cortisol regulation in maltreated infants through preventive interventions. Development and psychopathology, 23(3), 789-800.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Dozier, M., &amp; Bernard, K. (2019). Coaching parents of vulnerable infants: The Attachment and Biobehavioral Catch-up approach. New York: Guilford Press. 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Dozier, M., Stovall, K. C., Albus, K. E., &amp; Bates, B. (2001). Attachment for infants in foster care: The role of caregiver state of mind. Child Development, 72, 1467–1477.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Hoffman, K., Marvin, R., Cooper, G., &amp; Powell, B. (2006). Changing toddlers’ and preschoolers’ attachment classifications: The Circle of Security intervention. Journal of Consulting and Clinical Psychology, 74, 1017–1026.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Huber, A., McMahon, C. A., &amp; Sweller, N. (2015a). Efficacy of the 20-week COS Intervention: Changes in caregiver reflective functioning, representations, and child attachment in an Australian clinical sample. Infant Mental Health Journal, 36(6), 556–574.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Huber, A., McMahon, C. A., &amp; Sweller, N. (2015b). Improved child behavioural and emotional functioning after COS 20-week intervention. Attachment and Human Develop- ment, 17(6), 547–569.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Huber, A., McMahon, C., &amp; Sweller, N. (2016). Improved parental emotional functioning after circle of security 20-week parent–child relationship intervention. Journal of Child and Family Studies, 25(8), 2526–2540. 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Lieberman, A., van Horn, P., &amp; Ghosh Ippen, C. (2005). Toward evidence-based treatment: Child–parent psychotherapy with preschoolers exposed to marital violence. Journal of the American Academy of Child and Adolescent Psychiatry, 44, 1241–1248.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Shaver, P. R., Mikulincer, M., Gross, J. T., Stern, J. A., &amp; Cassidy, J. A. (2016). A lifespan perspective on attachment and care for others: Empathy, altruism, and prosocial behavior. Cassidy, J.; Shaver, PR (ed.), Handbook of attachment: Theory, research, and clinical applications (3rd ed.), 878-916.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Oosterman, M., Schuengel, C., Slot, N. W., Bullens, R. A., &amp; Doreleijers, T. A. (2007). Disruptions in foster care: A review and meta-analysis. Children and youth services review, 29(1), 53-76.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Ramsauer, B., Mühlhan, C., Lotzin, A., Achtergarde, S., Mueller, J., Krink, S., ... &amp; Romer, G. (2019). Randomized controlled trial of the Circle of Security-Intensive intervention for mothers with postpartum depression: maternal unresolved attachment moderates changes in sensitivity. Attachment &amp; human development, 22(6), 705-726. 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Sroufe, L.A. (2021). Attachment as a Relationship Construct. I: Attachment. The Fundamental Questions. Red: R.A. Thompson, J.A. Simpson og L.J. Berlin. The Guilford Press. New York.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Sørensen, C. B. (2020). Langvarige fosterhjemsplasseringer og forholdsmessighetskravet i EMK art. 8. Lov og rett, 59(02), 103-122. </a:t>
            </a:r>
          </a:p>
          <a:p>
            <a:pPr marL="304799" indent="-304799" defTabSz="1219169">
              <a:spcBef>
                <a:spcPts val="2200"/>
              </a:spcBef>
              <a:defRPr sz="1100"/>
            </a:pPr>
            <a:r>
              <a:t>Van den Dries, L., Juffer, F., Van IJzendoorn, M. H., &amp; Bakermans-Kranenburg, M. J. (2009). Fostering security? A meta-analysis of attachment in adopted children. Children and youth services review, 31(3), 410-421.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salatbolle med stekt ris, kokte egg og spisepinner" descr="salatbolle med stekt ris, kokte egg og spisepinner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613" b="1285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309" name="bilde" descr="bil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391" y="12234274"/>
            <a:ext cx="1928602" cy="1116952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tilknytningspsykologene.no"/>
          <p:cNvSpPr txBox="1"/>
          <p:nvPr/>
        </p:nvSpPr>
        <p:spPr>
          <a:xfrm>
            <a:off x="1207690" y="1106137"/>
            <a:ext cx="21968621" cy="6369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algn="l" defTabSz="825500">
              <a:defRPr sz="3600" b="1" u="sng">
                <a:solidFill>
                  <a:srgbClr val="FFFFFF"/>
                </a:solidFill>
                <a:hlinkClick r:id="rId4"/>
              </a:defRPr>
            </a:lvl1pPr>
          </a:lstStyle>
          <a:p>
            <a:pPr>
              <a:defRPr u="none"/>
            </a:pPr>
            <a:r>
              <a:rPr u="sng">
                <a:hlinkClick r:id="rId4"/>
              </a:rPr>
              <a:t>tilknytningspsykologene.no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lknytningsperspektiver på gjenforen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Tilknytningsperspektiver på gjenforening</a:t>
            </a:r>
          </a:p>
        </p:txBody>
      </p:sp>
      <p:sp>
        <p:nvSpPr>
          <p:cNvPr id="163" name="Temaoversikt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Temaoversikt</a:t>
            </a:r>
          </a:p>
        </p:txBody>
      </p:sp>
      <p:sp>
        <p:nvSpPr>
          <p:cNvPr id="164" name="Hva er tilknytning?…"/>
          <p:cNvSpPr txBox="1">
            <a:spLocks noGrp="1"/>
          </p:cNvSpPr>
          <p:nvPr>
            <p:ph type="body" idx="1"/>
          </p:nvPr>
        </p:nvSpPr>
        <p:spPr>
          <a:xfrm>
            <a:off x="1206500" y="4243609"/>
            <a:ext cx="21971000" cy="8256012"/>
          </a:xfrm>
          <a:prstGeom prst="rect">
            <a:avLst/>
          </a:prstGeom>
        </p:spPr>
        <p:txBody>
          <a:bodyPr/>
          <a:lstStyle/>
          <a:p>
            <a:r>
              <a:t>Hva er tilknytning?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Hvem er barnets tilknytningspersoner?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Tilknytningsvurderinger: når gjenforeningsmålet synes oppnåelig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Tilknytningsvurderinger: når gjenforeningsmålet </a:t>
            </a:r>
            <a:r>
              <a:rPr u="sng"/>
              <a:t>ikke</a:t>
            </a:r>
            <a:r>
              <a:t> synes oppnåelig</a:t>
            </a:r>
          </a:p>
          <a:p>
            <a:pPr>
              <a:defRPr>
                <a:solidFill>
                  <a:srgbClr val="929292"/>
                </a:solidFill>
              </a:defRPr>
            </a:pPr>
            <a:endParaRPr/>
          </a:p>
        </p:txBody>
      </p:sp>
      <p:pic>
        <p:nvPicPr>
          <p:cNvPr id="165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7306570" y="3837548"/>
            <a:ext cx="707350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6" name="bilde" descr="bil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391" y="12234274"/>
            <a:ext cx="1928602" cy="11169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5 sentrale momenter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 sentrale momenter</a:t>
            </a:r>
          </a:p>
        </p:txBody>
      </p:sp>
      <p:sp>
        <p:nvSpPr>
          <p:cNvPr id="169" name="Tilknytning er en relasjonskonstruksjon. (Sroufe, 2021; Brandtzæg &amp; Torsteinson, under publisering)…"/>
          <p:cNvSpPr txBox="1">
            <a:spLocks noGrp="1"/>
          </p:cNvSpPr>
          <p:nvPr>
            <p:ph type="body" sz="half" idx="1"/>
          </p:nvPr>
        </p:nvSpPr>
        <p:spPr>
          <a:xfrm>
            <a:off x="1206500" y="4194815"/>
            <a:ext cx="9779000" cy="8256630"/>
          </a:xfrm>
          <a:prstGeom prst="rect">
            <a:avLst/>
          </a:prstGeom>
        </p:spPr>
        <p:txBody>
          <a:bodyPr/>
          <a:lstStyle/>
          <a:p>
            <a:pPr marL="451104" indent="-451104" defTabSz="1804370">
              <a:spcBef>
                <a:spcPts val="3300"/>
              </a:spcBef>
              <a:defRPr sz="3552"/>
            </a:pPr>
            <a:r>
              <a:t>Tilknytning er en relasjonskonstruksjon. </a:t>
            </a:r>
            <a:r>
              <a:rPr sz="1850"/>
              <a:t>(Sroufe, 2021; Brandtzæg &amp; Torsteinson, under publisering)</a:t>
            </a:r>
          </a:p>
          <a:p>
            <a:pPr marL="451104" indent="-451104" defTabSz="1804370">
              <a:spcBef>
                <a:spcPts val="3300"/>
              </a:spcBef>
              <a:defRPr sz="3552"/>
            </a:pPr>
            <a:r>
              <a:t>Tilknytning viser til en spesielt sterk, varig og emosjonell forbindelse som innehar helt spesifikke funksjoner når det gjelder å gi og motta emosjonell støtte.</a:t>
            </a:r>
          </a:p>
          <a:p>
            <a:pPr marL="451104" indent="-451104" defTabSz="1804370">
              <a:spcBef>
                <a:spcPts val="3300"/>
              </a:spcBef>
              <a:defRPr sz="3552"/>
            </a:pPr>
            <a:r>
              <a:t>Endringer i barnet eller i den voksne kan medføre endringer i tilknytning.</a:t>
            </a:r>
          </a:p>
          <a:p>
            <a:pPr marL="451104" indent="-451104" defTabSz="1804370">
              <a:spcBef>
                <a:spcPts val="3300"/>
              </a:spcBef>
              <a:defRPr sz="3552"/>
            </a:pPr>
            <a:r>
              <a:t>Kvalitet på tilknytning handler om forventninger til trøst, omsorg og beskyttelse.</a:t>
            </a:r>
            <a:endParaRPr sz="1850"/>
          </a:p>
          <a:p>
            <a:pPr marL="451104" indent="-451104" defTabSz="1804370">
              <a:spcBef>
                <a:spcPts val="3300"/>
              </a:spcBef>
              <a:defRPr sz="3552"/>
            </a:pPr>
            <a:r>
              <a:t>Trygg tilknytning er en beskyttelsesfaktor, utrygg tilknytning en risikofaktor. </a:t>
            </a:r>
            <a:r>
              <a:rPr sz="1850"/>
              <a:t>(Brandtzæg, Torsteinson &amp; Smith, 2019)</a:t>
            </a:r>
          </a:p>
        </p:txBody>
      </p:sp>
      <p:pic>
        <p:nvPicPr>
          <p:cNvPr id="170" name="Bolle med pappardelle-pasta med persillesmør, ristede hasselnøtter og revet parmesan" descr="Bolle med pappardelle-pasta med persillesmør, ristede hasselnøtter og revet parmesan"/>
          <p:cNvPicPr>
            <a:picLocks noGrp="1" noChangeAspect="1"/>
          </p:cNvPicPr>
          <p:nvPr>
            <p:ph type="pic" idx="22"/>
          </p:nvPr>
        </p:nvPicPr>
        <p:blipFill>
          <a:blip r:embed="rId2"/>
          <a:srcRect l="24810" r="10361"/>
          <a:stretch>
            <a:fillRect/>
          </a:stretch>
        </p:blipFill>
        <p:spPr>
          <a:xfrm>
            <a:off x="12192000" y="1263848"/>
            <a:ext cx="10916874" cy="11188205"/>
          </a:xfrm>
          <a:prstGeom prst="rect">
            <a:avLst/>
          </a:prstGeom>
        </p:spPr>
      </p:pic>
      <p:sp>
        <p:nvSpPr>
          <p:cNvPr id="171" name="Hva er tilknytning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Hva er tilknytning?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Van der Kolk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Van der Kolk</a:t>
            </a:r>
          </a:p>
        </p:txBody>
      </p:sp>
      <p:sp>
        <p:nvSpPr>
          <p:cNvPr id="174" name="«Å være i stand til å kjenne seg trygg med andre mennesker er kanskje den viktigste siden ved mental helse: trygge relasjoner er grunnleggende for meningsfulle og gode liv.»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 marL="485581" indent="-357123" defTabSz="1853137">
              <a:defRPr sz="6460" spc="-129"/>
            </a:lvl1pPr>
          </a:lstStyle>
          <a:p>
            <a:r>
              <a:t>«Å være i stand til å kjenne seg trygg med andre mennesker er kanskje den viktigste siden ved mental helse: trygge relasjoner er grunnleggende for meningsfulle og gode liv.»</a:t>
            </a:r>
          </a:p>
        </p:txBody>
      </p:sp>
      <p:sp>
        <p:nvSpPr>
          <p:cNvPr id="175" name="Trygg"/>
          <p:cNvSpPr txBox="1">
            <a:spLocks noGrp="1"/>
          </p:cNvSpPr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Trygg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Skjermbilde 2021-11-15 kl. 09.11.16.png" descr="Skjermbilde 2021-11-15 kl. 09.11.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404" y="3740900"/>
            <a:ext cx="12615464" cy="8181119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Grunnleggende…"/>
          <p:cNvSpPr txBox="1">
            <a:spLocks noGrp="1"/>
          </p:cNvSpPr>
          <p:nvPr>
            <p:ph type="title"/>
          </p:nvPr>
        </p:nvSpPr>
        <p:spPr>
          <a:xfrm>
            <a:off x="1206500" y="1079972"/>
            <a:ext cx="21971000" cy="2456143"/>
          </a:xfrm>
          <a:prstGeom prst="rect">
            <a:avLst/>
          </a:prstGeom>
        </p:spPr>
        <p:txBody>
          <a:bodyPr/>
          <a:lstStyle/>
          <a:p>
            <a:r>
              <a:t>Grunnleggende </a:t>
            </a:r>
          </a:p>
          <a:p>
            <a:r>
              <a:t>Psykologiske Behov</a:t>
            </a:r>
          </a:p>
        </p:txBody>
      </p:sp>
      <p:sp>
        <p:nvSpPr>
          <p:cNvPr id="179" name="Behovstriangelet"/>
          <p:cNvSpPr txBox="1"/>
          <p:nvPr/>
        </p:nvSpPr>
        <p:spPr>
          <a:xfrm>
            <a:off x="1206500" y="3467836"/>
            <a:ext cx="21971000" cy="9347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algn="l" defTabSz="825500">
              <a:defRPr sz="5500" b="1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Behovstriangelet</a:t>
            </a:r>
          </a:p>
        </p:txBody>
      </p:sp>
      <p:sp>
        <p:nvSpPr>
          <p:cNvPr id="180" name="Trygge rammer og regulering av stress og engstelighet"/>
          <p:cNvSpPr txBox="1"/>
          <p:nvPr/>
        </p:nvSpPr>
        <p:spPr>
          <a:xfrm>
            <a:off x="2980620" y="8989693"/>
            <a:ext cx="4167923" cy="82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Trygge rammer og regulering av stress og engstelighet</a:t>
            </a:r>
          </a:p>
        </p:txBody>
      </p:sp>
      <p:sp>
        <p:nvSpPr>
          <p:cNvPr id="181" name="Trøst, omsorg og beskyttelse"/>
          <p:cNvSpPr txBox="1"/>
          <p:nvPr/>
        </p:nvSpPr>
        <p:spPr>
          <a:xfrm>
            <a:off x="17225412" y="8989693"/>
            <a:ext cx="3044535" cy="82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Trøst, omsorg og beskyttelse</a:t>
            </a:r>
          </a:p>
        </p:txBody>
      </p:sp>
      <p:sp>
        <p:nvSpPr>
          <p:cNvPr id="182" name="Tilknytningspsykologene ©"/>
          <p:cNvSpPr txBox="1"/>
          <p:nvPr/>
        </p:nvSpPr>
        <p:spPr>
          <a:xfrm>
            <a:off x="21389701" y="12942188"/>
            <a:ext cx="2412493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500"/>
            </a:pPr>
            <a:r>
              <a:t>Tilknytningspsykologene </a:t>
            </a:r>
            <a:r>
              <a:rPr baseline="-13333">
                <a:latin typeface="Apple SD 산돌고딕 Neo 일반체"/>
                <a:ea typeface="Apple SD 산돌고딕 Neo 일반체"/>
                <a:cs typeface="Apple SD 산돌고딕 Neo 일반체"/>
                <a:sym typeface="Apple SD 산돌고딕 Neo 일반체"/>
              </a:rPr>
              <a:t>©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Energibudsjetter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Energibudsjettering</a:t>
            </a:r>
          </a:p>
        </p:txBody>
      </p:sp>
      <p:sp>
        <p:nvSpPr>
          <p:cNvPr id="185" name="Hjernen forsøker å disponere den energien den har til rådighet på best mulig måte.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Hjernen forsøker å disponere den energien den har til rådighet på best mulig måte. </a:t>
            </a:r>
          </a:p>
          <a:p>
            <a:r>
              <a:t>Tilgangen til tilknytningspersoner er en sentral faktor når hjernen skal predikere energitilgang i nær fremtid. </a:t>
            </a:r>
            <a:r>
              <a:rPr sz="2500"/>
              <a:t>(Brandtzæg &amp; Torsteinson, i trykken)</a:t>
            </a:r>
          </a:p>
        </p:txBody>
      </p:sp>
      <p:pic>
        <p:nvPicPr>
          <p:cNvPr id="186" name="Bolle med pappardelle-pasta med persillesmør, ristede hasselnøtter og revet parmesan" descr="Bolle med pappardelle-pasta med persillesmør, ristede hasselnøtter og revet parmesan"/>
          <p:cNvPicPr>
            <a:picLocks noGrp="1" noChangeAspect="1"/>
          </p:cNvPicPr>
          <p:nvPr>
            <p:ph type="pic" idx="22"/>
          </p:nvPr>
        </p:nvPicPr>
        <p:blipFill>
          <a:blip r:embed="rId2"/>
          <a:srcRect l="9897" r="35223"/>
          <a:stretch>
            <a:fillRect/>
          </a:stretch>
        </p:blipFill>
        <p:spPr>
          <a:xfrm>
            <a:off x="12192000" y="1263848"/>
            <a:ext cx="10916874" cy="11188205"/>
          </a:xfrm>
          <a:prstGeom prst="rect">
            <a:avLst/>
          </a:prstGeom>
        </p:spPr>
      </p:pic>
      <p:sp>
        <p:nvSpPr>
          <p:cNvPr id="187" name="Vår sosial hjern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Vår sosial hjerne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ilknytning"/>
          <p:cNvSpPr txBox="1">
            <a:spLocks noGrp="1"/>
          </p:cNvSpPr>
          <p:nvPr>
            <p:ph type="title"/>
          </p:nvPr>
        </p:nvSpPr>
        <p:spPr>
          <a:xfrm>
            <a:off x="1206500" y="1079972"/>
            <a:ext cx="21971000" cy="1434950"/>
          </a:xfrm>
          <a:prstGeom prst="rect">
            <a:avLst/>
          </a:prstGeom>
        </p:spPr>
        <p:txBody>
          <a:bodyPr/>
          <a:lstStyle/>
          <a:p>
            <a:r>
              <a:t>Tilknytning</a:t>
            </a:r>
          </a:p>
        </p:txBody>
      </p:sp>
      <p:sp>
        <p:nvSpPr>
          <p:cNvPr id="190" name="Fra krybben til graven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r>
              <a: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rPr>
              <a:t>Fra krybben til graven</a:t>
            </a:r>
            <a:r>
              <a:t> </a:t>
            </a:r>
          </a:p>
        </p:txBody>
      </p:sp>
      <p:pic>
        <p:nvPicPr>
          <p:cNvPr id="191" name="iStock-529255007.jpg" descr="iStock-529255007.jpg"/>
          <p:cNvPicPr>
            <a:picLocks noChangeAspect="1"/>
          </p:cNvPicPr>
          <p:nvPr/>
        </p:nvPicPr>
        <p:blipFill>
          <a:blip r:embed="rId2"/>
          <a:srcRect l="4255" r="4255"/>
          <a:stretch>
            <a:fillRect/>
          </a:stretch>
        </p:blipFill>
        <p:spPr>
          <a:xfrm>
            <a:off x="889668" y="5354093"/>
            <a:ext cx="7423560" cy="5415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lesbian_ivf_mixed_race_couple.jpg" descr="lesbian_ivf_mixed_race_couple.jpg"/>
          <p:cNvPicPr>
            <a:picLocks noChangeAspect="1"/>
          </p:cNvPicPr>
          <p:nvPr/>
        </p:nvPicPr>
        <p:blipFill>
          <a:blip r:embed="rId3"/>
          <a:srcRect b="8356"/>
          <a:stretch>
            <a:fillRect/>
          </a:stretch>
        </p:blipFill>
        <p:spPr>
          <a:xfrm>
            <a:off x="8480226" y="5354093"/>
            <a:ext cx="7423560" cy="5415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3844553123301e76de563ee6f2e8d38e.jpg" descr="3844553123301e76de563ee6f2e8d38e.jpg"/>
          <p:cNvPicPr>
            <a:picLocks noChangeAspect="1"/>
          </p:cNvPicPr>
          <p:nvPr/>
        </p:nvPicPr>
        <p:blipFill>
          <a:blip r:embed="rId4"/>
          <a:srcRect l="6648"/>
          <a:stretch>
            <a:fillRect/>
          </a:stretch>
        </p:blipFill>
        <p:spPr>
          <a:xfrm>
            <a:off x="16070784" y="5354093"/>
            <a:ext cx="7423560" cy="54153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lknytningsperspektiver på gjenforen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Tilknytningsperspektiver på gjenforening</a:t>
            </a:r>
          </a:p>
        </p:txBody>
      </p:sp>
      <p:sp>
        <p:nvSpPr>
          <p:cNvPr id="196" name="Temaoversikt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Temaoversikt</a:t>
            </a:r>
          </a:p>
        </p:txBody>
      </p:sp>
      <p:sp>
        <p:nvSpPr>
          <p:cNvPr id="197" name="Hva er tilknytning?…"/>
          <p:cNvSpPr txBox="1">
            <a:spLocks noGrp="1"/>
          </p:cNvSpPr>
          <p:nvPr>
            <p:ph type="body" idx="1"/>
          </p:nvPr>
        </p:nvSpPr>
        <p:spPr>
          <a:xfrm>
            <a:off x="1206500" y="4243609"/>
            <a:ext cx="21971000" cy="8256012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29292"/>
                </a:solidFill>
              </a:defRPr>
            </a:pPr>
            <a:r>
              <a:t>Hva er tilknytning?</a:t>
            </a:r>
          </a:p>
          <a:p>
            <a:r>
              <a:t>Hvem er barnets tilknytningspersoner?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Tilknytningsvurderinger: når gjenforeningsmålet synes oppnåelig</a:t>
            </a:r>
          </a:p>
          <a:p>
            <a:pPr>
              <a:defRPr>
                <a:solidFill>
                  <a:srgbClr val="929292"/>
                </a:solidFill>
              </a:defRPr>
            </a:pPr>
            <a:r>
              <a:t>Tilknytningsvurderinger: når gjenforeningsmålet </a:t>
            </a:r>
            <a:r>
              <a:rPr u="sng"/>
              <a:t>ikke</a:t>
            </a:r>
            <a:r>
              <a:t> synes oppnåelig</a:t>
            </a:r>
          </a:p>
        </p:txBody>
      </p:sp>
      <p:pic>
        <p:nvPicPr>
          <p:cNvPr id="198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7306570" y="3837548"/>
            <a:ext cx="707350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99" name="Skjermbilde 2021-11-08 kl. 15.38.49.png" descr="Skjermbilde 2021-11-08 kl. 15.38.49.png"/>
          <p:cNvPicPr>
            <a:picLocks noChangeAspect="1"/>
          </p:cNvPicPr>
          <p:nvPr/>
        </p:nvPicPr>
        <p:blipFill>
          <a:blip r:embed="rId2"/>
          <a:srcRect l="23435" t="14547" r="16413" b="10521"/>
          <a:stretch>
            <a:fillRect/>
          </a:stretch>
        </p:blipFill>
        <p:spPr>
          <a:xfrm>
            <a:off x="13673419" y="4872395"/>
            <a:ext cx="707351" cy="116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69" extrusionOk="0">
                <a:moveTo>
                  <a:pt x="20470" y="9"/>
                </a:moveTo>
                <a:cubicBezTo>
                  <a:pt x="20336" y="26"/>
                  <a:pt x="20215" y="70"/>
                  <a:pt x="20073" y="134"/>
                </a:cubicBezTo>
                <a:cubicBezTo>
                  <a:pt x="19443" y="419"/>
                  <a:pt x="17584" y="1750"/>
                  <a:pt x="16801" y="2481"/>
                </a:cubicBezTo>
                <a:cubicBezTo>
                  <a:pt x="15657" y="3548"/>
                  <a:pt x="15571" y="3647"/>
                  <a:pt x="14021" y="5660"/>
                </a:cubicBezTo>
                <a:cubicBezTo>
                  <a:pt x="13223" y="6696"/>
                  <a:pt x="12372" y="7735"/>
                  <a:pt x="12120" y="7963"/>
                </a:cubicBezTo>
                <a:cubicBezTo>
                  <a:pt x="11285" y="8718"/>
                  <a:pt x="10719" y="9436"/>
                  <a:pt x="10171" y="10442"/>
                </a:cubicBezTo>
                <a:cubicBezTo>
                  <a:pt x="9873" y="10990"/>
                  <a:pt x="9397" y="11821"/>
                  <a:pt x="9124" y="12289"/>
                </a:cubicBezTo>
                <a:cubicBezTo>
                  <a:pt x="8596" y="13194"/>
                  <a:pt x="7981" y="14309"/>
                  <a:pt x="7235" y="15696"/>
                </a:cubicBezTo>
                <a:cubicBezTo>
                  <a:pt x="6745" y="16607"/>
                  <a:pt x="5923" y="17557"/>
                  <a:pt x="5671" y="17506"/>
                </a:cubicBezTo>
                <a:cubicBezTo>
                  <a:pt x="5586" y="17488"/>
                  <a:pt x="5445" y="17288"/>
                  <a:pt x="5358" y="17057"/>
                </a:cubicBezTo>
                <a:cubicBezTo>
                  <a:pt x="5194" y="16623"/>
                  <a:pt x="3806" y="14406"/>
                  <a:pt x="3361" y="13871"/>
                </a:cubicBezTo>
                <a:cubicBezTo>
                  <a:pt x="3222" y="13705"/>
                  <a:pt x="2970" y="13301"/>
                  <a:pt x="2807" y="12973"/>
                </a:cubicBezTo>
                <a:cubicBezTo>
                  <a:pt x="2645" y="12645"/>
                  <a:pt x="2401" y="12164"/>
                  <a:pt x="2266" y="11906"/>
                </a:cubicBezTo>
                <a:cubicBezTo>
                  <a:pt x="2077" y="11547"/>
                  <a:pt x="2024" y="11208"/>
                  <a:pt x="2049" y="10435"/>
                </a:cubicBezTo>
                <a:cubicBezTo>
                  <a:pt x="2073" y="9690"/>
                  <a:pt x="2029" y="9360"/>
                  <a:pt x="1881" y="9184"/>
                </a:cubicBezTo>
                <a:cubicBezTo>
                  <a:pt x="1521" y="8758"/>
                  <a:pt x="531" y="8777"/>
                  <a:pt x="148" y="9214"/>
                </a:cubicBezTo>
                <a:cubicBezTo>
                  <a:pt x="-155" y="9560"/>
                  <a:pt x="24" y="10406"/>
                  <a:pt x="533" y="11046"/>
                </a:cubicBezTo>
                <a:cubicBezTo>
                  <a:pt x="769" y="11343"/>
                  <a:pt x="1092" y="11913"/>
                  <a:pt x="1255" y="12319"/>
                </a:cubicBezTo>
                <a:cubicBezTo>
                  <a:pt x="1528" y="12998"/>
                  <a:pt x="1896" y="13790"/>
                  <a:pt x="2470" y="14975"/>
                </a:cubicBezTo>
                <a:cubicBezTo>
                  <a:pt x="2595" y="15231"/>
                  <a:pt x="2773" y="15671"/>
                  <a:pt x="2867" y="15953"/>
                </a:cubicBezTo>
                <a:cubicBezTo>
                  <a:pt x="2962" y="16235"/>
                  <a:pt x="3133" y="16758"/>
                  <a:pt x="3252" y="17116"/>
                </a:cubicBezTo>
                <a:cubicBezTo>
                  <a:pt x="3372" y="17473"/>
                  <a:pt x="3628" y="17972"/>
                  <a:pt x="3818" y="18227"/>
                </a:cubicBezTo>
                <a:cubicBezTo>
                  <a:pt x="4132" y="18647"/>
                  <a:pt x="4165" y="18793"/>
                  <a:pt x="4167" y="19853"/>
                </a:cubicBezTo>
                <a:cubicBezTo>
                  <a:pt x="4168" y="20494"/>
                  <a:pt x="4220" y="21082"/>
                  <a:pt x="4287" y="21155"/>
                </a:cubicBezTo>
                <a:cubicBezTo>
                  <a:pt x="4354" y="21228"/>
                  <a:pt x="4593" y="21365"/>
                  <a:pt x="4817" y="21457"/>
                </a:cubicBezTo>
                <a:cubicBezTo>
                  <a:pt x="4983" y="21525"/>
                  <a:pt x="5166" y="21559"/>
                  <a:pt x="5346" y="21567"/>
                </a:cubicBezTo>
                <a:cubicBezTo>
                  <a:pt x="5887" y="21592"/>
                  <a:pt x="6401" y="21369"/>
                  <a:pt x="6405" y="21030"/>
                </a:cubicBezTo>
                <a:cubicBezTo>
                  <a:pt x="6409" y="20676"/>
                  <a:pt x="6753" y="19595"/>
                  <a:pt x="7139" y="18720"/>
                </a:cubicBezTo>
                <a:cubicBezTo>
                  <a:pt x="7335" y="18275"/>
                  <a:pt x="7540" y="17651"/>
                  <a:pt x="7584" y="17329"/>
                </a:cubicBezTo>
                <a:cubicBezTo>
                  <a:pt x="7685" y="16592"/>
                  <a:pt x="7859" y="16179"/>
                  <a:pt x="8378" y="15490"/>
                </a:cubicBezTo>
                <a:cubicBezTo>
                  <a:pt x="8605" y="15188"/>
                  <a:pt x="8986" y="14631"/>
                  <a:pt x="9220" y="14254"/>
                </a:cubicBezTo>
                <a:cubicBezTo>
                  <a:pt x="9455" y="13876"/>
                  <a:pt x="9696" y="13494"/>
                  <a:pt x="9762" y="13400"/>
                </a:cubicBezTo>
                <a:cubicBezTo>
                  <a:pt x="10142" y="12856"/>
                  <a:pt x="11789" y="10595"/>
                  <a:pt x="12120" y="10163"/>
                </a:cubicBezTo>
                <a:cubicBezTo>
                  <a:pt x="12335" y="9882"/>
                  <a:pt x="12615" y="9421"/>
                  <a:pt x="12746" y="9140"/>
                </a:cubicBezTo>
                <a:cubicBezTo>
                  <a:pt x="13336" y="7872"/>
                  <a:pt x="13597" y="7451"/>
                  <a:pt x="14454" y="6373"/>
                </a:cubicBezTo>
                <a:cubicBezTo>
                  <a:pt x="14957" y="5741"/>
                  <a:pt x="15743" y="4895"/>
                  <a:pt x="16199" y="4497"/>
                </a:cubicBezTo>
                <a:cubicBezTo>
                  <a:pt x="17508" y="3355"/>
                  <a:pt x="17577" y="3295"/>
                  <a:pt x="18160" y="2753"/>
                </a:cubicBezTo>
                <a:cubicBezTo>
                  <a:pt x="18464" y="2471"/>
                  <a:pt x="19320" y="1874"/>
                  <a:pt x="20073" y="1422"/>
                </a:cubicBezTo>
                <a:cubicBezTo>
                  <a:pt x="21212" y="738"/>
                  <a:pt x="21445" y="556"/>
                  <a:pt x="21445" y="340"/>
                </a:cubicBezTo>
                <a:cubicBezTo>
                  <a:pt x="21445" y="110"/>
                  <a:pt x="21395" y="75"/>
                  <a:pt x="20952" y="24"/>
                </a:cubicBezTo>
                <a:cubicBezTo>
                  <a:pt x="20760" y="2"/>
                  <a:pt x="20605" y="-8"/>
                  <a:pt x="20470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0" name="bilde" descr="bil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485" y="1540147"/>
            <a:ext cx="2422179" cy="140280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bilde" descr="bil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391" y="12234274"/>
            <a:ext cx="1928602" cy="11169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2608</Words>
  <Application>Microsoft Office PowerPoint</Application>
  <PresentationFormat>Egendefinert</PresentationFormat>
  <Paragraphs>192</Paragraphs>
  <Slides>28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28</vt:i4>
      </vt:variant>
    </vt:vector>
  </HeadingPairs>
  <TitlesOfParts>
    <vt:vector size="33" baseType="lpstr">
      <vt:lpstr>Apple SD 산돌고딕 Neo 일반체</vt:lpstr>
      <vt:lpstr>Helvetica Neue</vt:lpstr>
      <vt:lpstr>Helvetica Neue Medium</vt:lpstr>
      <vt:lpstr>Times Roman</vt:lpstr>
      <vt:lpstr>21_BasicWhite</vt:lpstr>
      <vt:lpstr>Tilknytningsperspektiver på gjenforening</vt:lpstr>
      <vt:lpstr>Tilknytningsperspektiver på gjenforening</vt:lpstr>
      <vt:lpstr>Tilknytningsperspektiver på gjenforening</vt:lpstr>
      <vt:lpstr>Hva er tilknytning?</vt:lpstr>
      <vt:lpstr>Trygg</vt:lpstr>
      <vt:lpstr>Grunnleggende  Psykologiske Behov</vt:lpstr>
      <vt:lpstr>Vår sosial hjerne</vt:lpstr>
      <vt:lpstr>Tilknytning</vt:lpstr>
      <vt:lpstr>Tilknytningsperspektiver på gjenforening</vt:lpstr>
      <vt:lpstr>Hvem kan bli tilknytningspersoner?</vt:lpstr>
      <vt:lpstr>Tilknytning og makroseparasjoner</vt:lpstr>
      <vt:lpstr>Tilknytningsperspektiver på gjenforening</vt:lpstr>
      <vt:lpstr>Er gjenforeningsmålet ivaretatt?</vt:lpstr>
      <vt:lpstr>Overordnet</vt:lpstr>
      <vt:lpstr>Tilknytningsbaserte tiltak</vt:lpstr>
      <vt:lpstr>Tilknytningsbaserte tiltak</vt:lpstr>
      <vt:lpstr>Tilknytningsbaserte tiltak</vt:lpstr>
      <vt:lpstr>Eks. studie</vt:lpstr>
      <vt:lpstr>Eks. studie</vt:lpstr>
      <vt:lpstr>Eks. studie</vt:lpstr>
      <vt:lpstr>Tilknytningsperspektiver på gjenforening</vt:lpstr>
      <vt:lpstr>Overordnet</vt:lpstr>
      <vt:lpstr>Tilknytningsbaserte tiltak</vt:lpstr>
      <vt:lpstr>Overføring av tilknytningsmønster</vt:lpstr>
      <vt:lpstr>Eks. studie</vt:lpstr>
      <vt:lpstr>Gjenforeningsmålet</vt:lpstr>
      <vt:lpstr>Referanser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Tilknytningsperspektiver på gjenforening</dc:title>
  <dc:creator>Lise Waldersnes</dc:creator>
  <cp:lastModifiedBy>Lise Waldersnes</cp:lastModifiedBy>
  <cp:revision>1</cp:revision>
  <dcterms:modified xsi:type="dcterms:W3CDTF">2021-11-25T06:36:35Z</dcterms:modified>
</cp:coreProperties>
</file>