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rawings/drawing1.xml" ContentType="application/vnd.openxmlformats-officedocument.drawingml.chartshapes+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charts/colors3.xml" ContentType="application/vnd.ms-office.chartcolorstyle+xml"/>
  <Override PartName="/ppt/theme/theme1.xml" ContentType="application/vnd.openxmlformats-officedocument.theme+xml"/>
  <Override PartName="/ppt/charts/colors2.xml" ContentType="application/vnd.ms-office.chartcolorstyle+xml"/>
  <Override PartName="/ppt/theme/theme2.xml" ContentType="application/vnd.openxmlformats-officedocument.theme+xml"/>
  <Override PartName="/ppt/ink/ink1.xml" ContentType="application/inkml+xml"/>
  <Override PartName="/ppt/ink/ink2.xml" ContentType="application/inkml+xml"/>
  <Override PartName="/ppt/charts/style2.xml" ContentType="application/vnd.ms-office.chartstyle+xml"/>
  <Override PartName="/ppt/charts/chart2.xml" ContentType="application/vnd.openxmlformats-officedocument.drawingml.chart+xml"/>
  <Override PartName="/ppt/charts/chart1.xml" ContentType="application/vnd.openxmlformats-officedocument.drawingml.chart+xml"/>
  <Override PartName="/ppt/charts/colors1.xml" ContentType="application/vnd.ms-office.chartcolorstyle+xml"/>
  <Override PartName="/ppt/charts/chart3.xml" ContentType="application/vnd.openxmlformats-officedocument.drawingml.chart+xml"/>
  <Override PartName="/ppt/charts/style3.xml" ContentType="application/vnd.ms-office.chartstyle+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3" r:id="rId2"/>
    <p:sldId id="442" r:id="rId3"/>
    <p:sldId id="2273" r:id="rId4"/>
    <p:sldId id="2257" r:id="rId5"/>
    <p:sldId id="2256" r:id="rId6"/>
    <p:sldId id="2260" r:id="rId7"/>
    <p:sldId id="460" r:id="rId8"/>
    <p:sldId id="2253" r:id="rId9"/>
    <p:sldId id="462" r:id="rId10"/>
    <p:sldId id="2246" r:id="rId11"/>
    <p:sldId id="2255" r:id="rId12"/>
    <p:sldId id="2259" r:id="rId13"/>
    <p:sldId id="2252" r:id="rId14"/>
    <p:sldId id="467" r:id="rId15"/>
    <p:sldId id="514" r:id="rId16"/>
    <p:sldId id="498" r:id="rId17"/>
    <p:sldId id="2263" r:id="rId18"/>
    <p:sldId id="2264" r:id="rId19"/>
    <p:sldId id="2266" r:id="rId20"/>
    <p:sldId id="2267" r:id="rId21"/>
    <p:sldId id="517" r:id="rId22"/>
    <p:sldId id="2262" r:id="rId23"/>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1BA1B919-181A-43FB-A6B9-D875F946336D}">
          <p14:sldIdLst>
            <p14:sldId id="273"/>
            <p14:sldId id="442"/>
            <p14:sldId id="2273"/>
            <p14:sldId id="2257"/>
            <p14:sldId id="2256"/>
            <p14:sldId id="2260"/>
            <p14:sldId id="460"/>
            <p14:sldId id="2253"/>
            <p14:sldId id="462"/>
            <p14:sldId id="2246"/>
            <p14:sldId id="2255"/>
            <p14:sldId id="2259"/>
            <p14:sldId id="2252"/>
            <p14:sldId id="467"/>
            <p14:sldId id="514"/>
            <p14:sldId id="498"/>
            <p14:sldId id="2263"/>
            <p14:sldId id="2264"/>
            <p14:sldId id="2266"/>
            <p14:sldId id="2267"/>
            <p14:sldId id="517"/>
            <p14:sldId id="2262"/>
          </p14:sldIdLst>
        </p14:section>
      </p14:sectionLst>
    </p:ext>
    <p:ext uri="{EFAFB233-063F-42B5-8137-9DF3F51BA10A}">
      <p15:sldGuideLst xmlns:p15="http://schemas.microsoft.com/office/powerpoint/2012/main">
        <p15:guide id="1" orient="horz" pos="2183" userDrawn="1">
          <p15:clr>
            <a:srgbClr val="A4A3A4"/>
          </p15:clr>
        </p15:guide>
        <p15:guide id="2" pos="5586" userDrawn="1">
          <p15:clr>
            <a:srgbClr val="A4A3A4"/>
          </p15:clr>
        </p15:guide>
        <p15:guide id="3" pos="5065" userDrawn="1">
          <p15:clr>
            <a:srgbClr val="A4A3A4"/>
          </p15:clr>
        </p15:guide>
        <p15:guide id="4" pos="4520" userDrawn="1">
          <p15:clr>
            <a:srgbClr val="A4A3A4"/>
          </p15:clr>
        </p15:guide>
        <p15:guide id="5" pos="39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BE4D9"/>
    <a:srgbClr val="020E50"/>
    <a:srgbClr val="F7931D"/>
    <a:srgbClr val="9BBFE5"/>
    <a:srgbClr val="656794"/>
    <a:srgbClr val="15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94" autoAdjust="0"/>
  </p:normalViewPr>
  <p:slideViewPr>
    <p:cSldViewPr snapToGrid="0">
      <p:cViewPr varScale="1">
        <p:scale>
          <a:sx n="122" d="100"/>
          <a:sy n="122" d="100"/>
        </p:scale>
        <p:origin x="114" y="282"/>
      </p:cViewPr>
      <p:guideLst>
        <p:guide orient="horz" pos="2183"/>
        <p:guide pos="5586"/>
        <p:guide pos="5065"/>
        <p:guide pos="4520"/>
        <p:guide pos="399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oleObject" Target="https://liveuis-my.sharepoint.com/personal/2910885_uis_no/Documents/Bok4.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k5"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nn-NO" sz="2800" dirty="0"/>
              <a:t>*</a:t>
            </a:r>
            <a:r>
              <a:rPr lang="nn-NO" sz="2800" dirty="0" err="1"/>
              <a:t>Førstegangsfastsettelse</a:t>
            </a:r>
            <a:r>
              <a:rPr lang="nn-NO" sz="2800" dirty="0"/>
              <a:t> av samvær</a:t>
            </a:r>
            <a:r>
              <a:rPr lang="nn-NO" sz="2800" baseline="0" dirty="0"/>
              <a:t> mellom mor og barn </a:t>
            </a:r>
            <a:endParaRPr lang="nn-NO" sz="2800"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percentStacked"/>
        <c:varyColors val="0"/>
        <c:ser>
          <c:idx val="0"/>
          <c:order val="0"/>
          <c:tx>
            <c:strRef>
              <c:f>'Ark1'!$B$1</c:f>
              <c:strCache>
                <c:ptCount val="1"/>
                <c:pt idx="0">
                  <c:v>0 samvær</c:v>
                </c:pt>
              </c:strCache>
            </c:strRef>
          </c:tx>
          <c:spPr>
            <a:solidFill>
              <a:schemeClr val="accent1"/>
            </a:solidFill>
            <a:ln>
              <a:noFill/>
            </a:ln>
            <a:effectLst/>
          </c:spPr>
          <c:invertIfNegative val="0"/>
          <c:cat>
            <c:strRef>
              <c:f>'Ark1'!$A$2:$A$4</c:f>
              <c:strCache>
                <c:ptCount val="3"/>
                <c:pt idx="0">
                  <c:v>4. kvartal 2019 (totalt 177 vedtak)</c:v>
                </c:pt>
                <c:pt idx="1">
                  <c:v>2020 (totalt 477 vedtak) </c:v>
                </c:pt>
                <c:pt idx="2">
                  <c:v>2021, t.o.m. 31.10 (totalt 379 vedtak)</c:v>
                </c:pt>
              </c:strCache>
            </c:strRef>
          </c:cat>
          <c:val>
            <c:numRef>
              <c:f>'Ark1'!$B$2:$B$4</c:f>
              <c:numCache>
                <c:formatCode>General</c:formatCode>
                <c:ptCount val="3"/>
                <c:pt idx="0">
                  <c:v>1</c:v>
                </c:pt>
                <c:pt idx="1">
                  <c:v>14</c:v>
                </c:pt>
                <c:pt idx="2">
                  <c:v>11</c:v>
                </c:pt>
              </c:numCache>
            </c:numRef>
          </c:val>
          <c:extLst>
            <c:ext xmlns:c16="http://schemas.microsoft.com/office/drawing/2014/chart" uri="{C3380CC4-5D6E-409C-BE32-E72D297353CC}">
              <c16:uniqueId val="{00000000-6542-49C6-BEB3-A0DCA1D72684}"/>
            </c:ext>
          </c:extLst>
        </c:ser>
        <c:ser>
          <c:idx val="1"/>
          <c:order val="1"/>
          <c:tx>
            <c:strRef>
              <c:f>'Ark1'!$C$1</c:f>
              <c:strCache>
                <c:ptCount val="1"/>
                <c:pt idx="0">
                  <c:v>1-3 ganger årlig </c:v>
                </c:pt>
              </c:strCache>
            </c:strRef>
          </c:tx>
          <c:spPr>
            <a:solidFill>
              <a:schemeClr val="accent2"/>
            </a:solidFill>
            <a:ln>
              <a:noFill/>
            </a:ln>
            <a:effectLst/>
          </c:spPr>
          <c:invertIfNegative val="0"/>
          <c:cat>
            <c:strRef>
              <c:f>'Ark1'!$A$2:$A$4</c:f>
              <c:strCache>
                <c:ptCount val="3"/>
                <c:pt idx="0">
                  <c:v>4. kvartal 2019 (totalt 177 vedtak)</c:v>
                </c:pt>
                <c:pt idx="1">
                  <c:v>2020 (totalt 477 vedtak) </c:v>
                </c:pt>
                <c:pt idx="2">
                  <c:v>2021, t.o.m. 31.10 (totalt 379 vedtak)</c:v>
                </c:pt>
              </c:strCache>
            </c:strRef>
          </c:cat>
          <c:val>
            <c:numRef>
              <c:f>'Ark1'!$C$2:$C$4</c:f>
              <c:numCache>
                <c:formatCode>General</c:formatCode>
                <c:ptCount val="3"/>
                <c:pt idx="0">
                  <c:v>8</c:v>
                </c:pt>
                <c:pt idx="1">
                  <c:v>11</c:v>
                </c:pt>
                <c:pt idx="2">
                  <c:v>9</c:v>
                </c:pt>
              </c:numCache>
            </c:numRef>
          </c:val>
          <c:extLst>
            <c:ext xmlns:c16="http://schemas.microsoft.com/office/drawing/2014/chart" uri="{C3380CC4-5D6E-409C-BE32-E72D297353CC}">
              <c16:uniqueId val="{00000001-6542-49C6-BEB3-A0DCA1D72684}"/>
            </c:ext>
          </c:extLst>
        </c:ser>
        <c:ser>
          <c:idx val="2"/>
          <c:order val="2"/>
          <c:tx>
            <c:strRef>
              <c:f>'Ark1'!$D$1</c:f>
              <c:strCache>
                <c:ptCount val="1"/>
                <c:pt idx="0">
                  <c:v>4-6 ganger årlig</c:v>
                </c:pt>
              </c:strCache>
            </c:strRef>
          </c:tx>
          <c:spPr>
            <a:solidFill>
              <a:schemeClr val="accent3"/>
            </a:solidFill>
            <a:ln>
              <a:noFill/>
            </a:ln>
            <a:effectLst/>
          </c:spPr>
          <c:invertIfNegative val="0"/>
          <c:cat>
            <c:strRef>
              <c:f>'Ark1'!$A$2:$A$4</c:f>
              <c:strCache>
                <c:ptCount val="3"/>
                <c:pt idx="0">
                  <c:v>4. kvartal 2019 (totalt 177 vedtak)</c:v>
                </c:pt>
                <c:pt idx="1">
                  <c:v>2020 (totalt 477 vedtak) </c:v>
                </c:pt>
                <c:pt idx="2">
                  <c:v>2021, t.o.m. 31.10 (totalt 379 vedtak)</c:v>
                </c:pt>
              </c:strCache>
            </c:strRef>
          </c:cat>
          <c:val>
            <c:numRef>
              <c:f>'Ark1'!$D$2:$D$4</c:f>
              <c:numCache>
                <c:formatCode>General</c:formatCode>
                <c:ptCount val="3"/>
                <c:pt idx="0">
                  <c:v>76</c:v>
                </c:pt>
                <c:pt idx="1">
                  <c:v>106</c:v>
                </c:pt>
                <c:pt idx="2">
                  <c:v>81</c:v>
                </c:pt>
              </c:numCache>
            </c:numRef>
          </c:val>
          <c:extLst>
            <c:ext xmlns:c16="http://schemas.microsoft.com/office/drawing/2014/chart" uri="{C3380CC4-5D6E-409C-BE32-E72D297353CC}">
              <c16:uniqueId val="{00000002-6542-49C6-BEB3-A0DCA1D72684}"/>
            </c:ext>
          </c:extLst>
        </c:ser>
        <c:ser>
          <c:idx val="3"/>
          <c:order val="3"/>
          <c:tx>
            <c:strRef>
              <c:f>'Ark1'!$E$1</c:f>
              <c:strCache>
                <c:ptCount val="1"/>
                <c:pt idx="0">
                  <c:v>7-10 ganger årlig</c:v>
                </c:pt>
              </c:strCache>
            </c:strRef>
          </c:tx>
          <c:spPr>
            <a:solidFill>
              <a:schemeClr val="accent4"/>
            </a:solidFill>
            <a:ln>
              <a:noFill/>
            </a:ln>
            <a:effectLst/>
          </c:spPr>
          <c:invertIfNegative val="0"/>
          <c:cat>
            <c:strRef>
              <c:f>'Ark1'!$A$2:$A$4</c:f>
              <c:strCache>
                <c:ptCount val="3"/>
                <c:pt idx="0">
                  <c:v>4. kvartal 2019 (totalt 177 vedtak)</c:v>
                </c:pt>
                <c:pt idx="1">
                  <c:v>2020 (totalt 477 vedtak) </c:v>
                </c:pt>
                <c:pt idx="2">
                  <c:v>2021, t.o.m. 31.10 (totalt 379 vedtak)</c:v>
                </c:pt>
              </c:strCache>
            </c:strRef>
          </c:cat>
          <c:val>
            <c:numRef>
              <c:f>'Ark1'!$E$2:$E$4</c:f>
              <c:numCache>
                <c:formatCode>General</c:formatCode>
                <c:ptCount val="3"/>
                <c:pt idx="0">
                  <c:v>26</c:v>
                </c:pt>
                <c:pt idx="1">
                  <c:v>78</c:v>
                </c:pt>
                <c:pt idx="2">
                  <c:v>48</c:v>
                </c:pt>
              </c:numCache>
            </c:numRef>
          </c:val>
          <c:extLst>
            <c:ext xmlns:c16="http://schemas.microsoft.com/office/drawing/2014/chart" uri="{C3380CC4-5D6E-409C-BE32-E72D297353CC}">
              <c16:uniqueId val="{00000003-6542-49C6-BEB3-A0DCA1D72684}"/>
            </c:ext>
          </c:extLst>
        </c:ser>
        <c:ser>
          <c:idx val="4"/>
          <c:order val="4"/>
          <c:tx>
            <c:strRef>
              <c:f>'Ark1'!$F$1</c:f>
              <c:strCache>
                <c:ptCount val="1"/>
                <c:pt idx="0">
                  <c:v>1 gang per måned</c:v>
                </c:pt>
              </c:strCache>
            </c:strRef>
          </c:tx>
          <c:spPr>
            <a:solidFill>
              <a:schemeClr val="accent5"/>
            </a:solidFill>
            <a:ln>
              <a:noFill/>
            </a:ln>
            <a:effectLst/>
          </c:spPr>
          <c:invertIfNegative val="0"/>
          <c:cat>
            <c:strRef>
              <c:f>'Ark1'!$A$2:$A$4</c:f>
              <c:strCache>
                <c:ptCount val="3"/>
                <c:pt idx="0">
                  <c:v>4. kvartal 2019 (totalt 177 vedtak)</c:v>
                </c:pt>
                <c:pt idx="1">
                  <c:v>2020 (totalt 477 vedtak) </c:v>
                </c:pt>
                <c:pt idx="2">
                  <c:v>2021, t.o.m. 31.10 (totalt 379 vedtak)</c:v>
                </c:pt>
              </c:strCache>
            </c:strRef>
          </c:cat>
          <c:val>
            <c:numRef>
              <c:f>'Ark1'!$F$2:$F$4</c:f>
              <c:numCache>
                <c:formatCode>General</c:formatCode>
                <c:ptCount val="3"/>
                <c:pt idx="0">
                  <c:v>49</c:v>
                </c:pt>
                <c:pt idx="1">
                  <c:v>184</c:v>
                </c:pt>
                <c:pt idx="2">
                  <c:v>134</c:v>
                </c:pt>
              </c:numCache>
            </c:numRef>
          </c:val>
          <c:extLst>
            <c:ext xmlns:c16="http://schemas.microsoft.com/office/drawing/2014/chart" uri="{C3380CC4-5D6E-409C-BE32-E72D297353CC}">
              <c16:uniqueId val="{00000004-6542-49C6-BEB3-A0DCA1D72684}"/>
            </c:ext>
          </c:extLst>
        </c:ser>
        <c:ser>
          <c:idx val="5"/>
          <c:order val="5"/>
          <c:tx>
            <c:strRef>
              <c:f>'Ark1'!$G$1</c:f>
              <c:strCache>
                <c:ptCount val="1"/>
                <c:pt idx="0">
                  <c:v>2 ganger per måned</c:v>
                </c:pt>
              </c:strCache>
            </c:strRef>
          </c:tx>
          <c:spPr>
            <a:solidFill>
              <a:schemeClr val="accent6"/>
            </a:solidFill>
            <a:ln>
              <a:noFill/>
            </a:ln>
            <a:effectLst/>
          </c:spPr>
          <c:invertIfNegative val="0"/>
          <c:cat>
            <c:strRef>
              <c:f>'Ark1'!$A$2:$A$4</c:f>
              <c:strCache>
                <c:ptCount val="3"/>
                <c:pt idx="0">
                  <c:v>4. kvartal 2019 (totalt 177 vedtak)</c:v>
                </c:pt>
                <c:pt idx="1">
                  <c:v>2020 (totalt 477 vedtak) </c:v>
                </c:pt>
                <c:pt idx="2">
                  <c:v>2021, t.o.m. 31.10 (totalt 379 vedtak)</c:v>
                </c:pt>
              </c:strCache>
            </c:strRef>
          </c:cat>
          <c:val>
            <c:numRef>
              <c:f>'Ark1'!$G$2:$G$4</c:f>
              <c:numCache>
                <c:formatCode>General</c:formatCode>
                <c:ptCount val="3"/>
                <c:pt idx="0">
                  <c:v>2</c:v>
                </c:pt>
                <c:pt idx="1">
                  <c:v>43</c:v>
                </c:pt>
                <c:pt idx="2">
                  <c:v>52</c:v>
                </c:pt>
              </c:numCache>
            </c:numRef>
          </c:val>
          <c:extLst>
            <c:ext xmlns:c16="http://schemas.microsoft.com/office/drawing/2014/chart" uri="{C3380CC4-5D6E-409C-BE32-E72D297353CC}">
              <c16:uniqueId val="{00000005-6542-49C6-BEB3-A0DCA1D72684}"/>
            </c:ext>
          </c:extLst>
        </c:ser>
        <c:ser>
          <c:idx val="6"/>
          <c:order val="6"/>
          <c:tx>
            <c:strRef>
              <c:f>'Ark1'!$H$1</c:f>
              <c:strCache>
                <c:ptCount val="1"/>
                <c:pt idx="0">
                  <c:v>1 gang i uka</c:v>
                </c:pt>
              </c:strCache>
            </c:strRef>
          </c:tx>
          <c:spPr>
            <a:solidFill>
              <a:schemeClr val="accent1">
                <a:lumMod val="60000"/>
              </a:schemeClr>
            </a:solidFill>
            <a:ln>
              <a:noFill/>
            </a:ln>
            <a:effectLst/>
          </c:spPr>
          <c:invertIfNegative val="0"/>
          <c:cat>
            <c:strRef>
              <c:f>'Ark1'!$A$2:$A$4</c:f>
              <c:strCache>
                <c:ptCount val="3"/>
                <c:pt idx="0">
                  <c:v>4. kvartal 2019 (totalt 177 vedtak)</c:v>
                </c:pt>
                <c:pt idx="1">
                  <c:v>2020 (totalt 477 vedtak) </c:v>
                </c:pt>
                <c:pt idx="2">
                  <c:v>2021, t.o.m. 31.10 (totalt 379 vedtak)</c:v>
                </c:pt>
              </c:strCache>
            </c:strRef>
          </c:cat>
          <c:val>
            <c:numRef>
              <c:f>'Ark1'!$H$2:$H$4</c:f>
              <c:numCache>
                <c:formatCode>General</c:formatCode>
                <c:ptCount val="3"/>
                <c:pt idx="0">
                  <c:v>5</c:v>
                </c:pt>
                <c:pt idx="1">
                  <c:v>11</c:v>
                </c:pt>
                <c:pt idx="2">
                  <c:v>12</c:v>
                </c:pt>
              </c:numCache>
            </c:numRef>
          </c:val>
          <c:extLst>
            <c:ext xmlns:c16="http://schemas.microsoft.com/office/drawing/2014/chart" uri="{C3380CC4-5D6E-409C-BE32-E72D297353CC}">
              <c16:uniqueId val="{00000006-6542-49C6-BEB3-A0DCA1D72684}"/>
            </c:ext>
          </c:extLst>
        </c:ser>
        <c:ser>
          <c:idx val="7"/>
          <c:order val="7"/>
          <c:tx>
            <c:strRef>
              <c:f>'Ark1'!$I$1</c:f>
              <c:strCache>
                <c:ptCount val="1"/>
                <c:pt idx="0">
                  <c:v>Mer enn 1 gang i uka</c:v>
                </c:pt>
              </c:strCache>
            </c:strRef>
          </c:tx>
          <c:spPr>
            <a:solidFill>
              <a:schemeClr val="accent2">
                <a:lumMod val="60000"/>
              </a:schemeClr>
            </a:solidFill>
            <a:ln>
              <a:noFill/>
            </a:ln>
            <a:effectLst/>
          </c:spPr>
          <c:invertIfNegative val="0"/>
          <c:cat>
            <c:strRef>
              <c:f>'Ark1'!$A$2:$A$4</c:f>
              <c:strCache>
                <c:ptCount val="3"/>
                <c:pt idx="0">
                  <c:v>4. kvartal 2019 (totalt 177 vedtak)</c:v>
                </c:pt>
                <c:pt idx="1">
                  <c:v>2020 (totalt 477 vedtak) </c:v>
                </c:pt>
                <c:pt idx="2">
                  <c:v>2021, t.o.m. 31.10 (totalt 379 vedtak)</c:v>
                </c:pt>
              </c:strCache>
            </c:strRef>
          </c:cat>
          <c:val>
            <c:numRef>
              <c:f>'Ark1'!$I$2:$I$4</c:f>
              <c:numCache>
                <c:formatCode>General</c:formatCode>
                <c:ptCount val="3"/>
                <c:pt idx="0">
                  <c:v>2</c:v>
                </c:pt>
                <c:pt idx="1">
                  <c:v>11</c:v>
                </c:pt>
                <c:pt idx="2">
                  <c:v>9</c:v>
                </c:pt>
              </c:numCache>
            </c:numRef>
          </c:val>
          <c:extLst>
            <c:ext xmlns:c16="http://schemas.microsoft.com/office/drawing/2014/chart" uri="{C3380CC4-5D6E-409C-BE32-E72D297353CC}">
              <c16:uniqueId val="{00000007-6542-49C6-BEB3-A0DCA1D72684}"/>
            </c:ext>
          </c:extLst>
        </c:ser>
        <c:ser>
          <c:idx val="8"/>
          <c:order val="8"/>
          <c:tx>
            <c:strRef>
              <c:f>'Ark1'!$J$1</c:f>
              <c:strCache>
                <c:ptCount val="1"/>
                <c:pt idx="0">
                  <c:v>Ikke fastsatt</c:v>
                </c:pt>
              </c:strCache>
            </c:strRef>
          </c:tx>
          <c:spPr>
            <a:solidFill>
              <a:schemeClr val="accent3">
                <a:lumMod val="60000"/>
              </a:schemeClr>
            </a:solidFill>
            <a:ln>
              <a:noFill/>
            </a:ln>
            <a:effectLst/>
          </c:spPr>
          <c:invertIfNegative val="0"/>
          <c:cat>
            <c:strRef>
              <c:f>'Ark1'!$A$2:$A$4</c:f>
              <c:strCache>
                <c:ptCount val="3"/>
                <c:pt idx="0">
                  <c:v>4. kvartal 2019 (totalt 177 vedtak)</c:v>
                </c:pt>
                <c:pt idx="1">
                  <c:v>2020 (totalt 477 vedtak) </c:v>
                </c:pt>
                <c:pt idx="2">
                  <c:v>2021, t.o.m. 31.10 (totalt 379 vedtak)</c:v>
                </c:pt>
              </c:strCache>
            </c:strRef>
          </c:cat>
          <c:val>
            <c:numRef>
              <c:f>'Ark1'!$J$2:$J$4</c:f>
              <c:numCache>
                <c:formatCode>General</c:formatCode>
                <c:ptCount val="3"/>
                <c:pt idx="0">
                  <c:v>8</c:v>
                </c:pt>
                <c:pt idx="1">
                  <c:v>19</c:v>
                </c:pt>
                <c:pt idx="2">
                  <c:v>23</c:v>
                </c:pt>
              </c:numCache>
            </c:numRef>
          </c:val>
          <c:extLst>
            <c:ext xmlns:c16="http://schemas.microsoft.com/office/drawing/2014/chart" uri="{C3380CC4-5D6E-409C-BE32-E72D297353CC}">
              <c16:uniqueId val="{00000008-6542-49C6-BEB3-A0DCA1D72684}"/>
            </c:ext>
          </c:extLst>
        </c:ser>
        <c:dLbls>
          <c:showLegendKey val="0"/>
          <c:showVal val="0"/>
          <c:showCatName val="0"/>
          <c:showSerName val="0"/>
          <c:showPercent val="0"/>
          <c:showBubbleSize val="0"/>
        </c:dLbls>
        <c:gapWidth val="150"/>
        <c:overlap val="100"/>
        <c:axId val="1209593936"/>
        <c:axId val="1209598512"/>
      </c:barChart>
      <c:catAx>
        <c:axId val="12095939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crossAx val="1209598512"/>
        <c:crosses val="autoZero"/>
        <c:auto val="1"/>
        <c:lblAlgn val="ctr"/>
        <c:lblOffset val="100"/>
        <c:noMultiLvlLbl val="0"/>
      </c:catAx>
      <c:valAx>
        <c:axId val="120959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0959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nn-NO" sz="2800" dirty="0"/>
              <a:t>*Tilbakeføringsvedtak</a:t>
            </a:r>
            <a:r>
              <a:rPr lang="nn-NO" sz="2800" baseline="0" dirty="0"/>
              <a:t> etter </a:t>
            </a:r>
            <a:r>
              <a:rPr lang="nn-NO" sz="2800" baseline="0" dirty="0" err="1"/>
              <a:t>bvl</a:t>
            </a:r>
            <a:r>
              <a:rPr lang="nn-NO" sz="2800" baseline="0" dirty="0"/>
              <a:t>. § 4-21</a:t>
            </a:r>
            <a:endParaRPr lang="nn-NO" sz="2800"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percentStacked"/>
        <c:varyColors val="0"/>
        <c:ser>
          <c:idx val="0"/>
          <c:order val="0"/>
          <c:tx>
            <c:strRef>
              <c:f>'Ark1'!$B$1</c:f>
              <c:strCache>
                <c:ptCount val="1"/>
                <c:pt idx="0">
                  <c:v>Ikke tilbakeført</c:v>
                </c:pt>
              </c:strCache>
            </c:strRef>
          </c:tx>
          <c:spPr>
            <a:solidFill>
              <a:schemeClr val="accent1"/>
            </a:solidFill>
            <a:ln>
              <a:noFill/>
            </a:ln>
            <a:effectLst/>
          </c:spPr>
          <c:invertIfNegative val="0"/>
          <c:cat>
            <c:strRef>
              <c:f>'Ark1'!$A$2:$A$4</c:f>
              <c:strCache>
                <c:ptCount val="3"/>
                <c:pt idx="0">
                  <c:v>2018 (451 behandlede krav) </c:v>
                </c:pt>
                <c:pt idx="1">
                  <c:v>2020 (382 behandlede krav) </c:v>
                </c:pt>
                <c:pt idx="2">
                  <c:v>2021, frem til 31.10. (291 behandlede krav) </c:v>
                </c:pt>
              </c:strCache>
            </c:strRef>
          </c:cat>
          <c:val>
            <c:numRef>
              <c:f>'Ark1'!$B$2:$B$4</c:f>
              <c:numCache>
                <c:formatCode>General</c:formatCode>
                <c:ptCount val="3"/>
                <c:pt idx="0">
                  <c:v>264</c:v>
                </c:pt>
                <c:pt idx="1">
                  <c:v>182</c:v>
                </c:pt>
                <c:pt idx="2">
                  <c:v>99</c:v>
                </c:pt>
              </c:numCache>
            </c:numRef>
          </c:val>
          <c:extLst>
            <c:ext xmlns:c16="http://schemas.microsoft.com/office/drawing/2014/chart" uri="{C3380CC4-5D6E-409C-BE32-E72D297353CC}">
              <c16:uniqueId val="{00000000-9E15-400B-9F99-5A64AF52F75A}"/>
            </c:ext>
          </c:extLst>
        </c:ser>
        <c:ser>
          <c:idx val="1"/>
          <c:order val="1"/>
          <c:tx>
            <c:strRef>
              <c:f>'Ark1'!$C$1</c:f>
              <c:strCache>
                <c:ptCount val="1"/>
                <c:pt idx="0">
                  <c:v>Antall tilbakeføringer vedtatt</c:v>
                </c:pt>
              </c:strCache>
            </c:strRef>
          </c:tx>
          <c:spPr>
            <a:solidFill>
              <a:schemeClr val="accent2"/>
            </a:solidFill>
            <a:ln>
              <a:noFill/>
            </a:ln>
            <a:effectLst/>
          </c:spPr>
          <c:invertIfNegative val="0"/>
          <c:cat>
            <c:strRef>
              <c:f>'Ark1'!$A$2:$A$4</c:f>
              <c:strCache>
                <c:ptCount val="3"/>
                <c:pt idx="0">
                  <c:v>2018 (451 behandlede krav) </c:v>
                </c:pt>
                <c:pt idx="1">
                  <c:v>2020 (382 behandlede krav) </c:v>
                </c:pt>
                <c:pt idx="2">
                  <c:v>2021, frem til 31.10. (291 behandlede krav) </c:v>
                </c:pt>
              </c:strCache>
            </c:strRef>
          </c:cat>
          <c:val>
            <c:numRef>
              <c:f>'Ark1'!$C$2:$C$4</c:f>
              <c:numCache>
                <c:formatCode>General</c:formatCode>
                <c:ptCount val="3"/>
                <c:pt idx="0">
                  <c:v>187</c:v>
                </c:pt>
                <c:pt idx="1">
                  <c:v>200</c:v>
                </c:pt>
                <c:pt idx="2">
                  <c:v>192</c:v>
                </c:pt>
              </c:numCache>
            </c:numRef>
          </c:val>
          <c:extLst>
            <c:ext xmlns:c16="http://schemas.microsoft.com/office/drawing/2014/chart" uri="{C3380CC4-5D6E-409C-BE32-E72D297353CC}">
              <c16:uniqueId val="{00000001-9E15-400B-9F99-5A64AF52F75A}"/>
            </c:ext>
          </c:extLst>
        </c:ser>
        <c:dLbls>
          <c:showLegendKey val="0"/>
          <c:showVal val="0"/>
          <c:showCatName val="0"/>
          <c:showSerName val="0"/>
          <c:showPercent val="0"/>
          <c:showBubbleSize val="0"/>
        </c:dLbls>
        <c:gapWidth val="150"/>
        <c:overlap val="100"/>
        <c:axId val="1919745984"/>
        <c:axId val="1919748064"/>
      </c:barChart>
      <c:catAx>
        <c:axId val="191974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crossAx val="1919748064"/>
        <c:crosses val="autoZero"/>
        <c:auto val="1"/>
        <c:lblAlgn val="ctr"/>
        <c:lblOffset val="100"/>
        <c:noMultiLvlLbl val="0"/>
      </c:catAx>
      <c:valAx>
        <c:axId val="1919748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91974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t>*</a:t>
            </a:r>
            <a:r>
              <a:rPr lang="en-US" sz="3200" dirty="0" err="1"/>
              <a:t>Antall</a:t>
            </a:r>
            <a:r>
              <a:rPr lang="en-US" sz="3200" dirty="0"/>
              <a:t> </a:t>
            </a:r>
            <a:r>
              <a:rPr lang="en-US" sz="3200" dirty="0" err="1"/>
              <a:t>tvangsadopterte</a:t>
            </a:r>
            <a:r>
              <a:rPr lang="en-US" sz="3200" dirty="0"/>
              <a:t> barn,</a:t>
            </a:r>
            <a:r>
              <a:rPr lang="en-US" sz="3200" baseline="0" dirty="0"/>
              <a:t> </a:t>
            </a:r>
            <a:r>
              <a:rPr lang="en-US" sz="3200" baseline="0" dirty="0" err="1"/>
              <a:t>bvl</a:t>
            </a:r>
            <a:r>
              <a:rPr lang="en-US" sz="3200" baseline="0" dirty="0"/>
              <a:t>. § 4-20 </a:t>
            </a:r>
            <a:r>
              <a:rPr lang="en-US" sz="3200" baseline="0" dirty="0" err="1"/>
              <a:t>andre</a:t>
            </a:r>
            <a:r>
              <a:rPr lang="en-US" sz="3200" baseline="0" dirty="0"/>
              <a:t> </a:t>
            </a:r>
            <a:r>
              <a:rPr lang="en-US" sz="3200" baseline="0" dirty="0" err="1"/>
              <a:t>ledd</a:t>
            </a:r>
            <a:r>
              <a:rPr lang="en-US" sz="3200" dirty="0"/>
              <a:t> </a:t>
            </a:r>
          </a:p>
        </c:rich>
      </c:tx>
      <c:layout>
        <c:manualLayout>
          <c:xMode val="edge"/>
          <c:yMode val="edge"/>
          <c:x val="0.16533226060310299"/>
          <c:y val="2.9894263217097861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'Ark1'!$A$2</c:f>
              <c:strCache>
                <c:ptCount val="1"/>
                <c:pt idx="0">
                  <c:v>2018</c:v>
                </c:pt>
              </c:strCache>
            </c:strRef>
          </c:tx>
          <c:spPr>
            <a:solidFill>
              <a:schemeClr val="accent1"/>
            </a:solidFill>
            <a:ln>
              <a:noFill/>
            </a:ln>
            <a:effectLst/>
          </c:spPr>
          <c:invertIfNegative val="0"/>
          <c:cat>
            <c:numRef>
              <c:f>'Ark1'!$B$1</c:f>
              <c:numCache>
                <c:formatCode>General</c:formatCode>
                <c:ptCount val="1"/>
              </c:numCache>
            </c:numRef>
          </c:cat>
          <c:val>
            <c:numRef>
              <c:f>'Ark1'!$B$2</c:f>
              <c:numCache>
                <c:formatCode>General</c:formatCode>
                <c:ptCount val="1"/>
                <c:pt idx="0">
                  <c:v>74</c:v>
                </c:pt>
              </c:numCache>
            </c:numRef>
          </c:val>
          <c:extLst>
            <c:ext xmlns:c16="http://schemas.microsoft.com/office/drawing/2014/chart" uri="{C3380CC4-5D6E-409C-BE32-E72D297353CC}">
              <c16:uniqueId val="{00000000-FE5F-4B93-9F8F-263F6C5832E2}"/>
            </c:ext>
          </c:extLst>
        </c:ser>
        <c:ser>
          <c:idx val="1"/>
          <c:order val="1"/>
          <c:tx>
            <c:strRef>
              <c:f>'Ark1'!$A$3</c:f>
              <c:strCache>
                <c:ptCount val="1"/>
                <c:pt idx="0">
                  <c:v>2020</c:v>
                </c:pt>
              </c:strCache>
            </c:strRef>
          </c:tx>
          <c:spPr>
            <a:solidFill>
              <a:schemeClr val="accent2"/>
            </a:solidFill>
            <a:ln>
              <a:noFill/>
            </a:ln>
            <a:effectLst/>
          </c:spPr>
          <c:invertIfNegative val="0"/>
          <c:cat>
            <c:numRef>
              <c:f>'Ark1'!$B$1</c:f>
              <c:numCache>
                <c:formatCode>General</c:formatCode>
                <c:ptCount val="1"/>
              </c:numCache>
            </c:numRef>
          </c:cat>
          <c:val>
            <c:numRef>
              <c:f>'Ark1'!$B$3</c:f>
              <c:numCache>
                <c:formatCode>General</c:formatCode>
                <c:ptCount val="1"/>
                <c:pt idx="0">
                  <c:v>13</c:v>
                </c:pt>
              </c:numCache>
            </c:numRef>
          </c:val>
          <c:extLst>
            <c:ext xmlns:c16="http://schemas.microsoft.com/office/drawing/2014/chart" uri="{C3380CC4-5D6E-409C-BE32-E72D297353CC}">
              <c16:uniqueId val="{00000001-FE5F-4B93-9F8F-263F6C5832E2}"/>
            </c:ext>
          </c:extLst>
        </c:ser>
        <c:ser>
          <c:idx val="2"/>
          <c:order val="2"/>
          <c:tx>
            <c:strRef>
              <c:f>'Ark1'!$A$4</c:f>
              <c:strCache>
                <c:ptCount val="1"/>
                <c:pt idx="0">
                  <c:v>2021, frem til 31.10</c:v>
                </c:pt>
              </c:strCache>
            </c:strRef>
          </c:tx>
          <c:spPr>
            <a:solidFill>
              <a:schemeClr val="accent3"/>
            </a:solidFill>
            <a:ln>
              <a:noFill/>
            </a:ln>
            <a:effectLst/>
          </c:spPr>
          <c:invertIfNegative val="0"/>
          <c:cat>
            <c:numRef>
              <c:f>'Ark1'!$B$1</c:f>
              <c:numCache>
                <c:formatCode>General</c:formatCode>
                <c:ptCount val="1"/>
              </c:numCache>
            </c:numRef>
          </c:cat>
          <c:val>
            <c:numRef>
              <c:f>'Ark1'!$B$4</c:f>
              <c:numCache>
                <c:formatCode>General</c:formatCode>
                <c:ptCount val="1"/>
                <c:pt idx="0">
                  <c:v>4</c:v>
                </c:pt>
              </c:numCache>
            </c:numRef>
          </c:val>
          <c:extLst>
            <c:ext xmlns:c16="http://schemas.microsoft.com/office/drawing/2014/chart" uri="{C3380CC4-5D6E-409C-BE32-E72D297353CC}">
              <c16:uniqueId val="{00000002-FE5F-4B93-9F8F-263F6C5832E2}"/>
            </c:ext>
          </c:extLst>
        </c:ser>
        <c:dLbls>
          <c:showLegendKey val="0"/>
          <c:showVal val="0"/>
          <c:showCatName val="0"/>
          <c:showSerName val="0"/>
          <c:showPercent val="0"/>
          <c:showBubbleSize val="0"/>
        </c:dLbls>
        <c:gapWidth val="219"/>
        <c:overlap val="-27"/>
        <c:axId val="2031914159"/>
        <c:axId val="2031914575"/>
      </c:barChart>
      <c:catAx>
        <c:axId val="2031914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031914575"/>
        <c:crosses val="autoZero"/>
        <c:auto val="1"/>
        <c:lblAlgn val="ctr"/>
        <c:lblOffset val="100"/>
        <c:noMultiLvlLbl val="0"/>
      </c:catAx>
      <c:valAx>
        <c:axId val="2031914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031914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0.4598</cdr:x>
      <cdr:y>0.42381</cdr:y>
    </cdr:from>
    <cdr:to>
      <cdr:x>0.5402</cdr:x>
      <cdr:y>0.57619</cdr:y>
    </cdr:to>
    <cdr:sp macro="" textlink="">
      <cdr:nvSpPr>
        <cdr:cNvPr id="2" name="TekstSylinder 1">
          <a:extLst xmlns:a="http://schemas.openxmlformats.org/drawingml/2006/main">
            <a:ext uri="{FF2B5EF4-FFF2-40B4-BE49-F238E27FC236}">
              <a16:creationId xmlns:a16="http://schemas.microsoft.com/office/drawing/2014/main" id="{0C25C86F-1FA5-449B-8BEE-FA2937C08B83}"/>
            </a:ext>
          </a:extLst>
        </cdr:cNvPr>
        <cdr:cNvSpPr txBox="1"/>
      </cdr:nvSpPr>
      <cdr:spPr>
        <a:xfrm xmlns:a="http://schemas.openxmlformats.org/drawingml/2006/main">
          <a:off x="5229225" y="2543175"/>
          <a:ext cx="914400" cy="914400"/>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endParaRPr lang="nb-NO" sz="1100" dirty="0" err="1">
            <a:latin typeface="Tahoma" charset="0"/>
            <a:ea typeface="Tahoma" charset="0"/>
            <a:cs typeface="Tahoma" charset="0"/>
          </a:endParaRP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8T10:05:06.190"/>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18T10:05:06.922"/>
    </inkml:context>
    <inkml:brush xml:id="br0">
      <inkml:brushProperty name="width" value="0.05" units="cm"/>
      <inkml:brushProperty name="height" value="0.05" units="cm"/>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85FF280-7BD2-804A-BEF4-10417E4D2AB3}" type="datetimeFigureOut">
              <a:rPr lang="nb-NO" smtClean="0"/>
              <a:t>17.12.2021</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8A843BE-DE61-AF40-9A94-F414206FFBAE}" type="slidenum">
              <a:rPr lang="nb-NO" smtClean="0"/>
              <a:t>‹#›</a:t>
            </a:fld>
            <a:endParaRPr lang="nb-NO"/>
          </a:p>
        </p:txBody>
      </p:sp>
    </p:spTree>
    <p:extLst>
      <p:ext uri="{BB962C8B-B14F-4D97-AF65-F5344CB8AC3E}">
        <p14:creationId xmlns:p14="http://schemas.microsoft.com/office/powerpoint/2010/main" val="120757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1</a:t>
            </a:fld>
            <a:endParaRPr lang="nb-NO"/>
          </a:p>
        </p:txBody>
      </p:sp>
    </p:spTree>
    <p:extLst>
      <p:ext uri="{BB962C8B-B14F-4D97-AF65-F5344CB8AC3E}">
        <p14:creationId xmlns:p14="http://schemas.microsoft.com/office/powerpoint/2010/main" val="1369175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10</a:t>
            </a:fld>
            <a:endParaRPr lang="nb-NO"/>
          </a:p>
        </p:txBody>
      </p:sp>
    </p:spTree>
    <p:extLst>
      <p:ext uri="{BB962C8B-B14F-4D97-AF65-F5344CB8AC3E}">
        <p14:creationId xmlns:p14="http://schemas.microsoft.com/office/powerpoint/2010/main" val="2571931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000" dirty="0">
              <a:solidFill>
                <a:schemeClr val="tx2"/>
              </a:solidFill>
            </a:endParaRPr>
          </a:p>
        </p:txBody>
      </p:sp>
      <p:sp>
        <p:nvSpPr>
          <p:cNvPr id="4" name="Plassholder for lysbildenummer 3"/>
          <p:cNvSpPr>
            <a:spLocks noGrp="1"/>
          </p:cNvSpPr>
          <p:nvPr>
            <p:ph type="sldNum" sz="quarter" idx="5"/>
          </p:nvPr>
        </p:nvSpPr>
        <p:spPr/>
        <p:txBody>
          <a:bodyPr/>
          <a:lstStyle/>
          <a:p>
            <a:fld id="{08A843BE-DE61-AF40-9A94-F414206FFBAE}" type="slidenum">
              <a:rPr lang="nb-NO" smtClean="0"/>
              <a:t>11</a:t>
            </a:fld>
            <a:endParaRPr lang="nb-NO"/>
          </a:p>
        </p:txBody>
      </p:sp>
    </p:spTree>
    <p:extLst>
      <p:ext uri="{BB962C8B-B14F-4D97-AF65-F5344CB8AC3E}">
        <p14:creationId xmlns:p14="http://schemas.microsoft.com/office/powerpoint/2010/main" val="2971077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12</a:t>
            </a:fld>
            <a:endParaRPr lang="nb-NO"/>
          </a:p>
        </p:txBody>
      </p:sp>
    </p:spTree>
    <p:extLst>
      <p:ext uri="{BB962C8B-B14F-4D97-AF65-F5344CB8AC3E}">
        <p14:creationId xmlns:p14="http://schemas.microsoft.com/office/powerpoint/2010/main" val="209953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08A843BE-DE61-AF40-9A94-F414206FFBAE}" type="slidenum">
              <a:rPr lang="nb-NO" smtClean="0"/>
              <a:t>13</a:t>
            </a:fld>
            <a:endParaRPr lang="nb-NO"/>
          </a:p>
        </p:txBody>
      </p:sp>
    </p:spTree>
    <p:extLst>
      <p:ext uri="{BB962C8B-B14F-4D97-AF65-F5344CB8AC3E}">
        <p14:creationId xmlns:p14="http://schemas.microsoft.com/office/powerpoint/2010/main" val="2956868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dirty="0">
              <a:cs typeface="Calibri"/>
            </a:endParaRPr>
          </a:p>
        </p:txBody>
      </p:sp>
      <p:sp>
        <p:nvSpPr>
          <p:cNvPr id="4" name="Plassholder for lysbildenummer 3"/>
          <p:cNvSpPr>
            <a:spLocks noGrp="1"/>
          </p:cNvSpPr>
          <p:nvPr>
            <p:ph type="sldNum" sz="quarter" idx="5"/>
          </p:nvPr>
        </p:nvSpPr>
        <p:spPr/>
        <p:txBody>
          <a:bodyPr/>
          <a:lstStyle/>
          <a:p>
            <a:fld id="{08A843BE-DE61-AF40-9A94-F414206FFBAE}" type="slidenum">
              <a:rPr lang="nb-NO" smtClean="0"/>
              <a:t>14</a:t>
            </a:fld>
            <a:endParaRPr lang="nb-NO"/>
          </a:p>
        </p:txBody>
      </p:sp>
    </p:spTree>
    <p:extLst>
      <p:ext uri="{BB962C8B-B14F-4D97-AF65-F5344CB8AC3E}">
        <p14:creationId xmlns:p14="http://schemas.microsoft.com/office/powerpoint/2010/main" val="156632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dirty="0">
              <a:solidFill>
                <a:schemeClr val="tx2"/>
              </a:solidFill>
              <a:cs typeface="Calibri"/>
            </a:endParaRPr>
          </a:p>
        </p:txBody>
      </p:sp>
      <p:sp>
        <p:nvSpPr>
          <p:cNvPr id="4" name="Plassholder for lysbildenummer 3"/>
          <p:cNvSpPr>
            <a:spLocks noGrp="1"/>
          </p:cNvSpPr>
          <p:nvPr>
            <p:ph type="sldNum" sz="quarter" idx="5"/>
          </p:nvPr>
        </p:nvSpPr>
        <p:spPr/>
        <p:txBody>
          <a:bodyPr/>
          <a:lstStyle/>
          <a:p>
            <a:fld id="{08A843BE-DE61-AF40-9A94-F414206FFBAE}" type="slidenum">
              <a:rPr lang="nb-NO" smtClean="0"/>
              <a:t>15</a:t>
            </a:fld>
            <a:endParaRPr lang="nb-NO"/>
          </a:p>
        </p:txBody>
      </p:sp>
    </p:spTree>
    <p:extLst>
      <p:ext uri="{BB962C8B-B14F-4D97-AF65-F5344CB8AC3E}">
        <p14:creationId xmlns:p14="http://schemas.microsoft.com/office/powerpoint/2010/main" val="858964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dirty="0">
              <a:solidFill>
                <a:schemeClr val="tx2"/>
              </a:solidFill>
            </a:endParaRPr>
          </a:p>
        </p:txBody>
      </p:sp>
      <p:sp>
        <p:nvSpPr>
          <p:cNvPr id="4" name="Plassholder for lysbildenummer 3"/>
          <p:cNvSpPr>
            <a:spLocks noGrp="1"/>
          </p:cNvSpPr>
          <p:nvPr>
            <p:ph type="sldNum" sz="quarter" idx="5"/>
          </p:nvPr>
        </p:nvSpPr>
        <p:spPr/>
        <p:txBody>
          <a:bodyPr/>
          <a:lstStyle/>
          <a:p>
            <a:fld id="{08A843BE-DE61-AF40-9A94-F414206FFBAE}" type="slidenum">
              <a:rPr lang="nb-NO" smtClean="0"/>
              <a:t>16</a:t>
            </a:fld>
            <a:endParaRPr lang="nb-NO"/>
          </a:p>
        </p:txBody>
      </p:sp>
    </p:spTree>
    <p:extLst>
      <p:ext uri="{BB962C8B-B14F-4D97-AF65-F5344CB8AC3E}">
        <p14:creationId xmlns:p14="http://schemas.microsoft.com/office/powerpoint/2010/main" val="40844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solidFill>
                <a:schemeClr val="tx2"/>
              </a:solidFill>
              <a:cs typeface="Calibri"/>
            </a:endParaRPr>
          </a:p>
        </p:txBody>
      </p:sp>
      <p:sp>
        <p:nvSpPr>
          <p:cNvPr id="4" name="Plassholder for lysbildenummer 3"/>
          <p:cNvSpPr>
            <a:spLocks noGrp="1"/>
          </p:cNvSpPr>
          <p:nvPr>
            <p:ph type="sldNum" sz="quarter" idx="5"/>
          </p:nvPr>
        </p:nvSpPr>
        <p:spPr/>
        <p:txBody>
          <a:bodyPr/>
          <a:lstStyle/>
          <a:p>
            <a:fld id="{08A843BE-DE61-AF40-9A94-F414206FFBAE}" type="slidenum">
              <a:rPr lang="nb-NO" smtClean="0"/>
              <a:t>17</a:t>
            </a:fld>
            <a:endParaRPr lang="nb-NO"/>
          </a:p>
        </p:txBody>
      </p:sp>
    </p:spTree>
    <p:extLst>
      <p:ext uri="{BB962C8B-B14F-4D97-AF65-F5344CB8AC3E}">
        <p14:creationId xmlns:p14="http://schemas.microsoft.com/office/powerpoint/2010/main" val="870178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18</a:t>
            </a:fld>
            <a:endParaRPr lang="nb-NO"/>
          </a:p>
        </p:txBody>
      </p:sp>
    </p:spTree>
    <p:extLst>
      <p:ext uri="{BB962C8B-B14F-4D97-AF65-F5344CB8AC3E}">
        <p14:creationId xmlns:p14="http://schemas.microsoft.com/office/powerpoint/2010/main" val="2042713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19</a:t>
            </a:fld>
            <a:endParaRPr lang="nb-NO"/>
          </a:p>
        </p:txBody>
      </p:sp>
    </p:spTree>
    <p:extLst>
      <p:ext uri="{BB962C8B-B14F-4D97-AF65-F5344CB8AC3E}">
        <p14:creationId xmlns:p14="http://schemas.microsoft.com/office/powerpoint/2010/main" val="27066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cs typeface="Calibri"/>
            </a:endParaRPr>
          </a:p>
        </p:txBody>
      </p:sp>
      <p:sp>
        <p:nvSpPr>
          <p:cNvPr id="4" name="Slide Number Placeholder 3"/>
          <p:cNvSpPr>
            <a:spLocks noGrp="1"/>
          </p:cNvSpPr>
          <p:nvPr>
            <p:ph type="sldNum" sz="quarter" idx="5"/>
          </p:nvPr>
        </p:nvSpPr>
        <p:spPr/>
        <p:txBody>
          <a:bodyPr/>
          <a:lstStyle/>
          <a:p>
            <a:fld id="{08A843BE-DE61-AF40-9A94-F414206FFBAE}" type="slidenum">
              <a:rPr lang="nb-NO" smtClean="0"/>
              <a:t>2</a:t>
            </a:fld>
            <a:endParaRPr lang="nb-NO"/>
          </a:p>
        </p:txBody>
      </p:sp>
    </p:spTree>
    <p:extLst>
      <p:ext uri="{BB962C8B-B14F-4D97-AF65-F5344CB8AC3E}">
        <p14:creationId xmlns:p14="http://schemas.microsoft.com/office/powerpoint/2010/main" val="1376759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20</a:t>
            </a:fld>
            <a:endParaRPr lang="nb-NO"/>
          </a:p>
        </p:txBody>
      </p:sp>
    </p:spTree>
    <p:extLst>
      <p:ext uri="{BB962C8B-B14F-4D97-AF65-F5344CB8AC3E}">
        <p14:creationId xmlns:p14="http://schemas.microsoft.com/office/powerpoint/2010/main" val="1359167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0"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21</a:t>
            </a:fld>
            <a:endParaRPr lang="nb-NO"/>
          </a:p>
        </p:txBody>
      </p:sp>
    </p:spTree>
    <p:extLst>
      <p:ext uri="{BB962C8B-B14F-4D97-AF65-F5344CB8AC3E}">
        <p14:creationId xmlns:p14="http://schemas.microsoft.com/office/powerpoint/2010/main" val="924577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A843BE-DE61-AF40-9A94-F414206FFBAE}" type="slidenum">
              <a:rPr lang="nb-NO" smtClean="0"/>
              <a:t>22</a:t>
            </a:fld>
            <a:endParaRPr lang="nb-NO"/>
          </a:p>
        </p:txBody>
      </p:sp>
    </p:spTree>
    <p:extLst>
      <p:ext uri="{BB962C8B-B14F-4D97-AF65-F5344CB8AC3E}">
        <p14:creationId xmlns:p14="http://schemas.microsoft.com/office/powerpoint/2010/main" val="2644284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dirty="0">
              <a:latin typeface="Calibri"/>
              <a:ea typeface="Tahoma"/>
              <a:cs typeface="Calibri"/>
            </a:endParaRPr>
          </a:p>
        </p:txBody>
      </p:sp>
      <p:sp>
        <p:nvSpPr>
          <p:cNvPr id="4" name="Plassholder for lysbildenummer 3"/>
          <p:cNvSpPr>
            <a:spLocks noGrp="1"/>
          </p:cNvSpPr>
          <p:nvPr>
            <p:ph type="sldNum" sz="quarter" idx="5"/>
          </p:nvPr>
        </p:nvSpPr>
        <p:spPr/>
        <p:txBody>
          <a:bodyPr/>
          <a:lstStyle/>
          <a:p>
            <a:fld id="{08A843BE-DE61-AF40-9A94-F414206FFBAE}" type="slidenum">
              <a:rPr lang="nb-NO" smtClean="0"/>
              <a:t>3</a:t>
            </a:fld>
            <a:endParaRPr lang="nb-NO"/>
          </a:p>
        </p:txBody>
      </p:sp>
    </p:spTree>
    <p:extLst>
      <p:ext uri="{BB962C8B-B14F-4D97-AF65-F5344CB8AC3E}">
        <p14:creationId xmlns:p14="http://schemas.microsoft.com/office/powerpoint/2010/main" val="123404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solidFill>
                <a:srgbClr val="000000"/>
              </a:solidFill>
              <a:latin typeface="Calibri" panose="020F0502020204030204"/>
              <a:ea typeface="Tahoma"/>
              <a:cs typeface="Calibri" panose="020F0502020204030204"/>
            </a:endParaRPr>
          </a:p>
        </p:txBody>
      </p:sp>
      <p:sp>
        <p:nvSpPr>
          <p:cNvPr id="4" name="Plassholder for lysbildenummer 3"/>
          <p:cNvSpPr>
            <a:spLocks noGrp="1"/>
          </p:cNvSpPr>
          <p:nvPr>
            <p:ph type="sldNum" sz="quarter" idx="5"/>
          </p:nvPr>
        </p:nvSpPr>
        <p:spPr/>
        <p:txBody>
          <a:bodyPr/>
          <a:lstStyle/>
          <a:p>
            <a:fld id="{08A843BE-DE61-AF40-9A94-F414206FFBAE}" type="slidenum">
              <a:rPr lang="nb-NO" smtClean="0"/>
              <a:t>4</a:t>
            </a:fld>
            <a:endParaRPr lang="nb-NO"/>
          </a:p>
        </p:txBody>
      </p:sp>
    </p:spTree>
    <p:extLst>
      <p:ext uri="{BB962C8B-B14F-4D97-AF65-F5344CB8AC3E}">
        <p14:creationId xmlns:p14="http://schemas.microsoft.com/office/powerpoint/2010/main" val="383830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5</a:t>
            </a:fld>
            <a:endParaRPr lang="nb-NO"/>
          </a:p>
        </p:txBody>
      </p:sp>
    </p:spTree>
    <p:extLst>
      <p:ext uri="{BB962C8B-B14F-4D97-AF65-F5344CB8AC3E}">
        <p14:creationId xmlns:p14="http://schemas.microsoft.com/office/powerpoint/2010/main" val="388554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endParaRPr lang="nb-NO" sz="1200" dirty="0">
              <a:cs typeface="Calibri" panose="020F0502020204030204"/>
            </a:endParaRPr>
          </a:p>
        </p:txBody>
      </p:sp>
      <p:sp>
        <p:nvSpPr>
          <p:cNvPr id="4" name="Plassholder for lysbildenummer 3"/>
          <p:cNvSpPr>
            <a:spLocks noGrp="1"/>
          </p:cNvSpPr>
          <p:nvPr>
            <p:ph type="sldNum" sz="quarter" idx="5"/>
          </p:nvPr>
        </p:nvSpPr>
        <p:spPr/>
        <p:txBody>
          <a:bodyPr/>
          <a:lstStyle/>
          <a:p>
            <a:fld id="{08A843BE-DE61-AF40-9A94-F414206FFBAE}" type="slidenum">
              <a:rPr lang="nb-NO" smtClean="0"/>
              <a:t>6</a:t>
            </a:fld>
            <a:endParaRPr lang="nb-NO"/>
          </a:p>
        </p:txBody>
      </p:sp>
    </p:spTree>
    <p:extLst>
      <p:ext uri="{BB962C8B-B14F-4D97-AF65-F5344CB8AC3E}">
        <p14:creationId xmlns:p14="http://schemas.microsoft.com/office/powerpoint/2010/main" val="2146370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defRPr/>
            </a:pPr>
            <a:endParaRPr lang="nb-NO" sz="1200"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7</a:t>
            </a:fld>
            <a:endParaRPr lang="nb-NO"/>
          </a:p>
        </p:txBody>
      </p:sp>
    </p:spTree>
    <p:extLst>
      <p:ext uri="{BB962C8B-B14F-4D97-AF65-F5344CB8AC3E}">
        <p14:creationId xmlns:p14="http://schemas.microsoft.com/office/powerpoint/2010/main" val="159828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cs typeface="Calibri"/>
            </a:endParaRPr>
          </a:p>
        </p:txBody>
      </p:sp>
      <p:sp>
        <p:nvSpPr>
          <p:cNvPr id="4" name="Slide Number Placeholder 3"/>
          <p:cNvSpPr>
            <a:spLocks noGrp="1"/>
          </p:cNvSpPr>
          <p:nvPr>
            <p:ph type="sldNum" sz="quarter" idx="5"/>
          </p:nvPr>
        </p:nvSpPr>
        <p:spPr/>
        <p:txBody>
          <a:bodyPr/>
          <a:lstStyle/>
          <a:p>
            <a:fld id="{08A843BE-DE61-AF40-9A94-F414206FFBAE}" type="slidenum">
              <a:rPr lang="nb-NO" smtClean="0"/>
              <a:t>8</a:t>
            </a:fld>
            <a:endParaRPr lang="nb-NO"/>
          </a:p>
        </p:txBody>
      </p:sp>
    </p:spTree>
    <p:extLst>
      <p:ext uri="{BB962C8B-B14F-4D97-AF65-F5344CB8AC3E}">
        <p14:creationId xmlns:p14="http://schemas.microsoft.com/office/powerpoint/2010/main" val="465966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07000"/>
              </a:lnSpc>
              <a:spcAft>
                <a:spcPts val="800"/>
              </a:spcAft>
              <a:buFont typeface="Arial" panose="020B0604020202020204" pitchFamily="34" charset="0"/>
              <a:buChar char="•"/>
              <a:tabLst>
                <a:tab pos="457200" algn="l"/>
              </a:tabLst>
            </a:pPr>
            <a:endParaRPr lang="nn-NO"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08A843BE-DE61-AF40-9A94-F414206FFBAE}" type="slidenum">
              <a:rPr lang="nb-NO" smtClean="0"/>
              <a:t>9</a:t>
            </a:fld>
            <a:endParaRPr lang="nb-NO"/>
          </a:p>
        </p:txBody>
      </p:sp>
    </p:spTree>
    <p:extLst>
      <p:ext uri="{BB962C8B-B14F-4D97-AF65-F5344CB8AC3E}">
        <p14:creationId xmlns:p14="http://schemas.microsoft.com/office/powerpoint/2010/main" val="501924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accent3"/>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2932"/>
            <a:ext cx="1895707" cy="1895707"/>
          </a:xfrm>
          <a:prstGeom prst="rect">
            <a:avLst/>
          </a:prstGeom>
        </p:spPr>
      </p:pic>
      <p:sp>
        <p:nvSpPr>
          <p:cNvPr id="2" name="Tittel 1"/>
          <p:cNvSpPr>
            <a:spLocks noGrp="1"/>
          </p:cNvSpPr>
          <p:nvPr>
            <p:ph type="ctrTitle"/>
          </p:nvPr>
        </p:nvSpPr>
        <p:spPr>
          <a:xfrm>
            <a:off x="2597203" y="2136160"/>
            <a:ext cx="7937608" cy="2497311"/>
          </a:xfrm>
        </p:spPr>
        <p:txBody>
          <a:bodyPr lIns="0" tIns="0" rIns="0" bIns="0" anchor="t" anchorCtr="0">
            <a:normAutofit/>
          </a:bodyPr>
          <a:lstStyle>
            <a:lvl1pPr algn="l">
              <a:lnSpc>
                <a:spcPct val="93000"/>
              </a:lnSpc>
              <a:defRPr sz="4600" baseline="0">
                <a:solidFill>
                  <a:schemeClr val="tx1"/>
                </a:solidFill>
              </a:defRPr>
            </a:lvl1pPr>
          </a:lstStyle>
          <a:p>
            <a:r>
              <a:rPr lang="nb-NO"/>
              <a:t>Klikk for å redigere tittelstil</a:t>
            </a:r>
          </a:p>
        </p:txBody>
      </p:sp>
      <p:sp>
        <p:nvSpPr>
          <p:cNvPr id="3" name="Undertittel 2"/>
          <p:cNvSpPr>
            <a:spLocks noGrp="1"/>
          </p:cNvSpPr>
          <p:nvPr>
            <p:ph type="subTitle" idx="1" hasCustomPrompt="1"/>
          </p:nvPr>
        </p:nvSpPr>
        <p:spPr>
          <a:xfrm>
            <a:off x="2597203" y="1414764"/>
            <a:ext cx="7937608" cy="293215"/>
          </a:xfrm>
        </p:spPr>
        <p:txBody>
          <a:bodyPr lIns="0" tIns="0" rIns="0" bIns="0">
            <a:normAutofit/>
          </a:bodyPr>
          <a:lstStyle>
            <a:lvl1pPr marL="0" indent="0" algn="l">
              <a:buNone/>
              <a:defRPr sz="1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NAVN, tittel</a:t>
            </a:r>
          </a:p>
        </p:txBody>
      </p:sp>
      <p:sp>
        <p:nvSpPr>
          <p:cNvPr id="4" name="Plassholder for dato 3"/>
          <p:cNvSpPr>
            <a:spLocks noGrp="1"/>
          </p:cNvSpPr>
          <p:nvPr>
            <p:ph type="dt" sz="half" idx="10"/>
          </p:nvPr>
        </p:nvSpPr>
        <p:spPr/>
        <p:txBody>
          <a:bodyPr/>
          <a:lstStyle>
            <a:lvl1pPr>
              <a:defRPr>
                <a:solidFill>
                  <a:srgbClr val="154194"/>
                </a:solidFill>
              </a:defRPr>
            </a:lvl1pPr>
          </a:lstStyle>
          <a:p>
            <a:fld id="{5CA8B9B4-4AC9-FA4D-89F2-98956A403903}" type="datetime4">
              <a:rPr lang="nb-NO" smtClean="0"/>
              <a:t>17. desember 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10" name="Rektangel 9"/>
          <p:cNvSpPr/>
          <p:nvPr userDrawn="1"/>
        </p:nvSpPr>
        <p:spPr>
          <a:xfrm>
            <a:off x="2597203" y="1828800"/>
            <a:ext cx="7937608" cy="76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slide">
    <p:spTree>
      <p:nvGrpSpPr>
        <p:cNvPr id="1" name=""/>
        <p:cNvGrpSpPr/>
        <p:nvPr/>
      </p:nvGrpSpPr>
      <p:grpSpPr>
        <a:xfrm>
          <a:off x="0" y="0"/>
          <a:ext cx="0" cy="0"/>
          <a:chOff x="0" y="0"/>
          <a:chExt cx="0" cy="0"/>
        </a:xfrm>
      </p:grpSpPr>
      <p:sp>
        <p:nvSpPr>
          <p:cNvPr id="11" name="Plassholder for bilde 10"/>
          <p:cNvSpPr>
            <a:spLocks noGrp="1"/>
          </p:cNvSpPr>
          <p:nvPr>
            <p:ph type="pic" sz="quarter" idx="13"/>
          </p:nvPr>
        </p:nvSpPr>
        <p:spPr>
          <a:xfrm>
            <a:off x="409322" y="428263"/>
            <a:ext cx="11373104" cy="6001474"/>
          </a:xfrm>
          <a:solidFill>
            <a:schemeClr val="bg1"/>
          </a:solidFill>
        </p:spPr>
        <p:txBody>
          <a:bodyPr/>
          <a:lstStyle/>
          <a:p>
            <a:r>
              <a:rPr lang="nb-NO"/>
              <a:t>Klikk på ikonet for å legge til et bilde</a:t>
            </a:r>
          </a:p>
        </p:txBody>
      </p:sp>
      <p:sp>
        <p:nvSpPr>
          <p:cNvPr id="4" name="Plassholder for dato 3"/>
          <p:cNvSpPr>
            <a:spLocks noGrp="1"/>
          </p:cNvSpPr>
          <p:nvPr>
            <p:ph type="dt" sz="half" idx="10"/>
          </p:nvPr>
        </p:nvSpPr>
        <p:spPr/>
        <p:txBody>
          <a:bodyPr/>
          <a:lstStyle/>
          <a:p>
            <a:fld id="{E4AA692E-DEA7-4749-AD62-BB18AF54669B}" type="datetime4">
              <a:rPr lang="nb-NO" smtClean="0"/>
              <a:t>17. desember 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pic>
        <p:nvPicPr>
          <p:cNvPr id="17" name="Bild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re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D1DD6EC3-0786-40FB-B84D-E81538D6CD80}" type="datetime1">
              <a:rPr lang="nb-NO" smtClean="0"/>
              <a:t>17.12.2021</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14" name="Plassholder for innhold 2">
            <a:extLst>
              <a:ext uri="{FF2B5EF4-FFF2-40B4-BE49-F238E27FC236}">
                <a16:creationId xmlns:a16="http://schemas.microsoft.com/office/drawing/2014/main" id="{770EB2C9-947F-4330-B178-9FD8BBD252B3}"/>
              </a:ext>
            </a:extLst>
          </p:cNvPr>
          <p:cNvSpPr>
            <a:spLocks noGrp="1"/>
          </p:cNvSpPr>
          <p:nvPr>
            <p:ph idx="15"/>
          </p:nvPr>
        </p:nvSpPr>
        <p:spPr>
          <a:xfrm>
            <a:off x="864109" y="1966452"/>
            <a:ext cx="3312414"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2">
            <a:extLst>
              <a:ext uri="{FF2B5EF4-FFF2-40B4-BE49-F238E27FC236}">
                <a16:creationId xmlns:a16="http://schemas.microsoft.com/office/drawing/2014/main" id="{3CDEF495-6FEC-4C77-9B9B-C2916C4F7027}"/>
              </a:ext>
            </a:extLst>
          </p:cNvPr>
          <p:cNvSpPr>
            <a:spLocks noGrp="1"/>
          </p:cNvSpPr>
          <p:nvPr>
            <p:ph idx="16"/>
          </p:nvPr>
        </p:nvSpPr>
        <p:spPr>
          <a:xfrm>
            <a:off x="8015477" y="1966452"/>
            <a:ext cx="3312415"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E91174AE-615D-436D-9ED0-A47C80C7340A}"/>
              </a:ext>
            </a:extLst>
          </p:cNvPr>
          <p:cNvSpPr>
            <a:spLocks noGrp="1"/>
          </p:cNvSpPr>
          <p:nvPr>
            <p:ph idx="17"/>
          </p:nvPr>
        </p:nvSpPr>
        <p:spPr>
          <a:xfrm>
            <a:off x="4439793" y="1966452"/>
            <a:ext cx="3312414"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3873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838200" y="1825625"/>
            <a:ext cx="10515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1CAAF5D4-E196-4383-A6E3-531D1A6B89C2}" type="datetime1">
              <a:rPr lang="nb-NO" smtClean="0"/>
              <a:t>17.12.2021</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r>
              <a:rPr lang="nb-NO"/>
              <a:t>Barnevernssaker for EMD - retten til familieliv og barnets beste etter omsorgsovertakelse</a:t>
            </a:r>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4B94D1D6-ACC6-49CE-A038-40141E08F5B2}" type="slidenum">
              <a:rPr lang="nb-NO" smtClean="0"/>
              <a:t>‹#›</a:t>
            </a:fld>
            <a:endParaRPr lang="nb-NO"/>
          </a:p>
        </p:txBody>
      </p:sp>
    </p:spTree>
    <p:extLst>
      <p:ext uri="{BB962C8B-B14F-4D97-AF65-F5344CB8AC3E}">
        <p14:creationId xmlns:p14="http://schemas.microsoft.com/office/powerpoint/2010/main" val="285413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tellysbilde">
    <p:bg>
      <p:bgPr>
        <a:solidFill>
          <a:schemeClr val="accent3"/>
        </a:solidFill>
        <a:effectLst/>
      </p:bgPr>
    </p:bg>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2932"/>
            <a:ext cx="1895707" cy="1895707"/>
          </a:xfrm>
          <a:prstGeom prst="rect">
            <a:avLst/>
          </a:prstGeom>
        </p:spPr>
      </p:pic>
      <p:sp>
        <p:nvSpPr>
          <p:cNvPr id="2" name="Tittel 1"/>
          <p:cNvSpPr>
            <a:spLocks noGrp="1"/>
          </p:cNvSpPr>
          <p:nvPr>
            <p:ph type="ctrTitle"/>
          </p:nvPr>
        </p:nvSpPr>
        <p:spPr>
          <a:xfrm>
            <a:off x="2597203" y="2136160"/>
            <a:ext cx="7937608" cy="1475141"/>
          </a:xfrm>
        </p:spPr>
        <p:txBody>
          <a:bodyPr lIns="0" tIns="0" rIns="0" bIns="0" anchor="t" anchorCtr="0">
            <a:normAutofit/>
          </a:bodyPr>
          <a:lstStyle>
            <a:lvl1pPr algn="l">
              <a:lnSpc>
                <a:spcPct val="93000"/>
              </a:lnSpc>
              <a:defRPr sz="4600" baseline="0">
                <a:solidFill>
                  <a:schemeClr val="tx1"/>
                </a:solidFill>
              </a:defRPr>
            </a:lvl1pPr>
          </a:lstStyle>
          <a:p>
            <a:r>
              <a:rPr lang="nb-NO"/>
              <a:t>Klikk for å redigere tittelstil</a:t>
            </a:r>
          </a:p>
        </p:txBody>
      </p:sp>
      <p:sp>
        <p:nvSpPr>
          <p:cNvPr id="3" name="Undertittel 2"/>
          <p:cNvSpPr>
            <a:spLocks noGrp="1"/>
          </p:cNvSpPr>
          <p:nvPr>
            <p:ph type="subTitle" idx="1" hasCustomPrompt="1"/>
          </p:nvPr>
        </p:nvSpPr>
        <p:spPr>
          <a:xfrm>
            <a:off x="2597203" y="1414764"/>
            <a:ext cx="7937608" cy="293215"/>
          </a:xfrm>
        </p:spPr>
        <p:txBody>
          <a:bodyPr lIns="0" tIns="0" rIns="0" bIns="0">
            <a:normAutofit/>
          </a:bodyPr>
          <a:lstStyle>
            <a:lvl1pPr marL="0" indent="0" algn="l">
              <a:buNone/>
              <a:defRPr sz="1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NAVN, tittel</a:t>
            </a:r>
          </a:p>
        </p:txBody>
      </p:sp>
      <p:sp>
        <p:nvSpPr>
          <p:cNvPr id="4" name="Plassholder for dato 3"/>
          <p:cNvSpPr>
            <a:spLocks noGrp="1"/>
          </p:cNvSpPr>
          <p:nvPr>
            <p:ph type="dt" sz="half" idx="10"/>
          </p:nvPr>
        </p:nvSpPr>
        <p:spPr/>
        <p:txBody>
          <a:bodyPr/>
          <a:lstStyle>
            <a:lvl1pPr>
              <a:defRPr>
                <a:solidFill>
                  <a:srgbClr val="154194"/>
                </a:solidFill>
              </a:defRPr>
            </a:lvl1pPr>
          </a:lstStyle>
          <a:p>
            <a:fld id="{2E65B5E0-AD28-4E4C-8FE7-693927AEB743}" type="datetime4">
              <a:rPr lang="nb-NO" smtClean="0"/>
              <a:t>17. desember 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8" name="Plassholder for tekst 7"/>
          <p:cNvSpPr>
            <a:spLocks noGrp="1"/>
          </p:cNvSpPr>
          <p:nvPr>
            <p:ph type="body" sz="quarter" idx="13" hasCustomPrompt="1"/>
          </p:nvPr>
        </p:nvSpPr>
        <p:spPr>
          <a:xfrm>
            <a:off x="2597150" y="3982113"/>
            <a:ext cx="7937500" cy="485715"/>
          </a:xfrm>
        </p:spPr>
        <p:txBody>
          <a:bodyPr lIns="0" tIns="0" rIns="0" bIns="0">
            <a:normAutofit/>
          </a:bodyPr>
          <a:lstStyle>
            <a:lvl1pPr marL="0" indent="0">
              <a:buNone/>
              <a:defRPr sz="1900">
                <a:solidFill>
                  <a:schemeClr val="tx1"/>
                </a:solidFill>
              </a:defRPr>
            </a:lvl1pPr>
          </a:lstStyle>
          <a:p>
            <a:pPr lvl="0"/>
            <a:r>
              <a:rPr lang="nb-NO"/>
              <a:t>Klikk for å legge til undertittel</a:t>
            </a:r>
          </a:p>
        </p:txBody>
      </p:sp>
      <p:sp>
        <p:nvSpPr>
          <p:cNvPr id="12" name="Rektangel 11"/>
          <p:cNvSpPr/>
          <p:nvPr userDrawn="1"/>
        </p:nvSpPr>
        <p:spPr>
          <a:xfrm>
            <a:off x="2597203" y="1828800"/>
            <a:ext cx="7937608" cy="76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3" name="Rett linje 12"/>
          <p:cNvCxnSpPr/>
          <p:nvPr userDrawn="1"/>
        </p:nvCxnSpPr>
        <p:spPr>
          <a:xfrm flipH="1">
            <a:off x="2619377" y="3738301"/>
            <a:ext cx="79152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aside">
    <p:bg>
      <p:bgPr>
        <a:solidFill>
          <a:schemeClr val="accent4"/>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663700" y="2136160"/>
            <a:ext cx="8871111" cy="2296140"/>
          </a:xfrm>
        </p:spPr>
        <p:txBody>
          <a:bodyPr lIns="0" tIns="0" rIns="0" bIns="0" anchor="t" anchorCtr="0">
            <a:normAutofit/>
          </a:bodyPr>
          <a:lstStyle>
            <a:lvl1pPr algn="l">
              <a:lnSpc>
                <a:spcPct val="93000"/>
              </a:lnSpc>
              <a:defRPr sz="4600" baseline="0">
                <a:solidFill>
                  <a:schemeClr val="tx1"/>
                </a:solidFill>
              </a:defRPr>
            </a:lvl1pPr>
          </a:lstStyle>
          <a:p>
            <a:r>
              <a:rPr lang="nb-NO"/>
              <a:t>Klikk for å redigere tittelstil</a:t>
            </a:r>
          </a:p>
        </p:txBody>
      </p:sp>
      <p:sp>
        <p:nvSpPr>
          <p:cNvPr id="4" name="Plassholder for dato 3"/>
          <p:cNvSpPr>
            <a:spLocks noGrp="1"/>
          </p:cNvSpPr>
          <p:nvPr>
            <p:ph type="dt" sz="half" idx="10"/>
          </p:nvPr>
        </p:nvSpPr>
        <p:spPr/>
        <p:txBody>
          <a:bodyPr/>
          <a:lstStyle>
            <a:lvl1pPr>
              <a:defRPr>
                <a:solidFill>
                  <a:srgbClr val="154194"/>
                </a:solidFill>
              </a:defRPr>
            </a:lvl1pPr>
          </a:lstStyle>
          <a:p>
            <a:fld id="{2E65B5E0-AD28-4E4C-8FE7-693927AEB743}" type="datetime4">
              <a:rPr lang="nb-NO" smtClean="0"/>
              <a:t>17. desember 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12" name="Rektangel 11"/>
          <p:cNvSpPr/>
          <p:nvPr userDrawn="1"/>
        </p:nvSpPr>
        <p:spPr>
          <a:xfrm>
            <a:off x="1663700" y="1828800"/>
            <a:ext cx="8871111" cy="76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aside 2">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663700" y="2136160"/>
            <a:ext cx="8871111" cy="2296140"/>
          </a:xfrm>
        </p:spPr>
        <p:txBody>
          <a:bodyPr lIns="0" tIns="0" rIns="0" bIns="0" anchor="t" anchorCtr="0">
            <a:normAutofit/>
          </a:bodyPr>
          <a:lstStyle>
            <a:lvl1pPr algn="l">
              <a:lnSpc>
                <a:spcPct val="93000"/>
              </a:lnSpc>
              <a:defRPr sz="4600" baseline="0">
                <a:solidFill>
                  <a:schemeClr val="bg2"/>
                </a:solidFill>
              </a:defRPr>
            </a:lvl1pPr>
          </a:lstStyle>
          <a:p>
            <a:r>
              <a:rPr lang="nb-NO"/>
              <a:t>Klikk for å redigere tittelstil</a:t>
            </a:r>
          </a:p>
        </p:txBody>
      </p:sp>
      <p:sp>
        <p:nvSpPr>
          <p:cNvPr id="4" name="Plassholder for dato 3"/>
          <p:cNvSpPr>
            <a:spLocks noGrp="1"/>
          </p:cNvSpPr>
          <p:nvPr>
            <p:ph type="dt" sz="half" idx="10"/>
          </p:nvPr>
        </p:nvSpPr>
        <p:spPr/>
        <p:txBody>
          <a:bodyPr/>
          <a:lstStyle>
            <a:lvl1pPr>
              <a:defRPr>
                <a:solidFill>
                  <a:srgbClr val="154194"/>
                </a:solidFill>
              </a:defRPr>
            </a:lvl1pPr>
          </a:lstStyle>
          <a:p>
            <a:fld id="{2E65B5E0-AD28-4E4C-8FE7-693927AEB743}" type="datetime4">
              <a:rPr lang="nb-NO" smtClean="0"/>
              <a:t>17. desember 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12" name="Rektangel 11"/>
          <p:cNvSpPr/>
          <p:nvPr userDrawn="1"/>
        </p:nvSpPr>
        <p:spPr>
          <a:xfrm>
            <a:off x="1663700" y="1828800"/>
            <a:ext cx="8871111" cy="76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slide-1">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670472" y="879894"/>
            <a:ext cx="8025619" cy="692957"/>
          </a:xfrm>
        </p:spPr>
        <p:txBody>
          <a:bodyPr lIns="0" tIns="0" rIns="0" bIns="0" anchor="t" anchorCtr="0">
            <a:normAutofit/>
          </a:bodyPr>
          <a:lstStyle>
            <a:lvl1pPr>
              <a:defRPr sz="3500">
                <a:solidFill>
                  <a:schemeClr val="tx1"/>
                </a:solidFill>
              </a:defRPr>
            </a:lvl1pPr>
          </a:lstStyle>
          <a:p>
            <a:r>
              <a:rPr lang="nb-NO"/>
              <a:t>Klikk for å redigere tittelstil</a:t>
            </a:r>
          </a:p>
        </p:txBody>
      </p:sp>
      <p:sp>
        <p:nvSpPr>
          <p:cNvPr id="4" name="Plassholder for dato 3"/>
          <p:cNvSpPr>
            <a:spLocks noGrp="1"/>
          </p:cNvSpPr>
          <p:nvPr>
            <p:ph type="dt" sz="half" idx="10"/>
          </p:nvPr>
        </p:nvSpPr>
        <p:spPr/>
        <p:txBody>
          <a:bodyPr/>
          <a:lstStyle/>
          <a:p>
            <a:fld id="{E4AA692E-DEA7-4749-AD62-BB18AF54669B}" type="datetime4">
              <a:rPr lang="nb-NO" smtClean="0"/>
              <a:t>17. desember 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cxnSp>
        <p:nvCxnSpPr>
          <p:cNvPr id="9" name="Rett linje 8"/>
          <p:cNvCxnSpPr/>
          <p:nvPr userDrawn="1"/>
        </p:nvCxnSpPr>
        <p:spPr>
          <a:xfrm flipH="1">
            <a:off x="1670472" y="1624829"/>
            <a:ext cx="80256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
        <p:nvSpPr>
          <p:cNvPr id="12" name="Plassholder for tekst 11"/>
          <p:cNvSpPr>
            <a:spLocks noGrp="1"/>
          </p:cNvSpPr>
          <p:nvPr>
            <p:ph type="body" sz="quarter" idx="13"/>
          </p:nvPr>
        </p:nvSpPr>
        <p:spPr>
          <a:xfrm>
            <a:off x="1670049" y="1938337"/>
            <a:ext cx="8026041" cy="39535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4893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lide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670472" y="879894"/>
            <a:ext cx="8025619" cy="692957"/>
          </a:xfrm>
        </p:spPr>
        <p:txBody>
          <a:bodyPr lIns="0" tIns="0" rIns="0" bIns="0" anchor="t" anchorCtr="0">
            <a:normAutofit/>
          </a:bodyPr>
          <a:lstStyle>
            <a:lvl1pPr>
              <a:defRPr sz="3500">
                <a:solidFill>
                  <a:schemeClr val="bg2"/>
                </a:solidFill>
              </a:defRPr>
            </a:lvl1pPr>
          </a:lstStyle>
          <a:p>
            <a:r>
              <a:rPr lang="nb-NO"/>
              <a:t>Klikk for å redigere tittelstil</a:t>
            </a:r>
          </a:p>
        </p:txBody>
      </p:sp>
      <p:sp>
        <p:nvSpPr>
          <p:cNvPr id="4" name="Plassholder for dato 3"/>
          <p:cNvSpPr>
            <a:spLocks noGrp="1"/>
          </p:cNvSpPr>
          <p:nvPr>
            <p:ph type="dt" sz="half" idx="10"/>
          </p:nvPr>
        </p:nvSpPr>
        <p:spPr/>
        <p:txBody>
          <a:bodyPr/>
          <a:lstStyle/>
          <a:p>
            <a:fld id="{E4AA692E-DEA7-4749-AD62-BB18AF54669B}" type="datetime4">
              <a:rPr lang="nb-NO" smtClean="0"/>
              <a:t>17. desember 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cxnSp>
        <p:nvCxnSpPr>
          <p:cNvPr id="9" name="Rett linje 8"/>
          <p:cNvCxnSpPr/>
          <p:nvPr userDrawn="1"/>
        </p:nvCxnSpPr>
        <p:spPr>
          <a:xfrm flipH="1">
            <a:off x="1670472" y="1624829"/>
            <a:ext cx="802561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
        <p:nvSpPr>
          <p:cNvPr id="12" name="Plassholder for tekst 11"/>
          <p:cNvSpPr>
            <a:spLocks noGrp="1"/>
          </p:cNvSpPr>
          <p:nvPr>
            <p:ph type="body" sz="quarter" idx="13"/>
          </p:nvPr>
        </p:nvSpPr>
        <p:spPr>
          <a:xfrm>
            <a:off x="1670049" y="1938337"/>
            <a:ext cx="8026041" cy="3953503"/>
          </a:xfrm>
        </p:spPr>
        <p:txBody>
          <a:bodyPr/>
          <a:lstStyle>
            <a:lvl1pPr marL="324000" indent="-324000">
              <a:buFontTx/>
              <a:buBlip>
                <a:blip r:embed="rId3"/>
              </a:buBlip>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lide-2">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692957"/>
          </a:xfrm>
        </p:spPr>
        <p:txBody>
          <a:bodyPr lIns="0" tIns="0" rIns="0" bIns="0" anchor="t" anchorCtr="0">
            <a:normAutofit/>
          </a:bodyPr>
          <a:lstStyle>
            <a:lvl1pPr>
              <a:lnSpc>
                <a:spcPct val="100000"/>
              </a:lnSpc>
              <a:defRPr sz="3500">
                <a:solidFill>
                  <a:schemeClr val="tx1"/>
                </a:solidFill>
              </a:defRPr>
            </a:lvl1pPr>
          </a:lstStyle>
          <a:p>
            <a:r>
              <a:rPr lang="nb-NO"/>
              <a:t>Klikk for å legge til tittel</a:t>
            </a:r>
          </a:p>
        </p:txBody>
      </p:sp>
      <p:sp>
        <p:nvSpPr>
          <p:cNvPr id="4" name="Plassholder for dato 3"/>
          <p:cNvSpPr>
            <a:spLocks noGrp="1"/>
          </p:cNvSpPr>
          <p:nvPr>
            <p:ph type="dt" sz="half" idx="10"/>
          </p:nvPr>
        </p:nvSpPr>
        <p:spPr/>
        <p:txBody>
          <a:bodyPr/>
          <a:lstStyle/>
          <a:p>
            <a:fld id="{E4AA692E-DEA7-4749-AD62-BB18AF54669B}" type="datetime4">
              <a:rPr lang="nb-NO" smtClean="0"/>
              <a:t>17. desember 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cxnSp>
        <p:nvCxnSpPr>
          <p:cNvPr id="9" name="Rett linje 8"/>
          <p:cNvCxnSpPr/>
          <p:nvPr userDrawn="1"/>
        </p:nvCxnSpPr>
        <p:spPr>
          <a:xfrm flipH="1">
            <a:off x="1130061" y="1823236"/>
            <a:ext cx="51413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3"/>
          </a:xfrm>
          <a:solidFill>
            <a:schemeClr val="bg1"/>
          </a:solidFill>
        </p:spPr>
        <p:txBody>
          <a:bodyPr/>
          <a:lstStyle/>
          <a:p>
            <a:r>
              <a:rPr lang="nb-NO"/>
              <a:t>Klikk på ikonet for å legge til et bilde</a:t>
            </a:r>
          </a:p>
        </p:txBody>
      </p:sp>
      <p:pic>
        <p:nvPicPr>
          <p:cNvPr id="17" name="Bild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
        <p:nvSpPr>
          <p:cNvPr id="10" name="Plassholder for tekst 11"/>
          <p:cNvSpPr>
            <a:spLocks noGrp="1"/>
          </p:cNvSpPr>
          <p:nvPr>
            <p:ph type="body" sz="quarter" idx="14"/>
          </p:nvPr>
        </p:nvSpPr>
        <p:spPr>
          <a:xfrm>
            <a:off x="1130060" y="2175898"/>
            <a:ext cx="5141343" cy="39535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slide-3">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692957"/>
          </a:xfrm>
        </p:spPr>
        <p:txBody>
          <a:bodyPr lIns="0" tIns="0" rIns="0" bIns="0" anchor="t" anchorCtr="0">
            <a:normAutofit/>
          </a:bodyPr>
          <a:lstStyle>
            <a:lvl1pPr>
              <a:lnSpc>
                <a:spcPct val="100000"/>
              </a:lnSpc>
              <a:defRPr sz="3500">
                <a:solidFill>
                  <a:schemeClr val="bg2"/>
                </a:solidFill>
              </a:defRPr>
            </a:lvl1pPr>
          </a:lstStyle>
          <a:p>
            <a:r>
              <a:rPr lang="nb-NO"/>
              <a:t>Klikk for å legge til tittel</a:t>
            </a:r>
          </a:p>
        </p:txBody>
      </p:sp>
      <p:sp>
        <p:nvSpPr>
          <p:cNvPr id="4" name="Plassholder for dato 3"/>
          <p:cNvSpPr>
            <a:spLocks noGrp="1"/>
          </p:cNvSpPr>
          <p:nvPr>
            <p:ph type="dt" sz="half" idx="10"/>
          </p:nvPr>
        </p:nvSpPr>
        <p:spPr/>
        <p:txBody>
          <a:bodyPr/>
          <a:lstStyle/>
          <a:p>
            <a:fld id="{E4AA692E-DEA7-4749-AD62-BB18AF54669B}" type="datetime4">
              <a:rPr lang="nb-NO" smtClean="0"/>
              <a:t>17. desember 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cxnSp>
        <p:nvCxnSpPr>
          <p:cNvPr id="9" name="Rett linje 8"/>
          <p:cNvCxnSpPr/>
          <p:nvPr userDrawn="1"/>
        </p:nvCxnSpPr>
        <p:spPr>
          <a:xfrm flipH="1">
            <a:off x="1130061" y="1823236"/>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4"/>
          </a:xfrm>
          <a:solidFill>
            <a:schemeClr val="bg1"/>
          </a:solidFill>
        </p:spPr>
        <p:txBody>
          <a:bodyPr/>
          <a:lstStyle/>
          <a:p>
            <a:r>
              <a:rPr lang="nb-NO"/>
              <a:t>Klikk på ikonet for å legge til et bilde</a:t>
            </a:r>
          </a:p>
        </p:txBody>
      </p:sp>
      <p:pic>
        <p:nvPicPr>
          <p:cNvPr id="17" name="Bild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
        <p:nvSpPr>
          <p:cNvPr id="10" name="Plassholder for tekst 11"/>
          <p:cNvSpPr>
            <a:spLocks noGrp="1"/>
          </p:cNvSpPr>
          <p:nvPr>
            <p:ph type="body" sz="quarter" idx="14"/>
          </p:nvPr>
        </p:nvSpPr>
        <p:spPr>
          <a:xfrm>
            <a:off x="1130060" y="2175898"/>
            <a:ext cx="5132717" cy="3953503"/>
          </a:xfrm>
        </p:spPr>
        <p:txBody>
          <a:bodyPr/>
          <a:lstStyle>
            <a:lvl1pPr marL="324000" indent="-324000">
              <a:buFontTx/>
              <a:buBlip>
                <a:blip r:embed="rId3"/>
              </a:buBlip>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lide-4">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1201755"/>
          </a:xfrm>
        </p:spPr>
        <p:txBody>
          <a:bodyPr lIns="0" tIns="0" rIns="0" bIns="0" anchor="t" anchorCtr="0">
            <a:normAutofit/>
          </a:bodyPr>
          <a:lstStyle>
            <a:lvl1pPr>
              <a:lnSpc>
                <a:spcPct val="100000"/>
              </a:lnSpc>
              <a:defRPr sz="3500">
                <a:solidFill>
                  <a:schemeClr val="bg2"/>
                </a:solidFill>
              </a:defRPr>
            </a:lvl1pPr>
          </a:lstStyle>
          <a:p>
            <a:r>
              <a:rPr lang="nb-NO"/>
              <a:t>Klikk for å legge til en tittel over to linjer</a:t>
            </a:r>
          </a:p>
        </p:txBody>
      </p:sp>
      <p:sp>
        <p:nvSpPr>
          <p:cNvPr id="4" name="Plassholder for dato 3"/>
          <p:cNvSpPr>
            <a:spLocks noGrp="1"/>
          </p:cNvSpPr>
          <p:nvPr>
            <p:ph type="dt" sz="half" idx="10"/>
          </p:nvPr>
        </p:nvSpPr>
        <p:spPr/>
        <p:txBody>
          <a:bodyPr/>
          <a:lstStyle/>
          <a:p>
            <a:fld id="{E4AA692E-DEA7-4749-AD62-BB18AF54669B}" type="datetime4">
              <a:rPr lang="nb-NO" smtClean="0"/>
              <a:t>17. desember 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cxnSp>
        <p:nvCxnSpPr>
          <p:cNvPr id="9" name="Rett linje 8"/>
          <p:cNvCxnSpPr/>
          <p:nvPr userDrawn="1"/>
        </p:nvCxnSpPr>
        <p:spPr>
          <a:xfrm flipH="1">
            <a:off x="1130061" y="2375327"/>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4"/>
          </a:xfrm>
          <a:solidFill>
            <a:schemeClr val="bg1"/>
          </a:solidFill>
        </p:spPr>
        <p:txBody>
          <a:bodyPr/>
          <a:lstStyle/>
          <a:p>
            <a:r>
              <a:rPr lang="nb-NO"/>
              <a:t>Klikk på ikonet for å legge til et bilde</a:t>
            </a:r>
          </a:p>
        </p:txBody>
      </p:sp>
      <p:pic>
        <p:nvPicPr>
          <p:cNvPr id="17" name="Bild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
        <p:nvSpPr>
          <p:cNvPr id="10" name="Plassholder for tekst 11"/>
          <p:cNvSpPr>
            <a:spLocks noGrp="1"/>
          </p:cNvSpPr>
          <p:nvPr>
            <p:ph type="body" sz="quarter" idx="14"/>
          </p:nvPr>
        </p:nvSpPr>
        <p:spPr>
          <a:xfrm>
            <a:off x="1130061" y="2743200"/>
            <a:ext cx="5132716" cy="3386201"/>
          </a:xfrm>
        </p:spPr>
        <p:txBody>
          <a:bodyPr/>
          <a:lstStyle>
            <a:lvl1pPr marL="324000" indent="-324000">
              <a:buFontTx/>
              <a:buBlip>
                <a:blip r:embed="rId3"/>
              </a:buBlip>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ktangel 6"/>
          <p:cNvSpPr/>
          <p:nvPr userDrawn="1"/>
        </p:nvSpPr>
        <p:spPr>
          <a:xfrm>
            <a:off x="208722" y="208722"/>
            <a:ext cx="11767929" cy="6430617"/>
          </a:xfrm>
          <a:prstGeom prst="rect">
            <a:avLst/>
          </a:prstGeom>
          <a:noFill/>
          <a:ln w="431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09322" y="6550559"/>
            <a:ext cx="2743200" cy="307442"/>
          </a:xfrm>
          <a:prstGeom prst="rect">
            <a:avLst/>
          </a:prstGeom>
        </p:spPr>
        <p:txBody>
          <a:bodyPr vert="horz" lIns="0" tIns="0" rIns="0" bIns="0" rtlCol="0" anchor="t" anchorCtr="0"/>
          <a:lstStyle>
            <a:lvl1pPr algn="l">
              <a:defRPr sz="1000">
                <a:solidFill>
                  <a:schemeClr val="accent2"/>
                </a:solidFill>
                <a:latin typeface="Tahoma" charset="0"/>
                <a:ea typeface="Tahoma" charset="0"/>
                <a:cs typeface="Tahoma" charset="0"/>
              </a:defRPr>
            </a:lvl1pPr>
          </a:lstStyle>
          <a:p>
            <a:fld id="{2C7E634D-C814-4945-9B4C-17E85079B685}" type="datetime4">
              <a:rPr lang="nb-NO" smtClean="0"/>
              <a:pPr/>
              <a:t>17. desember 2021</a:t>
            </a:fld>
            <a:endParaRPr lang="nb-NO"/>
          </a:p>
        </p:txBody>
      </p:sp>
      <p:sp>
        <p:nvSpPr>
          <p:cNvPr id="5" name="Plassholder for bunntekst 4"/>
          <p:cNvSpPr>
            <a:spLocks noGrp="1"/>
          </p:cNvSpPr>
          <p:nvPr>
            <p:ph type="ftr" sz="quarter" idx="3"/>
          </p:nvPr>
        </p:nvSpPr>
        <p:spPr>
          <a:xfrm>
            <a:off x="4038600" y="6550559"/>
            <a:ext cx="4114800" cy="307442"/>
          </a:xfrm>
          <a:prstGeom prst="rect">
            <a:avLst/>
          </a:prstGeom>
        </p:spPr>
        <p:txBody>
          <a:bodyPr vert="horz" lIns="0" tIns="0" rIns="0" bIns="0" rtlCol="0" anchor="t" anchorCtr="0"/>
          <a:lstStyle>
            <a:lvl1pPr algn="ctr">
              <a:defRPr sz="1000">
                <a:solidFill>
                  <a:schemeClr val="accent2"/>
                </a:solidFill>
                <a:latin typeface="Tahoma" charset="0"/>
                <a:ea typeface="Tahoma" charset="0"/>
                <a:cs typeface="Tahoma" charset="0"/>
              </a:defRPr>
            </a:lvl1pPr>
          </a:lstStyle>
          <a:p>
            <a:endParaRPr lang="nb-NO"/>
          </a:p>
        </p:txBody>
      </p:sp>
      <p:sp>
        <p:nvSpPr>
          <p:cNvPr id="6" name="Plassholder for lysbildenummer 5"/>
          <p:cNvSpPr>
            <a:spLocks noGrp="1"/>
          </p:cNvSpPr>
          <p:nvPr>
            <p:ph type="sldNum" sz="quarter" idx="4"/>
          </p:nvPr>
        </p:nvSpPr>
        <p:spPr>
          <a:xfrm>
            <a:off x="9039478" y="6550559"/>
            <a:ext cx="1866647" cy="307442"/>
          </a:xfrm>
          <a:prstGeom prst="rect">
            <a:avLst/>
          </a:prstGeom>
        </p:spPr>
        <p:txBody>
          <a:bodyPr vert="horz" lIns="0" tIns="0" rIns="0" bIns="0" rtlCol="0" anchor="t" anchorCtr="0"/>
          <a:lstStyle>
            <a:lvl1pPr algn="r">
              <a:defRPr sz="1000">
                <a:solidFill>
                  <a:schemeClr val="accent2"/>
                </a:solidFill>
                <a:latin typeface="Tahoma" charset="0"/>
                <a:ea typeface="Tahoma" charset="0"/>
                <a:cs typeface="Tahoma" charset="0"/>
              </a:defRPr>
            </a:lvl1pPr>
          </a:lstStyle>
          <a:p>
            <a:fld id="{1CAACE74-9F97-CC48-B4CB-2460102901BA}" type="slidenum">
              <a:rPr lang="nb-NO" smtClean="0"/>
              <a:pPr/>
              <a:t>‹#›</a:t>
            </a:fld>
            <a:endParaRPr lang="nb-NO"/>
          </a:p>
        </p:txBody>
      </p:sp>
    </p:spTree>
    <p:extLst>
      <p:ext uri="{BB962C8B-B14F-4D97-AF65-F5344CB8AC3E}">
        <p14:creationId xmlns:p14="http://schemas.microsoft.com/office/powerpoint/2010/main" val="23703683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9" r:id="rId4"/>
    <p:sldLayoutId id="2147483650" r:id="rId5"/>
    <p:sldLayoutId id="2147483670" r:id="rId6"/>
    <p:sldLayoutId id="2147483664" r:id="rId7"/>
    <p:sldLayoutId id="2147483665" r:id="rId8"/>
    <p:sldLayoutId id="2147483666" r:id="rId9"/>
    <p:sldLayoutId id="2147483668"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Tahoma" charset="0"/>
          <a:ea typeface="Tahoma" charset="0"/>
          <a:cs typeface="Tahoma" charset="0"/>
        </a:defRPr>
      </a:lvl1pPr>
    </p:titleStyle>
    <p:bodyStyle>
      <a:lvl1pPr marL="324000" indent="-324000" algn="l" defTabSz="914400" rtl="0" eaLnBrk="1" latinLnBrk="0" hangingPunct="1">
        <a:lnSpc>
          <a:spcPct val="90000"/>
        </a:lnSpc>
        <a:spcBef>
          <a:spcPts val="1000"/>
        </a:spcBef>
        <a:buSzPct val="90000"/>
        <a:buFontTx/>
        <a:buBlip>
          <a:blip r:embed="rId14"/>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customXml" Target="../ink/ink2.xml"/><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customXml" Target="../ink/ink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mezuss.deviantart.com/art/lonely-bench-1-30589441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192" b="192"/>
          <a:stretch>
            <a:fillRect/>
          </a:stretch>
        </p:blipFill>
        <p:spPr>
          <a:xfrm>
            <a:off x="409322" y="428625"/>
            <a:ext cx="11372850" cy="6000750"/>
          </a:xfrm>
        </p:spPr>
      </p:pic>
      <p:sp>
        <p:nvSpPr>
          <p:cNvPr id="2" name="Tittel 1"/>
          <p:cNvSpPr>
            <a:spLocks noGrp="1"/>
          </p:cNvSpPr>
          <p:nvPr>
            <p:ph type="ctrTitle"/>
          </p:nvPr>
        </p:nvSpPr>
        <p:spPr/>
        <p:txBody>
          <a:bodyPr>
            <a:noAutofit/>
          </a:bodyPr>
          <a:lstStyle/>
          <a:p>
            <a:r>
              <a:rPr lang="nb-NO" sz="3600" dirty="0">
                <a:latin typeface="Tahoma"/>
                <a:ea typeface="Tahoma"/>
                <a:cs typeface="Tahoma"/>
              </a:rPr>
              <a:t>Fra barnets beste til gjenforening som overordnet mål for barnevernstiltak etter omsorgsovertakelse?</a:t>
            </a:r>
          </a:p>
        </p:txBody>
      </p:sp>
      <p:sp>
        <p:nvSpPr>
          <p:cNvPr id="4" name="Undertittel 3"/>
          <p:cNvSpPr>
            <a:spLocks noGrp="1"/>
          </p:cNvSpPr>
          <p:nvPr>
            <p:ph type="subTitle" idx="1"/>
          </p:nvPr>
        </p:nvSpPr>
        <p:spPr/>
        <p:txBody>
          <a:bodyPr/>
          <a:lstStyle/>
          <a:p>
            <a:r>
              <a:rPr lang="nb-NO" b="1"/>
              <a:t>Christian B. Sørensen, førsteamanuensis</a:t>
            </a:r>
            <a:endParaRPr lang="nb-NO"/>
          </a:p>
        </p:txBody>
      </p:sp>
      <p:sp>
        <p:nvSpPr>
          <p:cNvPr id="18" name="Plassholder for dato 17"/>
          <p:cNvSpPr>
            <a:spLocks noGrp="1"/>
          </p:cNvSpPr>
          <p:nvPr>
            <p:ph type="dt" sz="half" idx="10"/>
          </p:nvPr>
        </p:nvSpPr>
        <p:spPr/>
        <p:txBody>
          <a:bodyPr/>
          <a:lstStyle/>
          <a:p>
            <a:endParaRPr lang="nb-NO" dirty="0"/>
          </a:p>
        </p:txBody>
      </p:sp>
      <p:sp>
        <p:nvSpPr>
          <p:cNvPr id="9" name="Plassholder for tekst 8"/>
          <p:cNvSpPr>
            <a:spLocks noGrp="1"/>
          </p:cNvSpPr>
          <p:nvPr>
            <p:ph type="body" sz="quarter" idx="13"/>
          </p:nvPr>
        </p:nvSpPr>
        <p:spPr>
          <a:xfrm>
            <a:off x="2597150" y="3982113"/>
            <a:ext cx="7937500" cy="485715"/>
          </a:xfrm>
        </p:spPr>
        <p:txBody>
          <a:bodyPr vert="horz" lIns="0" tIns="0" rIns="0" bIns="0" rtlCol="0" anchor="t">
            <a:normAutofit/>
          </a:bodyPr>
          <a:lstStyle/>
          <a:p>
            <a:r>
              <a:rPr lang="nb-NO" dirty="0">
                <a:latin typeface="Tahoma"/>
                <a:ea typeface="Tahoma"/>
                <a:cs typeface="Tahoma"/>
              </a:rPr>
              <a:t>Barnevernkonferansen i Bergen, 25. november 2021</a:t>
            </a:r>
          </a:p>
        </p:txBody>
      </p:sp>
      <p:sp>
        <p:nvSpPr>
          <p:cNvPr id="7" name="Rektangel 6"/>
          <p:cNvSpPr/>
          <p:nvPr/>
        </p:nvSpPr>
        <p:spPr>
          <a:xfrm>
            <a:off x="2597203" y="1828800"/>
            <a:ext cx="7937608" cy="76840"/>
          </a:xfrm>
          <a:prstGeom prst="rect">
            <a:avLst/>
          </a:prstGeom>
          <a:solidFill>
            <a:srgbClr val="020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pic>
        <p:nvPicPr>
          <p:cNvPr id="8" name="Bild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2932"/>
            <a:ext cx="1895707" cy="1895707"/>
          </a:xfrm>
          <a:prstGeom prst="rect">
            <a:avLst/>
          </a:prstGeom>
        </p:spPr>
      </p:pic>
      <p:cxnSp>
        <p:nvCxnSpPr>
          <p:cNvPr id="12" name="Rett linje 11"/>
          <p:cNvCxnSpPr/>
          <p:nvPr/>
        </p:nvCxnSpPr>
        <p:spPr>
          <a:xfrm flipH="1">
            <a:off x="2619377" y="3738301"/>
            <a:ext cx="7915273" cy="0"/>
          </a:xfrm>
          <a:prstGeom prst="line">
            <a:avLst/>
          </a:prstGeom>
          <a:ln w="19050">
            <a:solidFill>
              <a:srgbClr val="020E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30042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916728-288D-42BE-9CD4-EABC7A20A10F}"/>
              </a:ext>
            </a:extLst>
          </p:cNvPr>
          <p:cNvSpPr>
            <a:spLocks noGrp="1"/>
          </p:cNvSpPr>
          <p:nvPr>
            <p:ph type="title"/>
          </p:nvPr>
        </p:nvSpPr>
        <p:spPr>
          <a:xfrm>
            <a:off x="1670049" y="619681"/>
            <a:ext cx="8025619" cy="900361"/>
          </a:xfrm>
        </p:spPr>
        <p:txBody>
          <a:bodyPr>
            <a:normAutofit/>
          </a:bodyPr>
          <a:lstStyle/>
          <a:p>
            <a:r>
              <a:rPr lang="en-US" sz="2800" err="1">
                <a:latin typeface="Tahoma"/>
                <a:ea typeface="Tahoma"/>
                <a:cs typeface="Tahoma"/>
              </a:rPr>
              <a:t>Gjenforeningsmålet</a:t>
            </a:r>
            <a:r>
              <a:rPr lang="en-US" sz="2800">
                <a:latin typeface="Tahoma"/>
                <a:ea typeface="Tahoma"/>
                <a:cs typeface="Tahoma"/>
              </a:rPr>
              <a:t> i </a:t>
            </a:r>
            <a:r>
              <a:rPr lang="en-US" sz="2800" err="1">
                <a:latin typeface="Tahoma"/>
                <a:ea typeface="Tahoma"/>
                <a:cs typeface="Tahoma"/>
              </a:rPr>
              <a:t>norsk</a:t>
            </a:r>
            <a:r>
              <a:rPr lang="en-US" sz="2800">
                <a:latin typeface="Tahoma"/>
                <a:ea typeface="Tahoma"/>
                <a:cs typeface="Tahoma"/>
              </a:rPr>
              <a:t> </a:t>
            </a:r>
            <a:r>
              <a:rPr lang="en-US" sz="2800" err="1">
                <a:latin typeface="Tahoma"/>
                <a:ea typeface="Tahoma"/>
                <a:cs typeface="Tahoma"/>
              </a:rPr>
              <a:t>barnevernsrett</a:t>
            </a:r>
            <a:r>
              <a:rPr lang="en-US" sz="2800">
                <a:latin typeface="Tahoma"/>
                <a:ea typeface="Tahoma"/>
                <a:cs typeface="Tahoma"/>
              </a:rPr>
              <a:t> </a:t>
            </a:r>
            <a:r>
              <a:rPr lang="en-US" sz="2800" err="1">
                <a:latin typeface="Tahoma"/>
                <a:ea typeface="Tahoma"/>
                <a:cs typeface="Tahoma"/>
              </a:rPr>
              <a:t>før</a:t>
            </a:r>
            <a:r>
              <a:rPr lang="en-US" sz="2800">
                <a:latin typeface="Tahoma"/>
                <a:ea typeface="Tahoma"/>
                <a:cs typeface="Tahoma"/>
              </a:rPr>
              <a:t> Strand </a:t>
            </a:r>
            <a:r>
              <a:rPr lang="en-US" sz="2800" err="1">
                <a:latin typeface="Tahoma"/>
                <a:ea typeface="Tahoma"/>
                <a:cs typeface="Tahoma"/>
              </a:rPr>
              <a:t>Lobben</a:t>
            </a:r>
            <a:r>
              <a:rPr lang="en-US" sz="2800">
                <a:latin typeface="Tahoma"/>
                <a:ea typeface="Tahoma"/>
                <a:cs typeface="Tahoma"/>
              </a:rPr>
              <a:t> forts. </a:t>
            </a:r>
          </a:p>
        </p:txBody>
      </p:sp>
      <p:sp>
        <p:nvSpPr>
          <p:cNvPr id="3" name="Plassholder for tekst 2">
            <a:extLst>
              <a:ext uri="{FF2B5EF4-FFF2-40B4-BE49-F238E27FC236}">
                <a16:creationId xmlns:a16="http://schemas.microsoft.com/office/drawing/2014/main" id="{AA0F05FD-6D7B-4237-8567-E0460D5FD697}"/>
              </a:ext>
            </a:extLst>
          </p:cNvPr>
          <p:cNvSpPr>
            <a:spLocks noGrp="1"/>
          </p:cNvSpPr>
          <p:nvPr>
            <p:ph type="body" sz="quarter" idx="13"/>
          </p:nvPr>
        </p:nvSpPr>
        <p:spPr>
          <a:xfrm>
            <a:off x="1670048" y="1757548"/>
            <a:ext cx="7837441" cy="4511077"/>
          </a:xfrm>
        </p:spPr>
        <p:txBody>
          <a:bodyPr vert="horz" lIns="0" tIns="0" rIns="0" bIns="0" rtlCol="0" anchor="t">
            <a:normAutofit lnSpcReduction="10000"/>
          </a:bodyPr>
          <a:lstStyle/>
          <a:p>
            <a:pPr marL="323850" indent="-323850">
              <a:buFont typeface="Arial" panose="020B0604020202020204" pitchFamily="34" charset="0"/>
              <a:buChar char="•"/>
            </a:pPr>
            <a:endParaRPr lang="nb-NO" sz="600" dirty="0">
              <a:solidFill>
                <a:schemeClr val="tx2"/>
              </a:solidFill>
              <a:latin typeface="Tahoma"/>
              <a:ea typeface="Tahoma"/>
              <a:cs typeface="Tahoma"/>
            </a:endParaRPr>
          </a:p>
          <a:p>
            <a:pPr marL="323850" indent="-323850">
              <a:buFont typeface="Arial" panose="020B0604020202020204" pitchFamily="34" charset="0"/>
              <a:buChar char="•"/>
            </a:pPr>
            <a:r>
              <a:rPr lang="nb-NO" sz="1800" dirty="0">
                <a:solidFill>
                  <a:schemeClr val="tx2"/>
                </a:solidFill>
                <a:latin typeface="Tahoma"/>
                <a:ea typeface="Tahoma"/>
                <a:cs typeface="Tahoma"/>
              </a:rPr>
              <a:t>Når vedtak/dom la til grunn at plasseringen ville bli langvarig; utbredt rettsoppfatning at barneverntjenesten da ikke hadde plikt til følge opp foreldre med tanke på tilbakeføring, jf. f.eks. </a:t>
            </a:r>
            <a:r>
              <a:rPr lang="nb-NO" sz="1800" dirty="0">
                <a:latin typeface="Tahoma"/>
                <a:ea typeface="Tahoma"/>
                <a:cs typeface="Tahoma"/>
              </a:rPr>
              <a:t>Ofstad og Skar 2015 s. 168</a:t>
            </a:r>
            <a:r>
              <a:rPr lang="nb-NO" sz="1800" dirty="0">
                <a:solidFill>
                  <a:schemeClr val="tx2"/>
                </a:solidFill>
                <a:latin typeface="Tahoma"/>
                <a:ea typeface="Tahoma"/>
                <a:cs typeface="Tahoma"/>
              </a:rPr>
              <a:t>.</a:t>
            </a:r>
          </a:p>
          <a:p>
            <a:pPr marL="323850" indent="-323850">
              <a:buFont typeface="Arial" panose="020B0604020202020204" pitchFamily="34" charset="0"/>
              <a:buChar char="•"/>
            </a:pPr>
            <a:endParaRPr lang="nb-NO" sz="600" dirty="0">
              <a:solidFill>
                <a:schemeClr val="tx2"/>
              </a:solidFill>
              <a:latin typeface="Tahoma"/>
              <a:ea typeface="Tahoma"/>
              <a:cs typeface="Tahoma"/>
            </a:endParaRPr>
          </a:p>
          <a:p>
            <a:pPr marL="323850" indent="-323850">
              <a:buFont typeface="Arial" panose="020B0604020202020204" pitchFamily="34" charset="0"/>
              <a:buChar char="•"/>
            </a:pPr>
            <a:r>
              <a:rPr lang="nb-NO" sz="1800" dirty="0">
                <a:solidFill>
                  <a:schemeClr val="tx2"/>
                </a:solidFill>
                <a:latin typeface="Tahoma"/>
                <a:ea typeface="Tahoma"/>
                <a:cs typeface="Tahoma"/>
              </a:rPr>
              <a:t>I </a:t>
            </a:r>
            <a:r>
              <a:rPr lang="nb-NO" sz="1800" dirty="0" err="1">
                <a:solidFill>
                  <a:schemeClr val="tx2"/>
                </a:solidFill>
                <a:latin typeface="Tahoma"/>
                <a:ea typeface="Tahoma"/>
                <a:cs typeface="Tahoma"/>
              </a:rPr>
              <a:t>Rt</a:t>
            </a:r>
            <a:r>
              <a:rPr lang="nb-NO" sz="1800" dirty="0">
                <a:solidFill>
                  <a:schemeClr val="tx2"/>
                </a:solidFill>
                <a:latin typeface="Tahoma"/>
                <a:ea typeface="Tahoma"/>
                <a:cs typeface="Tahoma"/>
              </a:rPr>
              <a:t>. 1998 s- 787</a:t>
            </a:r>
            <a:endParaRPr lang="nb-NO" sz="600" dirty="0">
              <a:solidFill>
                <a:schemeClr val="tx2"/>
              </a:solidFill>
              <a:latin typeface="Tahoma"/>
              <a:ea typeface="Tahoma"/>
              <a:cs typeface="Tahoma"/>
            </a:endParaRPr>
          </a:p>
          <a:p>
            <a:pPr marL="457200" lvl="3" indent="0">
              <a:buNone/>
            </a:pPr>
            <a:r>
              <a:rPr lang="nb-NO" dirty="0">
                <a:solidFill>
                  <a:schemeClr val="tx2"/>
                </a:solidFill>
                <a:latin typeface="Tahoma"/>
                <a:ea typeface="Tahoma"/>
                <a:cs typeface="Tahoma"/>
              </a:rPr>
              <a:t>- Hvis tilbakeføringen ikke kan påregnes eller ligger langt fram i tid, tar samvær sikte på at barnet skal få </a:t>
            </a:r>
            <a:r>
              <a:rPr lang="nb-NO" b="1" dirty="0">
                <a:solidFill>
                  <a:schemeClr val="tx2"/>
                </a:solidFill>
                <a:latin typeface="Tahoma"/>
                <a:ea typeface="Tahoma"/>
                <a:cs typeface="Tahoma"/>
              </a:rPr>
              <a:t>kjennskap til sitt biologiske opphav </a:t>
            </a:r>
            <a:r>
              <a:rPr lang="nb-NO" dirty="0">
                <a:solidFill>
                  <a:schemeClr val="tx2"/>
                </a:solidFill>
                <a:latin typeface="Tahoma"/>
                <a:ea typeface="Tahoma"/>
                <a:cs typeface="Tahoma"/>
              </a:rPr>
              <a:t>med henblikk på en eventuell senere tilknytning når barnet vokser til</a:t>
            </a:r>
            <a:endParaRPr lang="en-US" dirty="0">
              <a:solidFill>
                <a:schemeClr val="tx2"/>
              </a:solidFill>
              <a:latin typeface="Tahoma"/>
              <a:ea typeface="Tahoma"/>
              <a:cs typeface="Tahoma"/>
            </a:endParaRPr>
          </a:p>
          <a:p>
            <a:pPr marL="457200" lvl="3" indent="0">
              <a:buNone/>
            </a:pPr>
            <a:endParaRPr lang="nb-NO" sz="600" dirty="0">
              <a:solidFill>
                <a:schemeClr val="tx2"/>
              </a:solidFill>
            </a:endParaRPr>
          </a:p>
          <a:p>
            <a:pPr marL="457200" lvl="3" indent="0">
              <a:buNone/>
            </a:pPr>
            <a:r>
              <a:rPr lang="nb-NO" dirty="0">
                <a:solidFill>
                  <a:schemeClr val="tx2"/>
                </a:solidFill>
                <a:latin typeface="Tahoma"/>
                <a:ea typeface="Tahoma"/>
                <a:cs typeface="Tahoma"/>
              </a:rPr>
              <a:t>-&gt; Fulgt i senere praksis, og av Høyesterett ansett som uproblematisk opp mot bl.a. EMK, jf. Rt-2012-1832, </a:t>
            </a:r>
            <a:r>
              <a:rPr lang="nb-NO" dirty="0" err="1">
                <a:solidFill>
                  <a:schemeClr val="tx2"/>
                </a:solidFill>
                <a:latin typeface="Tahoma"/>
                <a:ea typeface="Tahoma"/>
                <a:cs typeface="Tahoma"/>
              </a:rPr>
              <a:t>avsn</a:t>
            </a:r>
            <a:r>
              <a:rPr lang="nb-NO" dirty="0">
                <a:solidFill>
                  <a:schemeClr val="tx2"/>
                </a:solidFill>
                <a:latin typeface="Tahoma"/>
                <a:ea typeface="Tahoma"/>
                <a:cs typeface="Tahoma"/>
              </a:rPr>
              <a:t>. 32</a:t>
            </a:r>
            <a:endParaRPr lang="nb-NO" dirty="0">
              <a:solidFill>
                <a:schemeClr val="tx2"/>
              </a:solidFill>
            </a:endParaRPr>
          </a:p>
          <a:p>
            <a:pPr marL="0" indent="0">
              <a:buNone/>
            </a:pPr>
            <a:endParaRPr lang="nb-NO" sz="600" dirty="0">
              <a:solidFill>
                <a:schemeClr val="tx2"/>
              </a:solidFill>
            </a:endParaRPr>
          </a:p>
          <a:p>
            <a:pPr marL="323850" indent="-323850">
              <a:buFont typeface="Arial" panose="020B0604020202020204" pitchFamily="34" charset="0"/>
              <a:buChar char="•"/>
            </a:pPr>
            <a:r>
              <a:rPr lang="nb-NO" sz="1800" dirty="0">
                <a:solidFill>
                  <a:schemeClr val="tx2"/>
                </a:solidFill>
                <a:latin typeface="Tahoma"/>
                <a:ea typeface="Tahoma"/>
                <a:cs typeface="Tahoma"/>
              </a:rPr>
              <a:t>3-6 samvær i året var "vanlig" samvær ved langtidsplasseringer (Høyesterett så sent som i HR-2019-788, </a:t>
            </a:r>
            <a:r>
              <a:rPr lang="nb-NO" sz="1800" dirty="0" err="1">
                <a:solidFill>
                  <a:schemeClr val="tx2"/>
                </a:solidFill>
                <a:latin typeface="Tahoma"/>
                <a:ea typeface="Tahoma"/>
                <a:cs typeface="Tahoma"/>
              </a:rPr>
              <a:t>avsn</a:t>
            </a:r>
            <a:r>
              <a:rPr lang="nb-NO" sz="1800" dirty="0">
                <a:solidFill>
                  <a:schemeClr val="tx2"/>
                </a:solidFill>
                <a:latin typeface="Tahoma"/>
                <a:ea typeface="Tahoma"/>
                <a:cs typeface="Tahoma"/>
              </a:rPr>
              <a:t>. 22). </a:t>
            </a:r>
            <a:r>
              <a:rPr lang="nb-NO" sz="1800" u="sng" dirty="0">
                <a:solidFill>
                  <a:schemeClr val="tx2"/>
                </a:solidFill>
                <a:latin typeface="Tahoma"/>
                <a:ea typeface="Tahoma"/>
                <a:cs typeface="Tahoma"/>
              </a:rPr>
              <a:t>Bare</a:t>
            </a:r>
            <a:r>
              <a:rPr lang="nb-NO" sz="1800" dirty="0">
                <a:solidFill>
                  <a:schemeClr val="tx2"/>
                </a:solidFill>
                <a:latin typeface="Tahoma"/>
                <a:ea typeface="Tahoma"/>
                <a:cs typeface="Tahoma"/>
              </a:rPr>
              <a:t> færre samvær krevde ifølge Høyesterett «sterke grunner»</a:t>
            </a:r>
          </a:p>
          <a:p>
            <a:pPr marL="0" indent="0">
              <a:buNone/>
            </a:pPr>
            <a:endParaRPr lang="nb-NO" sz="600" dirty="0">
              <a:solidFill>
                <a:schemeClr val="tx2"/>
              </a:solidFill>
            </a:endParaRPr>
          </a:p>
          <a:p>
            <a:pPr marL="361315" lvl="1" indent="0">
              <a:buNone/>
            </a:pPr>
            <a:r>
              <a:rPr lang="nb-NO" sz="1600" dirty="0">
                <a:solidFill>
                  <a:schemeClr val="tx2"/>
                </a:solidFill>
                <a:latin typeface="Tahoma"/>
                <a:ea typeface="Tahoma"/>
                <a:cs typeface="Tahoma"/>
              </a:rPr>
              <a:t>-&gt; Flere undersøkelser indikerte at slikt begrenset samvær var sterkt dominerende i fylkesnemndspraksis</a:t>
            </a:r>
            <a:endParaRPr lang="nb-NO" sz="1600" dirty="0">
              <a:solidFill>
                <a:schemeClr val="tx2"/>
              </a:solidFill>
            </a:endParaRPr>
          </a:p>
          <a:p>
            <a:pPr marL="1104900" lvl="2" indent="-285750">
              <a:buFont typeface="Courier New"/>
              <a:buChar char="o"/>
            </a:pPr>
            <a:endParaRPr lang="nb-NO" sz="1600" dirty="0">
              <a:latin typeface="Tahoma"/>
              <a:ea typeface="Tahoma"/>
              <a:cs typeface="Tahoma"/>
            </a:endParaRPr>
          </a:p>
          <a:p>
            <a:pPr marL="323850" indent="-323850">
              <a:buFont typeface="Arial" panose="020B0604020202020204" pitchFamily="34" charset="0"/>
              <a:buChar char="•"/>
            </a:pPr>
            <a:endParaRPr lang="en-US" sz="1600" dirty="0">
              <a:latin typeface="Tahoma"/>
              <a:ea typeface="Tahoma"/>
              <a:cs typeface="Tahoma"/>
            </a:endParaRPr>
          </a:p>
          <a:p>
            <a:pPr marL="0" indent="0">
              <a:buNone/>
            </a:pPr>
            <a:endParaRPr lang="nb-NO" sz="1600" dirty="0">
              <a:latin typeface="Tahoma"/>
              <a:ea typeface="Tahoma"/>
              <a:cs typeface="Tahoma"/>
            </a:endParaRPr>
          </a:p>
          <a:p>
            <a:pPr marL="0" indent="0">
              <a:buNone/>
            </a:pPr>
            <a:endParaRPr lang="nb-NO" sz="1600" dirty="0">
              <a:latin typeface="Tahoma"/>
              <a:ea typeface="Tahoma"/>
              <a:cs typeface="Tahoma"/>
            </a:endParaRPr>
          </a:p>
          <a:p>
            <a:pPr lvl="1">
              <a:buFont typeface="Courier New"/>
              <a:buChar char="o"/>
            </a:pPr>
            <a:endParaRPr lang="nb-NO" sz="1600" dirty="0">
              <a:latin typeface="Tahoma"/>
              <a:ea typeface="Tahoma"/>
              <a:cs typeface="Tahoma"/>
            </a:endParaRPr>
          </a:p>
          <a:p>
            <a:pPr marL="323850" indent="-323850">
              <a:buFont typeface="Courier New,monospace"/>
            </a:pPr>
            <a:endParaRPr lang="nb-NO" sz="1600" dirty="0">
              <a:latin typeface="Tahoma"/>
              <a:ea typeface="Tahoma"/>
              <a:cs typeface="Tahoma"/>
            </a:endParaRPr>
          </a:p>
          <a:p>
            <a:pPr marL="323850" indent="-323850"/>
            <a:endParaRPr lang="en-US" sz="1600" dirty="0">
              <a:latin typeface="Tahoma"/>
              <a:ea typeface="Tahoma"/>
              <a:cs typeface="Tahoma"/>
            </a:endParaRPr>
          </a:p>
          <a:p>
            <a:pPr lvl="1"/>
            <a:endParaRPr lang="nb-NO" sz="1600" dirty="0">
              <a:latin typeface="Tahoma"/>
              <a:ea typeface="Tahoma"/>
              <a:cs typeface="Tahoma"/>
            </a:endParaRPr>
          </a:p>
          <a:p>
            <a:pPr lvl="1"/>
            <a:endParaRPr lang="nb-NO" sz="1600" dirty="0">
              <a:latin typeface="Tahoma"/>
              <a:ea typeface="Tahoma"/>
              <a:cs typeface="Tahoma"/>
            </a:endParaRPr>
          </a:p>
          <a:p>
            <a:pPr marL="0" indent="0">
              <a:buNone/>
            </a:pPr>
            <a:endParaRPr lang="en-US" sz="1600" dirty="0">
              <a:latin typeface="Tahoma"/>
              <a:ea typeface="Tahoma"/>
              <a:cs typeface="Tahoma"/>
            </a:endParaRPr>
          </a:p>
        </p:txBody>
      </p:sp>
      <p:pic>
        <p:nvPicPr>
          <p:cNvPr id="5" name="Picture 2" descr="A picture containing track, train, traveling, railroad&#10;&#10;Description automatically generated">
            <a:extLst>
              <a:ext uri="{FF2B5EF4-FFF2-40B4-BE49-F238E27FC236}">
                <a16:creationId xmlns:a16="http://schemas.microsoft.com/office/drawing/2014/main" id="{E9A4F2D0-A096-4A0F-98CE-88D84DF73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955" y="2015603"/>
            <a:ext cx="2030391" cy="34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57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4D73-76A4-4FB9-B87C-06BAFB135F15}"/>
              </a:ext>
            </a:extLst>
          </p:cNvPr>
          <p:cNvSpPr>
            <a:spLocks noGrp="1"/>
          </p:cNvSpPr>
          <p:nvPr>
            <p:ph type="title"/>
          </p:nvPr>
        </p:nvSpPr>
        <p:spPr>
          <a:xfrm>
            <a:off x="1670472" y="635301"/>
            <a:ext cx="8025619" cy="692957"/>
          </a:xfrm>
        </p:spPr>
        <p:txBody>
          <a:bodyPr>
            <a:noAutofit/>
          </a:bodyPr>
          <a:lstStyle/>
          <a:p>
            <a:r>
              <a:rPr lang="en-US" sz="2800" err="1">
                <a:latin typeface="Tahoma"/>
                <a:ea typeface="Tahoma"/>
                <a:cs typeface="Tahoma"/>
              </a:rPr>
              <a:t>Gjenforeningsmålet</a:t>
            </a:r>
            <a:r>
              <a:rPr lang="en-US" sz="2800">
                <a:latin typeface="Tahoma"/>
                <a:ea typeface="Tahoma"/>
                <a:cs typeface="Tahoma"/>
              </a:rPr>
              <a:t> i </a:t>
            </a:r>
            <a:r>
              <a:rPr lang="en-US" sz="2800" err="1">
                <a:latin typeface="Tahoma"/>
                <a:ea typeface="Tahoma"/>
                <a:cs typeface="Tahoma"/>
              </a:rPr>
              <a:t>norsk</a:t>
            </a:r>
            <a:r>
              <a:rPr lang="en-US" sz="2800">
                <a:latin typeface="Tahoma"/>
                <a:ea typeface="Tahoma"/>
                <a:cs typeface="Tahoma"/>
              </a:rPr>
              <a:t> </a:t>
            </a:r>
            <a:r>
              <a:rPr lang="en-US" sz="2800" err="1">
                <a:latin typeface="Tahoma"/>
                <a:ea typeface="Tahoma"/>
                <a:cs typeface="Tahoma"/>
              </a:rPr>
              <a:t>barnevernsrett</a:t>
            </a:r>
            <a:r>
              <a:rPr lang="en-US" sz="2800">
                <a:latin typeface="Tahoma"/>
                <a:ea typeface="Tahoma"/>
                <a:cs typeface="Tahoma"/>
              </a:rPr>
              <a:t> </a:t>
            </a:r>
            <a:r>
              <a:rPr lang="en-US" sz="2800" err="1">
                <a:latin typeface="Tahoma"/>
                <a:ea typeface="Tahoma"/>
                <a:cs typeface="Tahoma"/>
              </a:rPr>
              <a:t>før</a:t>
            </a:r>
            <a:r>
              <a:rPr lang="en-US" sz="2800">
                <a:latin typeface="Tahoma"/>
                <a:ea typeface="Tahoma"/>
                <a:cs typeface="Tahoma"/>
              </a:rPr>
              <a:t> Strand </a:t>
            </a:r>
            <a:r>
              <a:rPr lang="en-US" sz="2800" err="1">
                <a:latin typeface="Tahoma"/>
                <a:ea typeface="Tahoma"/>
                <a:cs typeface="Tahoma"/>
              </a:rPr>
              <a:t>Lobben</a:t>
            </a:r>
            <a:r>
              <a:rPr lang="en-US" sz="2800">
                <a:latin typeface="Tahoma"/>
                <a:ea typeface="Tahoma"/>
                <a:cs typeface="Tahoma"/>
              </a:rPr>
              <a:t> forts. </a:t>
            </a:r>
            <a:endParaRPr lang="en-US" sz="2800"/>
          </a:p>
        </p:txBody>
      </p:sp>
      <p:sp>
        <p:nvSpPr>
          <p:cNvPr id="3" name="Text Placeholder 2">
            <a:extLst>
              <a:ext uri="{FF2B5EF4-FFF2-40B4-BE49-F238E27FC236}">
                <a16:creationId xmlns:a16="http://schemas.microsoft.com/office/drawing/2014/main" id="{F78790DC-9D40-49CE-B98A-4C3B3149E67B}"/>
              </a:ext>
            </a:extLst>
          </p:cNvPr>
          <p:cNvSpPr>
            <a:spLocks noGrp="1"/>
          </p:cNvSpPr>
          <p:nvPr>
            <p:ph type="body" sz="quarter" idx="13"/>
          </p:nvPr>
        </p:nvSpPr>
        <p:spPr>
          <a:xfrm>
            <a:off x="1670049" y="1938337"/>
            <a:ext cx="8025619" cy="4509964"/>
          </a:xfrm>
        </p:spPr>
        <p:txBody>
          <a:bodyPr vert="horz" lIns="0" tIns="0" rIns="0" bIns="0" rtlCol="0" anchor="t">
            <a:normAutofit/>
          </a:bodyPr>
          <a:lstStyle/>
          <a:p>
            <a:pPr marL="342900" lvl="1" indent="-342900"/>
            <a:r>
              <a:rPr lang="nb-NO" sz="1900" dirty="0">
                <a:solidFill>
                  <a:schemeClr val="tx2"/>
                </a:solidFill>
                <a:latin typeface="Tahoma"/>
                <a:ea typeface="Tahoma"/>
                <a:cs typeface="Tahoma"/>
              </a:rPr>
              <a:t>Undersøkelser antydet en omfattende praksis med langtidsplasseringer i fylkesnemnder, underretter og Høyesterett, uten eller bare med svært knapp begrunnelse</a:t>
            </a:r>
          </a:p>
          <a:p>
            <a:pPr marL="323850" lvl="1" indent="-323850"/>
            <a:endParaRPr lang="nb-NO" sz="900" dirty="0">
              <a:solidFill>
                <a:schemeClr val="tx2"/>
              </a:solidFill>
              <a:latin typeface="Tahoma"/>
              <a:ea typeface="Tahoma"/>
              <a:cs typeface="Tahoma"/>
            </a:endParaRPr>
          </a:p>
          <a:p>
            <a:pPr marL="323850" lvl="1" indent="-323850"/>
            <a:r>
              <a:rPr lang="nb-NO" sz="1900" dirty="0">
                <a:solidFill>
                  <a:schemeClr val="tx2"/>
                </a:solidFill>
                <a:latin typeface="Tahoma"/>
                <a:ea typeface="Tahoma"/>
                <a:cs typeface="Tahoma"/>
              </a:rPr>
              <a:t>Betydningen av </a:t>
            </a:r>
            <a:r>
              <a:rPr lang="nb-NO" sz="1900" dirty="0" err="1">
                <a:solidFill>
                  <a:schemeClr val="tx2"/>
                </a:solidFill>
                <a:latin typeface="Tahoma"/>
                <a:ea typeface="Tahoma"/>
                <a:cs typeface="Tahoma"/>
              </a:rPr>
              <a:t>bvl</a:t>
            </a:r>
            <a:r>
              <a:rPr lang="nb-NO" sz="1900" dirty="0">
                <a:solidFill>
                  <a:schemeClr val="tx2"/>
                </a:solidFill>
                <a:latin typeface="Tahoma"/>
                <a:ea typeface="Tahoma"/>
                <a:cs typeface="Tahoma"/>
              </a:rPr>
              <a:t>. § 4-16 siste setning (tilføyet 20. april 2018):</a:t>
            </a:r>
            <a:endParaRPr lang="en-US" sz="1900" dirty="0">
              <a:solidFill>
                <a:schemeClr val="tx2"/>
              </a:solidFill>
              <a:latin typeface="Tahoma"/>
              <a:ea typeface="Tahoma"/>
              <a:cs typeface="Tahoma"/>
            </a:endParaRPr>
          </a:p>
          <a:p>
            <a:pPr marL="323850" indent="-323850">
              <a:lnSpc>
                <a:spcPct val="100000"/>
              </a:lnSpc>
              <a:spcBef>
                <a:spcPts val="0"/>
              </a:spcBef>
              <a:buFont typeface="Arial,Sans-Serif"/>
            </a:pPr>
            <a:endParaRPr lang="en-US" sz="900" dirty="0">
              <a:solidFill>
                <a:schemeClr val="tx2"/>
              </a:solidFill>
            </a:endParaRPr>
          </a:p>
          <a:p>
            <a:pPr marL="457200" lvl="3" indent="0">
              <a:lnSpc>
                <a:spcPct val="100000"/>
              </a:lnSpc>
              <a:spcBef>
                <a:spcPts val="0"/>
              </a:spcBef>
              <a:buNone/>
            </a:pPr>
            <a:r>
              <a:rPr lang="nb-NO" sz="1700" dirty="0">
                <a:solidFill>
                  <a:schemeClr val="tx2"/>
                </a:solidFill>
                <a:latin typeface="Tahoma" panose="020B0604030504040204" pitchFamily="34" charset="0"/>
                <a:ea typeface="Tahoma" panose="020B0604030504040204" pitchFamily="34" charset="0"/>
                <a:cs typeface="Tahoma" panose="020B0604030504040204" pitchFamily="34" charset="0"/>
              </a:rPr>
              <a:t>- Der hensynet til barnet ikke taler mot det, skal barneverntjenesten legge til rette for at foreldrene kan få tilbake omsorgen for barnet, jf. § 4-21</a:t>
            </a:r>
            <a:endParaRPr lang="en-US" sz="17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457200" lvl="2" indent="0">
              <a:buNone/>
            </a:pPr>
            <a:endParaRPr lang="nb-NO" sz="900" dirty="0">
              <a:solidFill>
                <a:schemeClr val="tx2"/>
              </a:solidFill>
              <a:latin typeface="Tahoma"/>
              <a:ea typeface="Tahoma"/>
              <a:cs typeface="Tahoma"/>
            </a:endParaRPr>
          </a:p>
          <a:p>
            <a:pPr marL="800100" lvl="2" indent="-342900">
              <a:buFont typeface="Courier New" panose="02070309020205020404" pitchFamily="49" charset="0"/>
              <a:buChar char="o"/>
            </a:pPr>
            <a:r>
              <a:rPr lang="nb-NO" sz="1700" dirty="0" err="1">
                <a:solidFill>
                  <a:schemeClr val="tx2"/>
                </a:solidFill>
                <a:latin typeface="Tahoma" panose="020B0604030504040204" pitchFamily="34" charset="0"/>
                <a:ea typeface="Tahoma" panose="020B0604030504040204" pitchFamily="34" charset="0"/>
                <a:cs typeface="Tahoma" panose="020B0604030504040204" pitchFamily="34" charset="0"/>
              </a:rPr>
              <a:t>Prop</a:t>
            </a:r>
            <a:r>
              <a:rPr lang="nb-NO" sz="1700" dirty="0">
                <a:solidFill>
                  <a:schemeClr val="tx2"/>
                </a:solidFill>
                <a:latin typeface="Tahoma" panose="020B0604030504040204" pitchFamily="34" charset="0"/>
                <a:ea typeface="Tahoma" panose="020B0604030504040204" pitchFamily="34" charset="0"/>
                <a:cs typeface="Tahoma" panose="020B0604030504040204" pitchFamily="34" charset="0"/>
              </a:rPr>
              <a:t>.- 169 L (2016-2017): «</a:t>
            </a:r>
            <a:r>
              <a:rPr lang="nb-NO" sz="1700" b="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Departementet mener det ikke er behov for å endre rettstilstanden når det gjelder i hvilke saker barneverntjenesten skal arbeide for tilbakeføring»</a:t>
            </a:r>
          </a:p>
          <a:p>
            <a:pPr marL="457200" lvl="2" indent="0">
              <a:buNone/>
            </a:pPr>
            <a:endParaRPr lang="nb-NO" sz="19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800100" lvl="2" indent="-342900">
              <a:buFont typeface="Courier New" panose="02070309020205020404" pitchFamily="49" charset="0"/>
              <a:buChar char="o"/>
            </a:pPr>
            <a:r>
              <a:rPr lang="nb-NO" sz="1700" dirty="0" err="1">
                <a:solidFill>
                  <a:schemeClr val="tx2"/>
                </a:solidFill>
                <a:latin typeface="Tahoma"/>
                <a:ea typeface="Tahoma"/>
                <a:cs typeface="Tahoma"/>
              </a:rPr>
              <a:t>Innst</a:t>
            </a:r>
            <a:r>
              <a:rPr lang="nb-NO" sz="1700" dirty="0">
                <a:solidFill>
                  <a:schemeClr val="tx2"/>
                </a:solidFill>
                <a:latin typeface="Tahoma"/>
                <a:ea typeface="Tahoma"/>
                <a:cs typeface="Tahoma"/>
              </a:rPr>
              <a:t>. 151 L (2017-2018) s. 11: «</a:t>
            </a:r>
            <a:r>
              <a:rPr lang="nb-NO" sz="170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Komiteen viser til uttalelser fra høringsinstanser som vil understreke at dette ikke må bety en dreining mot at økt tilbakeføring er et mål»</a:t>
            </a:r>
            <a:endParaRPr lang="nb-NO" sz="17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819000" lvl="2" indent="0">
              <a:buNone/>
            </a:pPr>
            <a:r>
              <a:rPr lang="nb-NO" sz="1900" b="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 </a:t>
            </a:r>
          </a:p>
          <a:p>
            <a:pPr marL="0" lvl="1" indent="0">
              <a:buNone/>
            </a:pPr>
            <a:endParaRPr lang="nb-NO" sz="1900" dirty="0">
              <a:solidFill>
                <a:schemeClr val="tx2"/>
              </a:solidFill>
              <a:latin typeface="Tahoma"/>
              <a:ea typeface="Tahoma"/>
              <a:cs typeface="Tahoma"/>
            </a:endParaRPr>
          </a:p>
          <a:p>
            <a:pPr marL="457200" lvl="2" indent="0">
              <a:buNone/>
            </a:pPr>
            <a:endParaRPr lang="nb-NO" dirty="0">
              <a:solidFill>
                <a:schemeClr val="tx2"/>
              </a:solidFill>
              <a:latin typeface="Tahoma"/>
              <a:ea typeface="Tahoma"/>
              <a:cs typeface="Tahoma"/>
            </a:endParaRPr>
          </a:p>
          <a:p>
            <a:pPr marL="457200" lvl="2" indent="0">
              <a:buNone/>
            </a:pPr>
            <a:endParaRPr lang="nb-NO" dirty="0">
              <a:solidFill>
                <a:schemeClr val="tx2"/>
              </a:solidFill>
              <a:latin typeface="Tahoma"/>
              <a:ea typeface="Tahoma"/>
              <a:cs typeface="Tahoma"/>
            </a:endParaRPr>
          </a:p>
        </p:txBody>
      </p:sp>
    </p:spTree>
    <p:extLst>
      <p:ext uri="{BB962C8B-B14F-4D97-AF65-F5344CB8AC3E}">
        <p14:creationId xmlns:p14="http://schemas.microsoft.com/office/powerpoint/2010/main" val="581364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AADFA1-26B8-404B-B258-923245FD5F00}"/>
              </a:ext>
            </a:extLst>
          </p:cNvPr>
          <p:cNvSpPr>
            <a:spLocks noGrp="1"/>
          </p:cNvSpPr>
          <p:nvPr>
            <p:ph type="title"/>
          </p:nvPr>
        </p:nvSpPr>
        <p:spPr>
          <a:xfrm>
            <a:off x="1736931" y="596373"/>
            <a:ext cx="8025619" cy="816791"/>
          </a:xfrm>
        </p:spPr>
        <p:txBody>
          <a:bodyPr>
            <a:noAutofit/>
          </a:bodyPr>
          <a:lstStyle/>
          <a:p>
            <a:r>
              <a:rPr lang="en-US" sz="2800" err="1">
                <a:latin typeface="Tahoma"/>
                <a:ea typeface="Tahoma"/>
                <a:cs typeface="Tahoma"/>
              </a:rPr>
              <a:t>Gjenforeningsmålet</a:t>
            </a:r>
            <a:r>
              <a:rPr lang="en-US" sz="2800">
                <a:latin typeface="Tahoma"/>
                <a:ea typeface="Tahoma"/>
                <a:cs typeface="Tahoma"/>
              </a:rPr>
              <a:t> </a:t>
            </a:r>
            <a:r>
              <a:rPr lang="en-US" sz="2800" err="1">
                <a:latin typeface="Tahoma"/>
                <a:ea typeface="Tahoma"/>
                <a:cs typeface="Tahoma"/>
              </a:rPr>
              <a:t>etter</a:t>
            </a:r>
            <a:r>
              <a:rPr lang="en-US" sz="2800">
                <a:latin typeface="Tahoma"/>
                <a:ea typeface="Tahoma"/>
                <a:cs typeface="Tahoma"/>
              </a:rPr>
              <a:t> </a:t>
            </a:r>
            <a:r>
              <a:rPr lang="en-US" sz="2800" err="1">
                <a:latin typeface="Tahoma"/>
                <a:ea typeface="Tahoma"/>
                <a:cs typeface="Tahoma"/>
              </a:rPr>
              <a:t>Høyesteretts</a:t>
            </a:r>
            <a:r>
              <a:rPr lang="en-US" sz="2800">
                <a:latin typeface="Tahoma"/>
                <a:ea typeface="Tahoma"/>
                <a:cs typeface="Tahoma"/>
              </a:rPr>
              <a:t> </a:t>
            </a:r>
            <a:r>
              <a:rPr lang="en-US" sz="2800" err="1">
                <a:latin typeface="Tahoma"/>
                <a:ea typeface="Tahoma"/>
                <a:cs typeface="Tahoma"/>
              </a:rPr>
              <a:t>storkammeravgjørelser</a:t>
            </a:r>
            <a:endParaRPr lang="en-US" sz="2800"/>
          </a:p>
        </p:txBody>
      </p:sp>
      <p:sp>
        <p:nvSpPr>
          <p:cNvPr id="3" name="Plassholder for tekst 2">
            <a:extLst>
              <a:ext uri="{FF2B5EF4-FFF2-40B4-BE49-F238E27FC236}">
                <a16:creationId xmlns:a16="http://schemas.microsoft.com/office/drawing/2014/main" id="{66CF3422-53E0-47E4-8424-DE656552C36F}"/>
              </a:ext>
            </a:extLst>
          </p:cNvPr>
          <p:cNvSpPr>
            <a:spLocks noGrp="1"/>
          </p:cNvSpPr>
          <p:nvPr>
            <p:ph type="body" sz="quarter" idx="13"/>
          </p:nvPr>
        </p:nvSpPr>
        <p:spPr>
          <a:xfrm>
            <a:off x="1670050" y="1716489"/>
            <a:ext cx="6428662" cy="4666445"/>
          </a:xfrm>
        </p:spPr>
        <p:txBody>
          <a:bodyPr vert="horz" lIns="0" tIns="0" rIns="0" bIns="0" rtlCol="0" anchor="t">
            <a:normAutofit fontScale="55000" lnSpcReduction="20000"/>
          </a:bodyPr>
          <a:lstStyle/>
          <a:p>
            <a:pPr>
              <a:buFont typeface="Arial" panose="020B0604020202020204" pitchFamily="34" charset="0"/>
              <a:buChar char="•"/>
            </a:pPr>
            <a:r>
              <a:rPr lang="nb-NO" sz="2900" b="1" dirty="0"/>
              <a:t>Tre</a:t>
            </a:r>
            <a:r>
              <a:rPr lang="nb-NO" sz="2900" dirty="0"/>
              <a:t> storkammeravgjørelser 27. mars 2020</a:t>
            </a:r>
            <a:r>
              <a:rPr lang="nb-NO" sz="2900" dirty="0">
                <a:highlight>
                  <a:srgbClr val="FFFF00"/>
                </a:highlight>
              </a:rPr>
              <a:t>*</a:t>
            </a:r>
          </a:p>
          <a:p>
            <a:pPr lvl="1">
              <a:buFontTx/>
              <a:buChar char="-"/>
            </a:pPr>
            <a:r>
              <a:rPr lang="nb-NO" sz="2500" dirty="0"/>
              <a:t>HR-2020-661-S (adopsjon)</a:t>
            </a:r>
          </a:p>
          <a:p>
            <a:pPr lvl="1">
              <a:buFontTx/>
              <a:buChar char="-"/>
            </a:pPr>
            <a:r>
              <a:rPr lang="nb-NO" sz="2500" dirty="0"/>
              <a:t>HR-2020-662-S (omsorgsovertakelse, samvær)</a:t>
            </a:r>
          </a:p>
          <a:p>
            <a:pPr lvl="1">
              <a:buFontTx/>
              <a:buChar char="-"/>
            </a:pPr>
            <a:r>
              <a:rPr lang="nb-NO" sz="2500" dirty="0">
                <a:latin typeface="Tahoma"/>
                <a:ea typeface="Tahoma"/>
                <a:cs typeface="Tahoma"/>
              </a:rPr>
              <a:t>HR-2020-663-S (omsorgsovertakelse og samvær mor, egen sak om samværsnekt for far)</a:t>
            </a:r>
          </a:p>
          <a:p>
            <a:pPr marL="0" indent="0">
              <a:buNone/>
            </a:pPr>
            <a:endParaRPr lang="nb-NO" sz="1300" dirty="0"/>
          </a:p>
          <a:p>
            <a:pPr marL="323850" indent="-323850">
              <a:buFont typeface="Arial" panose="020B0604020202020204" pitchFamily="34" charset="0"/>
              <a:buChar char="•"/>
            </a:pPr>
            <a:r>
              <a:rPr lang="nb-NO" sz="2900" dirty="0"/>
              <a:t>Etter dette </a:t>
            </a:r>
            <a:r>
              <a:rPr lang="nb-NO" sz="2900" b="1" dirty="0"/>
              <a:t>minst 40 </a:t>
            </a:r>
            <a:r>
              <a:rPr lang="nb-NO" sz="2900" dirty="0"/>
              <a:t>avgjørelser som anvender og til dels videreutvikler prinsippene formulert i storkammeravgjørelsene, hvorav</a:t>
            </a:r>
            <a:r>
              <a:rPr lang="nb-NO" sz="2900" b="1" dirty="0"/>
              <a:t> 10</a:t>
            </a:r>
            <a:r>
              <a:rPr lang="nb-NO" sz="2900" dirty="0"/>
              <a:t> avgjørelser i avdeling:</a:t>
            </a:r>
          </a:p>
          <a:p>
            <a:pPr lvl="1">
              <a:buFontTx/>
              <a:buChar char="-"/>
            </a:pPr>
            <a:r>
              <a:rPr lang="nb-NO" sz="2500" dirty="0"/>
              <a:t>HR-2020-1788-A (tilbakeføring)</a:t>
            </a:r>
          </a:p>
          <a:p>
            <a:pPr lvl="1">
              <a:buFontTx/>
              <a:buChar char="-"/>
            </a:pPr>
            <a:r>
              <a:rPr lang="nb-NO" sz="2500" dirty="0"/>
              <a:t>HR-2020-1789-A (tilbakeføring)</a:t>
            </a:r>
          </a:p>
          <a:p>
            <a:pPr lvl="1">
              <a:buFontTx/>
              <a:buChar char="-"/>
            </a:pPr>
            <a:r>
              <a:rPr lang="nb-NO" sz="2500" dirty="0"/>
              <a:t>HR-2020-1929-A (adopsjon)</a:t>
            </a:r>
          </a:p>
          <a:p>
            <a:pPr lvl="1">
              <a:buFontTx/>
              <a:buChar char="-"/>
            </a:pPr>
            <a:r>
              <a:rPr lang="nb-NO" sz="2500" dirty="0"/>
              <a:t>HR-2020-1967-A (samvær, telefon og nettkontakt)</a:t>
            </a:r>
          </a:p>
          <a:p>
            <a:pPr lvl="1">
              <a:buFontTx/>
              <a:buChar char="-"/>
            </a:pPr>
            <a:r>
              <a:rPr lang="nb-NO" sz="2500" dirty="0"/>
              <a:t>HR-2020-1968-A (samvær)</a:t>
            </a:r>
          </a:p>
          <a:p>
            <a:pPr lvl="1">
              <a:buFontTx/>
              <a:buChar char="-"/>
            </a:pPr>
            <a:r>
              <a:rPr lang="nb-NO" sz="2500" dirty="0"/>
              <a:t>HR-2020-2081-A (omsorgsovertakelse, samvær)</a:t>
            </a:r>
          </a:p>
          <a:p>
            <a:pPr lvl="1">
              <a:buFontTx/>
              <a:buChar char="-"/>
            </a:pPr>
            <a:r>
              <a:rPr lang="nb-NO" sz="2500" dirty="0"/>
              <a:t>HR-2021-474-A (samvær)</a:t>
            </a:r>
            <a:r>
              <a:rPr lang="nb-NO" sz="2500" dirty="0">
                <a:highlight>
                  <a:srgbClr val="FFFF00"/>
                </a:highlight>
              </a:rPr>
              <a:t>*</a:t>
            </a:r>
          </a:p>
          <a:p>
            <a:pPr lvl="1">
              <a:buFontTx/>
              <a:buChar char="-"/>
            </a:pPr>
            <a:r>
              <a:rPr lang="nb-NO" sz="2500" dirty="0"/>
              <a:t>HR-2021-475-A (samvær)</a:t>
            </a:r>
          </a:p>
          <a:p>
            <a:pPr lvl="1">
              <a:buFontTx/>
              <a:buChar char="-"/>
            </a:pPr>
            <a:r>
              <a:rPr lang="nb-NO" sz="2500" dirty="0"/>
              <a:t>HR-2021-476-A (samvær)</a:t>
            </a:r>
          </a:p>
          <a:p>
            <a:pPr lvl="1">
              <a:buFontTx/>
              <a:buChar char="-"/>
            </a:pPr>
            <a:r>
              <a:rPr lang="nb-NO" sz="2500" dirty="0"/>
              <a:t>HR-2021-1437-A (Partsrettigheter for mormor,  «svært begrenset samvær)</a:t>
            </a:r>
          </a:p>
          <a:p>
            <a:pPr marL="95400" indent="0">
              <a:buNone/>
            </a:pPr>
            <a:endParaRPr lang="nb-NO" sz="1100" dirty="0">
              <a:highlight>
                <a:srgbClr val="FFFF00"/>
              </a:highlight>
              <a:latin typeface="Tahoma" panose="020B0604030504040204" pitchFamily="34" charset="0"/>
              <a:ea typeface="Tahoma" panose="020B0604030504040204" pitchFamily="34" charset="0"/>
              <a:cs typeface="Tahoma" panose="020B0604030504040204" pitchFamily="34" charset="0"/>
            </a:endParaRPr>
          </a:p>
          <a:p>
            <a:pPr marL="95400" indent="0">
              <a:buNone/>
            </a:pPr>
            <a:r>
              <a:rPr lang="nb-NO" sz="2500" dirty="0">
                <a:highlight>
                  <a:srgbClr val="FFFF00"/>
                </a:highlight>
                <a:latin typeface="Tahoma" panose="020B0604030504040204" pitchFamily="34" charset="0"/>
                <a:ea typeface="Tahoma" panose="020B0604030504040204" pitchFamily="34" charset="0"/>
                <a:cs typeface="Tahoma" panose="020B0604030504040204" pitchFamily="34" charset="0"/>
              </a:rPr>
              <a:t>* </a:t>
            </a:r>
            <a:r>
              <a:rPr lang="nb-NO" sz="2500" dirty="0">
                <a:latin typeface="Tahoma" panose="020B0604030504040204" pitchFamily="34" charset="0"/>
                <a:ea typeface="Tahoma" panose="020B0604030504040204" pitchFamily="34" charset="0"/>
                <a:cs typeface="Tahoma" panose="020B0604030504040204" pitchFamily="34" charset="0"/>
              </a:rPr>
              <a:t>Særlig prinsipielle avgjørelser</a:t>
            </a:r>
          </a:p>
        </p:txBody>
      </p:sp>
      <p:pic>
        <p:nvPicPr>
          <p:cNvPr id="11" name="Bilde 10">
            <a:extLst>
              <a:ext uri="{FF2B5EF4-FFF2-40B4-BE49-F238E27FC236}">
                <a16:creationId xmlns:a16="http://schemas.microsoft.com/office/drawing/2014/main" id="{8A42AD0B-9902-4380-ABA2-13AACDCB6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403" y="2686615"/>
            <a:ext cx="3463249" cy="2316668"/>
          </a:xfrm>
          <a:prstGeom prst="rect">
            <a:avLst/>
          </a:prstGeom>
          <a:ln>
            <a:noFill/>
          </a:ln>
          <a:effectLst>
            <a:outerShdw blurRad="190500" algn="tl" rotWithShape="0">
              <a:srgbClr val="000000">
                <a:alpha val="70000"/>
              </a:srgbClr>
            </a:outerShdw>
          </a:effectLst>
        </p:spPr>
      </p:pic>
      <p:sp>
        <p:nvSpPr>
          <p:cNvPr id="4" name="Plassholder for lysbildenummer 3">
            <a:extLst>
              <a:ext uri="{FF2B5EF4-FFF2-40B4-BE49-F238E27FC236}">
                <a16:creationId xmlns:a16="http://schemas.microsoft.com/office/drawing/2014/main" id="{4567F620-950F-4E2B-BA94-291A46A2A2EE}"/>
              </a:ext>
            </a:extLst>
          </p:cNvPr>
          <p:cNvSpPr>
            <a:spLocks noGrp="1"/>
          </p:cNvSpPr>
          <p:nvPr>
            <p:ph type="sldNum" sz="quarter" idx="12"/>
          </p:nvPr>
        </p:nvSpPr>
        <p:spPr/>
        <p:txBody>
          <a:bodyPr/>
          <a:lstStyle/>
          <a:p>
            <a:fld id="{1CAACE74-9F97-CC48-B4CB-2460102901BA}" type="slidenum">
              <a:rPr lang="nb-NO" smtClean="0"/>
              <a:t>12</a:t>
            </a:fld>
            <a:endParaRPr lang="nb-NO"/>
          </a:p>
        </p:txBody>
      </p:sp>
    </p:spTree>
    <p:extLst>
      <p:ext uri="{BB962C8B-B14F-4D97-AF65-F5344CB8AC3E}">
        <p14:creationId xmlns:p14="http://schemas.microsoft.com/office/powerpoint/2010/main" val="4021733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10DF5A-329C-4519-9941-37000FDC2B17}"/>
              </a:ext>
            </a:extLst>
          </p:cNvPr>
          <p:cNvSpPr>
            <a:spLocks noGrp="1"/>
          </p:cNvSpPr>
          <p:nvPr>
            <p:ph type="body" sz="quarter" idx="13"/>
          </p:nvPr>
        </p:nvSpPr>
        <p:spPr>
          <a:xfrm>
            <a:off x="1670050" y="1815717"/>
            <a:ext cx="7342446" cy="4772130"/>
          </a:xfrm>
        </p:spPr>
        <p:txBody>
          <a:bodyPr vert="horz" lIns="0" tIns="0" rIns="0" bIns="0" rtlCol="0" anchor="t">
            <a:normAutofit/>
          </a:bodyPr>
          <a:lstStyle/>
          <a:p>
            <a:pPr>
              <a:lnSpc>
                <a:spcPct val="100000"/>
              </a:lnSpc>
              <a:spcBef>
                <a:spcPts val="0"/>
              </a:spcBef>
              <a:buFont typeface="Arial" panose="020B0604020202020204" pitchFamily="34" charset="0"/>
              <a:buChar char="•"/>
            </a:pPr>
            <a:r>
              <a:rPr lang="nb-NO" sz="1800" dirty="0">
                <a:solidFill>
                  <a:schemeClr val="tx2"/>
                </a:solidFill>
                <a:latin typeface="Tahoma"/>
                <a:ea typeface="Tahoma"/>
                <a:cs typeface="Tahoma"/>
              </a:rPr>
              <a:t>Høyesterett legger til grunn at norske lovbestemmelser er i samsvar med </a:t>
            </a:r>
            <a:r>
              <a:rPr lang="nb-NO" sz="1800" dirty="0" err="1">
                <a:solidFill>
                  <a:schemeClr val="tx2"/>
                </a:solidFill>
                <a:latin typeface="Tahoma"/>
                <a:ea typeface="Tahoma"/>
                <a:cs typeface="Tahoma"/>
              </a:rPr>
              <a:t>EMDs</a:t>
            </a:r>
            <a:r>
              <a:rPr lang="nb-NO" sz="1800" dirty="0">
                <a:solidFill>
                  <a:schemeClr val="tx2"/>
                </a:solidFill>
                <a:latin typeface="Tahoma"/>
                <a:ea typeface="Tahoma"/>
                <a:cs typeface="Tahoma"/>
              </a:rPr>
              <a:t> praksis, men at det er behov for justeringer i norsk barnevernpraksis, HR-2020-661-S:</a:t>
            </a:r>
          </a:p>
          <a:p>
            <a:pPr marL="323850" indent="-323850">
              <a:lnSpc>
                <a:spcPct val="100000"/>
              </a:lnSpc>
              <a:spcBef>
                <a:spcPts val="0"/>
              </a:spcBef>
              <a:buFont typeface="Arial,Sans-Serif" panose="020B0604020202020204" pitchFamily="34" charset="0"/>
              <a:buChar char="•"/>
            </a:pPr>
            <a:endParaRPr lang="nb-NO" sz="600" dirty="0">
              <a:latin typeface="Tahoma"/>
              <a:ea typeface="Tahoma"/>
              <a:cs typeface="Tahoma"/>
            </a:endParaRPr>
          </a:p>
          <a:p>
            <a:pPr marL="361950" lvl="1" indent="0">
              <a:lnSpc>
                <a:spcPct val="100000"/>
              </a:lnSpc>
              <a:spcBef>
                <a:spcPts val="0"/>
              </a:spcBef>
              <a:buNone/>
            </a:pPr>
            <a:endParaRPr lang="nb-NO" sz="600" dirty="0">
              <a:latin typeface="Tahoma"/>
              <a:ea typeface="Tahoma"/>
              <a:cs typeface="Tahoma"/>
            </a:endParaRPr>
          </a:p>
          <a:p>
            <a:pPr marL="647700" lvl="1" indent="-285750">
              <a:lnSpc>
                <a:spcPct val="100000"/>
              </a:lnSpc>
              <a:spcBef>
                <a:spcPts val="0"/>
              </a:spcBef>
              <a:buFont typeface="Courier New" panose="02070309020205020404" pitchFamily="49" charset="0"/>
              <a:buChar char="o"/>
            </a:pPr>
            <a:r>
              <a:rPr lang="nb-NO" sz="1500" dirty="0">
                <a:solidFill>
                  <a:schemeClr val="tx2"/>
                </a:solidFill>
                <a:latin typeface="Tahoma"/>
                <a:ea typeface="Tahoma"/>
                <a:cs typeface="Tahoma"/>
              </a:rPr>
              <a:t>171. … </a:t>
            </a:r>
            <a:r>
              <a:rPr lang="nb-NO" sz="1500" b="0" i="0" dirty="0">
                <a:solidFill>
                  <a:schemeClr val="tx2"/>
                </a:solidFill>
                <a:effectLst/>
                <a:latin typeface="Tahoma"/>
                <a:ea typeface="Tahoma"/>
                <a:cs typeface="Tahoma"/>
              </a:rPr>
              <a:t>Her er det </a:t>
            </a:r>
            <a:r>
              <a:rPr lang="nb-NO" sz="1500" b="1" i="0" dirty="0">
                <a:solidFill>
                  <a:schemeClr val="tx2"/>
                </a:solidFill>
                <a:effectLst/>
                <a:latin typeface="Tahoma"/>
                <a:ea typeface="Tahoma"/>
                <a:cs typeface="Tahoma"/>
              </a:rPr>
              <a:t>særlig viktig å følge prinsippene om myndighetenes plikt til å arbeide for gjenforening</a:t>
            </a:r>
            <a:r>
              <a:rPr lang="nb-NO" sz="1500" b="0" i="0" dirty="0">
                <a:solidFill>
                  <a:schemeClr val="tx2"/>
                </a:solidFill>
                <a:effectLst/>
                <a:latin typeface="Tahoma"/>
                <a:ea typeface="Tahoma"/>
                <a:cs typeface="Tahoma"/>
              </a:rPr>
              <a:t>, blant annet ved konkrete og grundige vurderinger om tilstrekkelig samvær og hjelpetiltak.</a:t>
            </a:r>
            <a:r>
              <a:rPr lang="nb-NO" sz="1500" dirty="0">
                <a:solidFill>
                  <a:schemeClr val="tx2"/>
                </a:solidFill>
                <a:latin typeface="Tahoma"/>
                <a:ea typeface="Tahoma"/>
                <a:cs typeface="Tahoma"/>
              </a:rPr>
              <a:t> </a:t>
            </a:r>
            <a:r>
              <a:rPr lang="nb-NO" sz="1500" b="0" i="0" dirty="0">
                <a:solidFill>
                  <a:schemeClr val="tx2"/>
                </a:solidFill>
                <a:effectLst/>
                <a:latin typeface="Tahoma"/>
                <a:ea typeface="Tahoma"/>
                <a:cs typeface="Tahoma"/>
              </a:rPr>
              <a:t>Vedtakene etter barnevernloven må bygge på et tilstrekkelig og oppdatert beslutningsgrunnlag, inneholde en balansert og tilstrekkelig bred avveining og ha en tilfredsstillende begrunnelse</a:t>
            </a:r>
            <a:r>
              <a:rPr lang="nb-NO" sz="1500" dirty="0">
                <a:solidFill>
                  <a:schemeClr val="tx2"/>
                </a:solidFill>
                <a:latin typeface="Tahoma"/>
                <a:ea typeface="Tahoma"/>
                <a:cs typeface="Tahoma"/>
              </a:rPr>
              <a:t> …</a:t>
            </a:r>
            <a:endParaRPr lang="nb-NO" sz="1500" b="0" i="0" dirty="0">
              <a:solidFill>
                <a:schemeClr val="tx2"/>
              </a:solidFill>
              <a:effectLst/>
              <a:latin typeface="Tahoma"/>
              <a:ea typeface="Tahoma"/>
              <a:cs typeface="Tahoma"/>
            </a:endParaRPr>
          </a:p>
          <a:p>
            <a:pPr marL="361315" lvl="1" indent="0">
              <a:lnSpc>
                <a:spcPct val="100000"/>
              </a:lnSpc>
              <a:spcBef>
                <a:spcPts val="0"/>
              </a:spcBef>
              <a:buNone/>
            </a:pPr>
            <a:endParaRPr lang="nb-NO" sz="1400" dirty="0">
              <a:latin typeface="Tahoma"/>
              <a:ea typeface="Tahoma"/>
              <a:cs typeface="Tahoma"/>
            </a:endParaRPr>
          </a:p>
          <a:p>
            <a:pPr marL="647065" lvl="1" indent="-285750">
              <a:lnSpc>
                <a:spcPct val="100000"/>
              </a:lnSpc>
              <a:spcBef>
                <a:spcPts val="0"/>
              </a:spcBef>
              <a:buFont typeface="Courier New" panose="02070309020205020404" pitchFamily="49" charset="0"/>
              <a:buChar char="o"/>
            </a:pPr>
            <a:r>
              <a:rPr lang="nb-NO" sz="1500" dirty="0">
                <a:latin typeface="Tahoma"/>
                <a:ea typeface="Tahoma"/>
                <a:cs typeface="Tahoma"/>
              </a:rPr>
              <a:t>143. (…) Staten har en positiv plikt til </a:t>
            </a:r>
            <a:r>
              <a:rPr lang="nb-NO" sz="1500" b="1" dirty="0">
                <a:latin typeface="Tahoma"/>
                <a:ea typeface="Tahoma"/>
                <a:cs typeface="Tahoma"/>
              </a:rPr>
              <a:t>aktivt å arbeide </a:t>
            </a:r>
            <a:r>
              <a:rPr lang="nb-NO" sz="1500" dirty="0">
                <a:latin typeface="Tahoma"/>
                <a:ea typeface="Tahoma"/>
                <a:cs typeface="Tahoma"/>
              </a:rPr>
              <a:t>for at relasjonen mellom barn og foreldre opprettholdes, og at de kan gjenforenes. Dette må innebære at myndighetene </a:t>
            </a:r>
            <a:r>
              <a:rPr lang="nb-NO" sz="1500" b="1" dirty="0">
                <a:latin typeface="Tahoma"/>
                <a:ea typeface="Tahoma"/>
                <a:cs typeface="Tahoma"/>
              </a:rPr>
              <a:t>kontinuerlig følger utviklingen …</a:t>
            </a:r>
          </a:p>
          <a:p>
            <a:pPr marL="361315" lvl="1" indent="0">
              <a:lnSpc>
                <a:spcPct val="100000"/>
              </a:lnSpc>
              <a:spcBef>
                <a:spcPts val="0"/>
              </a:spcBef>
              <a:buNone/>
            </a:pPr>
            <a:endParaRPr lang="nb-NO" sz="600" dirty="0">
              <a:latin typeface="Tahoma"/>
              <a:ea typeface="Tahoma"/>
              <a:cs typeface="Tahoma"/>
            </a:endParaRPr>
          </a:p>
          <a:p>
            <a:pPr marL="361315" lvl="1" indent="0">
              <a:lnSpc>
                <a:spcPct val="100000"/>
              </a:lnSpc>
              <a:spcBef>
                <a:spcPts val="0"/>
              </a:spcBef>
              <a:buNone/>
            </a:pPr>
            <a:endParaRPr lang="nb-NO" sz="600" dirty="0">
              <a:latin typeface="Tahoma"/>
              <a:ea typeface="Tahoma"/>
              <a:cs typeface="Tahoma"/>
            </a:endParaRPr>
          </a:p>
          <a:p>
            <a:pPr marL="647065" lvl="1" indent="-285750">
              <a:lnSpc>
                <a:spcPct val="100000"/>
              </a:lnSpc>
              <a:spcBef>
                <a:spcPts val="0"/>
              </a:spcBef>
              <a:buFont typeface="Courier New" panose="02070309020205020404" pitchFamily="49" charset="0"/>
              <a:buChar char="o"/>
            </a:pPr>
            <a:r>
              <a:rPr lang="nb-NO" sz="1500" dirty="0"/>
              <a:t>145. Selv om det antas at plasseringen vil bli langvarig, skal samværene fastsettes ut fra gjenforeningsmålet «helt frem til en grundig og konkret vurdering på et senere tidspunkt eventuelt gir grunnlag for å oppgi dette målet»</a:t>
            </a:r>
          </a:p>
          <a:p>
            <a:pPr marL="361315" lvl="1" indent="0">
              <a:lnSpc>
                <a:spcPct val="100000"/>
              </a:lnSpc>
              <a:spcBef>
                <a:spcPts val="0"/>
              </a:spcBef>
              <a:buNone/>
            </a:pPr>
            <a:endParaRPr lang="nb-NO" sz="600" dirty="0">
              <a:latin typeface="Tahoma"/>
              <a:ea typeface="Tahoma"/>
              <a:cs typeface="Tahoma"/>
            </a:endParaRPr>
          </a:p>
          <a:p>
            <a:pPr marL="647065" lvl="1" indent="-285750">
              <a:lnSpc>
                <a:spcPct val="100000"/>
              </a:lnSpc>
              <a:spcBef>
                <a:spcPts val="0"/>
              </a:spcBef>
              <a:buFontTx/>
              <a:buChar char="-"/>
            </a:pPr>
            <a:endParaRPr lang="nb-NO" sz="600" dirty="0">
              <a:latin typeface="Tahoma"/>
              <a:ea typeface="Tahoma"/>
              <a:cs typeface="Tahoma"/>
            </a:endParaRPr>
          </a:p>
          <a:p>
            <a:pPr marL="361315" lvl="1" indent="0">
              <a:buNone/>
            </a:pPr>
            <a:endParaRPr lang="nb-NO" sz="600" dirty="0">
              <a:effectLst/>
              <a:latin typeface="Tahoma" panose="020B0604030504040204" pitchFamily="34" charset="0"/>
              <a:ea typeface="Tahoma" panose="020B0604030504040204" pitchFamily="34" charset="0"/>
              <a:cs typeface="Tahoma" panose="020B0604030504040204" pitchFamily="34" charset="0"/>
            </a:endParaRPr>
          </a:p>
          <a:p>
            <a:pPr marL="361315" lvl="1" indent="0">
              <a:buNone/>
            </a:pPr>
            <a:endParaRPr lang="nb-NO" sz="1600" dirty="0">
              <a:effectLst/>
              <a:latin typeface="Tahoma" panose="020B0604030504040204" pitchFamily="34" charset="0"/>
              <a:ea typeface="Tahoma" panose="020B0604030504040204" pitchFamily="34" charset="0"/>
              <a:cs typeface="Tahoma" panose="020B0604030504040204" pitchFamily="34" charset="0"/>
            </a:endParaRPr>
          </a:p>
        </p:txBody>
      </p:sp>
      <p:sp>
        <p:nvSpPr>
          <p:cNvPr id="7" name="Title 6">
            <a:extLst>
              <a:ext uri="{FF2B5EF4-FFF2-40B4-BE49-F238E27FC236}">
                <a16:creationId xmlns:a16="http://schemas.microsoft.com/office/drawing/2014/main" id="{FE17FAD7-0517-4532-BE5B-999DD3758093}"/>
              </a:ext>
            </a:extLst>
          </p:cNvPr>
          <p:cNvSpPr>
            <a:spLocks noGrp="1"/>
          </p:cNvSpPr>
          <p:nvPr>
            <p:ph type="title"/>
          </p:nvPr>
        </p:nvSpPr>
        <p:spPr>
          <a:xfrm>
            <a:off x="1670050" y="503435"/>
            <a:ext cx="8026041" cy="806658"/>
          </a:xfrm>
        </p:spPr>
        <p:txBody>
          <a:bodyPr>
            <a:noAutofit/>
          </a:bodyPr>
          <a:lstStyle/>
          <a:p>
            <a:r>
              <a:rPr lang="en-US" sz="2600" dirty="0" err="1">
                <a:latin typeface="Tahoma"/>
                <a:ea typeface="Tahoma"/>
                <a:cs typeface="Tahoma"/>
              </a:rPr>
              <a:t>Gjenforeningsmålet</a:t>
            </a:r>
            <a:r>
              <a:rPr lang="en-US" sz="2600" dirty="0">
                <a:latin typeface="Tahoma"/>
                <a:ea typeface="Tahoma"/>
                <a:cs typeface="Tahoma"/>
              </a:rPr>
              <a:t> </a:t>
            </a:r>
            <a:r>
              <a:rPr lang="en-US" sz="2600" dirty="0" err="1">
                <a:latin typeface="Tahoma"/>
                <a:ea typeface="Tahoma"/>
                <a:cs typeface="Tahoma"/>
              </a:rPr>
              <a:t>etter</a:t>
            </a:r>
            <a:r>
              <a:rPr lang="en-US" sz="2600" dirty="0">
                <a:latin typeface="Tahoma"/>
                <a:ea typeface="Tahoma"/>
                <a:cs typeface="Tahoma"/>
              </a:rPr>
              <a:t> </a:t>
            </a:r>
            <a:r>
              <a:rPr lang="en-US" sz="2600" dirty="0" err="1">
                <a:latin typeface="Tahoma"/>
                <a:ea typeface="Tahoma"/>
                <a:cs typeface="Tahoma"/>
              </a:rPr>
              <a:t>Høyesteretts</a:t>
            </a:r>
            <a:r>
              <a:rPr lang="en-US" sz="2600" dirty="0">
                <a:latin typeface="Tahoma"/>
                <a:ea typeface="Tahoma"/>
                <a:cs typeface="Tahoma"/>
              </a:rPr>
              <a:t> </a:t>
            </a:r>
            <a:r>
              <a:rPr lang="en-US" sz="2600" dirty="0" err="1">
                <a:latin typeface="Tahoma"/>
                <a:ea typeface="Tahoma"/>
                <a:cs typeface="Tahoma"/>
              </a:rPr>
              <a:t>storkammeravgjørelser</a:t>
            </a:r>
            <a:r>
              <a:rPr lang="en-US" sz="2600" dirty="0">
                <a:latin typeface="Tahoma"/>
                <a:ea typeface="Tahoma"/>
                <a:cs typeface="Tahoma"/>
              </a:rPr>
              <a:t> – </a:t>
            </a:r>
            <a:r>
              <a:rPr lang="en-US" sz="2600" dirty="0" err="1">
                <a:latin typeface="Tahoma"/>
                <a:ea typeface="Tahoma"/>
                <a:cs typeface="Tahoma"/>
              </a:rPr>
              <a:t>overordnet</a:t>
            </a:r>
            <a:r>
              <a:rPr lang="en-US" sz="2600" dirty="0">
                <a:latin typeface="Tahoma"/>
                <a:ea typeface="Tahoma"/>
                <a:cs typeface="Tahoma"/>
              </a:rPr>
              <a:t> </a:t>
            </a:r>
            <a:r>
              <a:rPr lang="en-US" sz="2600" dirty="0" err="1">
                <a:latin typeface="Tahoma"/>
                <a:ea typeface="Tahoma"/>
                <a:cs typeface="Tahoma"/>
              </a:rPr>
              <a:t>materiell</a:t>
            </a:r>
            <a:r>
              <a:rPr lang="en-US" sz="2600" dirty="0">
                <a:latin typeface="Tahoma"/>
                <a:ea typeface="Tahoma"/>
                <a:cs typeface="Tahoma"/>
              </a:rPr>
              <a:t> norm</a:t>
            </a:r>
            <a:endParaRPr lang="en-US" sz="2600" dirty="0"/>
          </a:p>
        </p:txBody>
      </p:sp>
      <p:pic>
        <p:nvPicPr>
          <p:cNvPr id="8" name="Picture 8" descr="Map&#10;&#10;Description automatically generated">
            <a:extLst>
              <a:ext uri="{FF2B5EF4-FFF2-40B4-BE49-F238E27FC236}">
                <a16:creationId xmlns:a16="http://schemas.microsoft.com/office/drawing/2014/main" id="{846DD6C2-30C2-4654-900D-951433F6333F}"/>
              </a:ext>
            </a:extLst>
          </p:cNvPr>
          <p:cNvPicPr>
            <a:picLocks noChangeAspect="1"/>
          </p:cNvPicPr>
          <p:nvPr/>
        </p:nvPicPr>
        <p:blipFill>
          <a:blip r:embed="rId3"/>
          <a:stretch>
            <a:fillRect/>
          </a:stretch>
        </p:blipFill>
        <p:spPr>
          <a:xfrm>
            <a:off x="9106612" y="1868816"/>
            <a:ext cx="2527191" cy="4381609"/>
          </a:xfrm>
          <a:prstGeom prst="rect">
            <a:avLst/>
          </a:prstGeom>
        </p:spPr>
      </p:pic>
    </p:spTree>
    <p:extLst>
      <p:ext uri="{BB962C8B-B14F-4D97-AF65-F5344CB8AC3E}">
        <p14:creationId xmlns:p14="http://schemas.microsoft.com/office/powerpoint/2010/main" val="3659287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3703-9ECA-447B-BD09-1B9B886C221A}"/>
              </a:ext>
            </a:extLst>
          </p:cNvPr>
          <p:cNvSpPr>
            <a:spLocks noGrp="1"/>
          </p:cNvSpPr>
          <p:nvPr>
            <p:ph type="title"/>
          </p:nvPr>
        </p:nvSpPr>
        <p:spPr>
          <a:xfrm>
            <a:off x="1670049" y="705722"/>
            <a:ext cx="8677109" cy="692957"/>
          </a:xfrm>
        </p:spPr>
        <p:txBody>
          <a:bodyPr>
            <a:noAutofit/>
          </a:bodyPr>
          <a:lstStyle/>
          <a:p>
            <a:r>
              <a:rPr lang="en-US" sz="2800" dirty="0" err="1">
                <a:latin typeface="Tahoma"/>
                <a:ea typeface="Tahoma"/>
                <a:cs typeface="Tahoma"/>
              </a:rPr>
              <a:t>Gjenforeningsmålet</a:t>
            </a:r>
            <a:r>
              <a:rPr lang="en-US" sz="2800" dirty="0">
                <a:latin typeface="Tahoma"/>
                <a:ea typeface="Tahoma"/>
                <a:cs typeface="Tahoma"/>
              </a:rPr>
              <a:t> </a:t>
            </a:r>
            <a:r>
              <a:rPr lang="en-US" sz="2800" dirty="0" err="1">
                <a:latin typeface="Tahoma"/>
                <a:ea typeface="Tahoma"/>
                <a:cs typeface="Tahoma"/>
              </a:rPr>
              <a:t>etter</a:t>
            </a:r>
            <a:r>
              <a:rPr lang="en-US" sz="2800" dirty="0">
                <a:latin typeface="Tahoma"/>
                <a:ea typeface="Tahoma"/>
                <a:cs typeface="Tahoma"/>
              </a:rPr>
              <a:t> </a:t>
            </a:r>
            <a:r>
              <a:rPr lang="en-US" sz="2800" dirty="0" err="1">
                <a:latin typeface="Tahoma"/>
                <a:ea typeface="Tahoma"/>
                <a:cs typeface="Tahoma"/>
              </a:rPr>
              <a:t>Høyesteretts</a:t>
            </a:r>
            <a:r>
              <a:rPr lang="en-US" sz="2800" dirty="0">
                <a:latin typeface="Tahoma"/>
                <a:ea typeface="Tahoma"/>
                <a:cs typeface="Tahoma"/>
              </a:rPr>
              <a:t> </a:t>
            </a:r>
            <a:r>
              <a:rPr lang="en-US" sz="2800" dirty="0" err="1">
                <a:latin typeface="Tahoma"/>
                <a:ea typeface="Tahoma"/>
                <a:cs typeface="Tahoma"/>
              </a:rPr>
              <a:t>storkammeravgjørelser</a:t>
            </a:r>
            <a:r>
              <a:rPr lang="en-US" sz="2800" dirty="0">
                <a:latin typeface="Tahoma"/>
                <a:ea typeface="Tahoma"/>
                <a:cs typeface="Tahoma"/>
              </a:rPr>
              <a:t> – </a:t>
            </a:r>
            <a:r>
              <a:rPr lang="en-US" sz="2800" dirty="0" err="1">
                <a:latin typeface="Tahoma"/>
                <a:ea typeface="Tahoma"/>
                <a:cs typeface="Tahoma"/>
              </a:rPr>
              <a:t>overordnet</a:t>
            </a:r>
            <a:r>
              <a:rPr lang="en-US" sz="2800" dirty="0">
                <a:latin typeface="Tahoma"/>
                <a:ea typeface="Tahoma"/>
                <a:cs typeface="Tahoma"/>
              </a:rPr>
              <a:t> norm</a:t>
            </a:r>
            <a:endParaRPr lang="nb-NO" sz="2800" dirty="0"/>
          </a:p>
        </p:txBody>
      </p:sp>
      <p:sp>
        <p:nvSpPr>
          <p:cNvPr id="3" name="Plassholder for tekst 2">
            <a:extLst>
              <a:ext uri="{FF2B5EF4-FFF2-40B4-BE49-F238E27FC236}">
                <a16:creationId xmlns:a16="http://schemas.microsoft.com/office/drawing/2014/main" id="{E7C666AC-6B94-46B3-A433-1935AF818393}"/>
              </a:ext>
            </a:extLst>
          </p:cNvPr>
          <p:cNvSpPr>
            <a:spLocks noGrp="1"/>
          </p:cNvSpPr>
          <p:nvPr>
            <p:ph type="body" sz="quarter" idx="13"/>
          </p:nvPr>
        </p:nvSpPr>
        <p:spPr>
          <a:xfrm>
            <a:off x="1670049" y="1876692"/>
            <a:ext cx="8049304" cy="4441915"/>
          </a:xfrm>
        </p:spPr>
        <p:txBody>
          <a:bodyPr vert="horz" lIns="0" tIns="0" rIns="0" bIns="0" rtlCol="0" anchor="t">
            <a:normAutofit/>
          </a:bodyPr>
          <a:lstStyle/>
          <a:p>
            <a:pPr>
              <a:buFont typeface="Arial" panose="020B0604020202020204" pitchFamily="34" charset="0"/>
              <a:buChar char="•"/>
            </a:pPr>
            <a:r>
              <a:rPr lang="en-US" sz="1800" dirty="0">
                <a:latin typeface="Tahoma"/>
                <a:ea typeface="Tahoma"/>
                <a:cs typeface="Tahoma"/>
              </a:rPr>
              <a:t>HR-2020-661-S</a:t>
            </a:r>
            <a:r>
              <a:rPr lang="nb-NO" sz="1800" dirty="0">
                <a:latin typeface="Tahoma"/>
                <a:ea typeface="Tahoma"/>
                <a:cs typeface="Tahoma"/>
              </a:rPr>
              <a:t>: </a:t>
            </a:r>
            <a:r>
              <a:rPr lang="en-US" sz="1800" dirty="0">
                <a:latin typeface="Tahoma"/>
                <a:ea typeface="Tahoma"/>
                <a:cs typeface="Tahoma"/>
              </a:rPr>
              <a:t>Med </a:t>
            </a:r>
            <a:r>
              <a:rPr lang="en-US" sz="1800" dirty="0" err="1">
                <a:latin typeface="Tahoma"/>
                <a:ea typeface="Tahoma"/>
                <a:cs typeface="Tahoma"/>
              </a:rPr>
              <a:t>grunnlag</a:t>
            </a:r>
            <a:r>
              <a:rPr lang="en-US" sz="1800" dirty="0">
                <a:latin typeface="Tahoma"/>
                <a:ea typeface="Tahoma"/>
                <a:cs typeface="Tahoma"/>
              </a:rPr>
              <a:t> i EMDs </a:t>
            </a:r>
            <a:r>
              <a:rPr lang="en-US" sz="1800" dirty="0" err="1">
                <a:latin typeface="Tahoma"/>
                <a:ea typeface="Tahoma"/>
                <a:cs typeface="Tahoma"/>
              </a:rPr>
              <a:t>forståelse</a:t>
            </a:r>
            <a:r>
              <a:rPr lang="en-US" sz="1800" dirty="0">
                <a:latin typeface="Tahoma"/>
                <a:ea typeface="Tahoma"/>
                <a:cs typeface="Tahoma"/>
              </a:rPr>
              <a:t> av </a:t>
            </a:r>
            <a:r>
              <a:rPr lang="en-US" sz="1800" b="1" dirty="0" err="1">
                <a:latin typeface="Tahoma"/>
                <a:ea typeface="Tahoma"/>
                <a:cs typeface="Tahoma"/>
              </a:rPr>
              <a:t>barnets</a:t>
            </a:r>
            <a:r>
              <a:rPr lang="en-US" sz="1800" b="1" dirty="0">
                <a:latin typeface="Tahoma"/>
                <a:ea typeface="Tahoma"/>
                <a:cs typeface="Tahoma"/>
              </a:rPr>
              <a:t> </a:t>
            </a:r>
            <a:r>
              <a:rPr lang="en-US" sz="1800" b="1" dirty="0" err="1">
                <a:latin typeface="Tahoma"/>
                <a:ea typeface="Tahoma"/>
                <a:cs typeface="Tahoma"/>
              </a:rPr>
              <a:t>beste</a:t>
            </a:r>
            <a:r>
              <a:rPr lang="en-US" sz="1800" dirty="0">
                <a:latin typeface="Tahoma"/>
                <a:ea typeface="Tahoma"/>
                <a:cs typeface="Tahoma"/>
              </a:rPr>
              <a:t>, </a:t>
            </a:r>
            <a:r>
              <a:rPr lang="en-US" sz="1800" dirty="0" err="1">
                <a:latin typeface="Tahoma"/>
                <a:ea typeface="Tahoma"/>
                <a:cs typeface="Tahoma"/>
              </a:rPr>
              <a:t>angir</a:t>
            </a:r>
            <a:r>
              <a:rPr lang="en-US" sz="1800" dirty="0">
                <a:latin typeface="Tahoma"/>
                <a:ea typeface="Tahoma"/>
                <a:cs typeface="Tahoma"/>
              </a:rPr>
              <a:t> </a:t>
            </a:r>
            <a:r>
              <a:rPr lang="en-US" sz="1800" dirty="0" err="1">
                <a:latin typeface="Tahoma"/>
                <a:ea typeface="Tahoma"/>
                <a:cs typeface="Tahoma"/>
              </a:rPr>
              <a:t>Høyesterett</a:t>
            </a:r>
            <a:r>
              <a:rPr lang="en-US" sz="1800" dirty="0">
                <a:latin typeface="Tahoma"/>
                <a:ea typeface="Tahoma"/>
                <a:cs typeface="Tahoma"/>
              </a:rPr>
              <a:t> at </a:t>
            </a:r>
            <a:r>
              <a:rPr lang="en-US" sz="1800" dirty="0" err="1">
                <a:latin typeface="Tahoma"/>
                <a:ea typeface="Tahoma"/>
                <a:cs typeface="Tahoma"/>
              </a:rPr>
              <a:t>gjenforeningsmålsettingen</a:t>
            </a:r>
            <a:r>
              <a:rPr lang="en-US" sz="1800" dirty="0">
                <a:latin typeface="Tahoma"/>
                <a:ea typeface="Tahoma"/>
                <a:cs typeface="Tahoma"/>
              </a:rPr>
              <a:t> </a:t>
            </a:r>
            <a:r>
              <a:rPr lang="en-US" sz="1800" dirty="0" err="1">
                <a:latin typeface="Tahoma"/>
                <a:ea typeface="Tahoma"/>
                <a:cs typeface="Tahoma"/>
              </a:rPr>
              <a:t>kan</a:t>
            </a:r>
            <a:r>
              <a:rPr lang="en-US" sz="1800" dirty="0">
                <a:latin typeface="Tahoma"/>
                <a:ea typeface="Tahoma"/>
                <a:cs typeface="Tahoma"/>
              </a:rPr>
              <a:t> </a:t>
            </a:r>
            <a:r>
              <a:rPr lang="en-US" sz="1800" dirty="0" err="1">
                <a:latin typeface="Tahoma"/>
                <a:ea typeface="Tahoma"/>
                <a:cs typeface="Tahoma"/>
              </a:rPr>
              <a:t>oppgis</a:t>
            </a:r>
            <a:r>
              <a:rPr lang="en-US" sz="1800" dirty="0">
                <a:latin typeface="Tahoma"/>
                <a:ea typeface="Tahoma"/>
                <a:cs typeface="Tahoma"/>
              </a:rPr>
              <a:t> i 3 </a:t>
            </a:r>
            <a:r>
              <a:rPr lang="en-US" sz="1800" dirty="0" err="1">
                <a:latin typeface="Tahoma"/>
                <a:ea typeface="Tahoma"/>
                <a:cs typeface="Tahoma"/>
              </a:rPr>
              <a:t>situasjoner</a:t>
            </a:r>
            <a:r>
              <a:rPr lang="en-US" sz="1800" dirty="0">
                <a:latin typeface="Tahoma"/>
                <a:ea typeface="Tahoma"/>
                <a:cs typeface="Tahoma"/>
              </a:rPr>
              <a:t> (</a:t>
            </a:r>
            <a:r>
              <a:rPr lang="en-US" sz="1800" dirty="0" err="1">
                <a:latin typeface="Tahoma"/>
                <a:ea typeface="Tahoma"/>
                <a:cs typeface="Tahoma"/>
              </a:rPr>
              <a:t>sterke</a:t>
            </a:r>
            <a:r>
              <a:rPr lang="en-US" sz="1800" dirty="0">
                <a:latin typeface="Tahoma"/>
                <a:ea typeface="Tahoma"/>
                <a:cs typeface="Tahoma"/>
              </a:rPr>
              <a:t> </a:t>
            </a:r>
            <a:r>
              <a:rPr lang="en-US" sz="1800" dirty="0" err="1">
                <a:latin typeface="Tahoma"/>
                <a:ea typeface="Tahoma"/>
                <a:cs typeface="Tahoma"/>
              </a:rPr>
              <a:t>grunner</a:t>
            </a:r>
            <a:r>
              <a:rPr lang="en-US" sz="1800" dirty="0">
                <a:latin typeface="Tahoma"/>
                <a:ea typeface="Tahoma"/>
                <a:cs typeface="Tahoma"/>
              </a:rPr>
              <a:t>):</a:t>
            </a:r>
          </a:p>
          <a:p>
            <a:pPr marL="1143000" lvl="1" indent="-457200">
              <a:buFont typeface="+mj-lt"/>
              <a:buAutoNum type="arabicPeriod"/>
            </a:pPr>
            <a:r>
              <a:rPr lang="en-US" sz="1500" dirty="0">
                <a:latin typeface="Tahoma"/>
                <a:ea typeface="Tahoma"/>
                <a:cs typeface="Tahoma"/>
              </a:rPr>
              <a:t>De </a:t>
            </a:r>
            <a:r>
              <a:rPr lang="en-US" sz="1500" dirty="0" err="1">
                <a:latin typeface="Tahoma"/>
                <a:ea typeface="Tahoma"/>
                <a:cs typeface="Tahoma"/>
              </a:rPr>
              <a:t>biologiske</a:t>
            </a:r>
            <a:r>
              <a:rPr lang="en-US" sz="1500" dirty="0">
                <a:latin typeface="Tahoma"/>
                <a:ea typeface="Tahoma"/>
                <a:cs typeface="Tahoma"/>
              </a:rPr>
              <a:t> </a:t>
            </a:r>
            <a:r>
              <a:rPr lang="en-US" sz="1500" dirty="0" err="1">
                <a:latin typeface="Tahoma"/>
                <a:ea typeface="Tahoma"/>
                <a:cs typeface="Tahoma"/>
              </a:rPr>
              <a:t>foreldrene</a:t>
            </a:r>
            <a:r>
              <a:rPr lang="en-US" sz="1500" dirty="0">
                <a:latin typeface="Tahoma"/>
                <a:ea typeface="Tahoma"/>
                <a:cs typeface="Tahoma"/>
              </a:rPr>
              <a:t> er </a:t>
            </a:r>
            <a:r>
              <a:rPr lang="en-US" sz="1500" b="1" dirty="0" err="1">
                <a:latin typeface="Tahoma"/>
                <a:ea typeface="Tahoma"/>
                <a:cs typeface="Tahoma"/>
              </a:rPr>
              <a:t>særlig</a:t>
            </a:r>
            <a:r>
              <a:rPr lang="en-US" sz="1500" b="1" dirty="0">
                <a:latin typeface="Tahoma"/>
                <a:ea typeface="Tahoma"/>
                <a:cs typeface="Tahoma"/>
              </a:rPr>
              <a:t> </a:t>
            </a:r>
            <a:r>
              <a:rPr lang="en-US" sz="1500" b="1" dirty="0" err="1">
                <a:latin typeface="Tahoma"/>
                <a:ea typeface="Tahoma"/>
                <a:cs typeface="Tahoma"/>
              </a:rPr>
              <a:t>uegnet</a:t>
            </a:r>
            <a:r>
              <a:rPr lang="en-US" sz="1500" b="1" dirty="0">
                <a:latin typeface="Tahoma"/>
                <a:ea typeface="Tahoma"/>
                <a:cs typeface="Tahoma"/>
              </a:rPr>
              <a:t> </a:t>
            </a:r>
            <a:r>
              <a:rPr lang="en-US" sz="1500" i="1" dirty="0">
                <a:latin typeface="Tahoma"/>
                <a:ea typeface="Tahoma"/>
                <a:cs typeface="Tahoma"/>
              </a:rPr>
              <a:t>(“particularly unfit”)</a:t>
            </a:r>
          </a:p>
          <a:p>
            <a:pPr marL="1143000" lvl="1" indent="-457200">
              <a:buFont typeface="+mj-lt"/>
              <a:buAutoNum type="arabicPeriod"/>
            </a:pPr>
            <a:endParaRPr lang="en-US" sz="600" dirty="0"/>
          </a:p>
          <a:p>
            <a:pPr marL="1143000" lvl="1" indent="-457200">
              <a:buFont typeface="+mj-lt"/>
              <a:buAutoNum type="arabicPeriod"/>
            </a:pPr>
            <a:r>
              <a:rPr lang="en-US" sz="1500" dirty="0" err="1">
                <a:latin typeface="Tahoma"/>
                <a:ea typeface="Tahoma"/>
                <a:cs typeface="Tahoma"/>
              </a:rPr>
              <a:t>Foreldrene</a:t>
            </a:r>
            <a:r>
              <a:rPr lang="en-US" sz="1500" dirty="0">
                <a:latin typeface="Tahoma"/>
                <a:ea typeface="Tahoma"/>
                <a:cs typeface="Tahoma"/>
              </a:rPr>
              <a:t> </a:t>
            </a:r>
            <a:r>
              <a:rPr lang="en-US" sz="1500" dirty="0" err="1">
                <a:latin typeface="Tahoma"/>
                <a:ea typeface="Tahoma"/>
                <a:cs typeface="Tahoma"/>
              </a:rPr>
              <a:t>kan</a:t>
            </a:r>
            <a:r>
              <a:rPr lang="en-US" sz="1500" dirty="0">
                <a:latin typeface="Tahoma"/>
                <a:ea typeface="Tahoma"/>
                <a:cs typeface="Tahoma"/>
              </a:rPr>
              <a:t> </a:t>
            </a:r>
            <a:r>
              <a:rPr lang="en-US" sz="1500" dirty="0" err="1">
                <a:latin typeface="Tahoma"/>
                <a:ea typeface="Tahoma"/>
                <a:cs typeface="Tahoma"/>
              </a:rPr>
              <a:t>ikke</a:t>
            </a:r>
            <a:r>
              <a:rPr lang="en-US" sz="1500" dirty="0">
                <a:latin typeface="Tahoma"/>
                <a:ea typeface="Tahoma"/>
                <a:cs typeface="Tahoma"/>
              </a:rPr>
              <a:t> </a:t>
            </a:r>
            <a:r>
              <a:rPr lang="en-US" sz="1500" dirty="0" err="1">
                <a:latin typeface="Tahoma"/>
                <a:ea typeface="Tahoma"/>
                <a:cs typeface="Tahoma"/>
              </a:rPr>
              <a:t>kreve</a:t>
            </a:r>
            <a:r>
              <a:rPr lang="en-US" sz="1500" dirty="0">
                <a:latin typeface="Tahoma"/>
                <a:ea typeface="Tahoma"/>
                <a:cs typeface="Tahoma"/>
              </a:rPr>
              <a:t> </a:t>
            </a:r>
            <a:r>
              <a:rPr lang="en-US" sz="1500" dirty="0" err="1">
                <a:latin typeface="Tahoma"/>
                <a:ea typeface="Tahoma"/>
                <a:cs typeface="Tahoma"/>
              </a:rPr>
              <a:t>iverksatt</a:t>
            </a:r>
            <a:r>
              <a:rPr lang="en-US" sz="1500" dirty="0">
                <a:latin typeface="Tahoma"/>
                <a:ea typeface="Tahoma"/>
                <a:cs typeface="Tahoma"/>
              </a:rPr>
              <a:t> </a:t>
            </a:r>
            <a:r>
              <a:rPr lang="en-US" sz="1500" dirty="0" err="1">
                <a:latin typeface="Tahoma"/>
                <a:ea typeface="Tahoma"/>
                <a:cs typeface="Tahoma"/>
              </a:rPr>
              <a:t>tiltak</a:t>
            </a:r>
            <a:r>
              <a:rPr lang="en-US" sz="1500" dirty="0">
                <a:latin typeface="Tahoma"/>
                <a:ea typeface="Tahoma"/>
                <a:cs typeface="Tahoma"/>
              </a:rPr>
              <a:t> </a:t>
            </a:r>
            <a:r>
              <a:rPr lang="en-US" sz="1500" dirty="0" err="1">
                <a:latin typeface="Tahoma"/>
                <a:ea typeface="Tahoma"/>
                <a:cs typeface="Tahoma"/>
              </a:rPr>
              <a:t>som</a:t>
            </a:r>
            <a:r>
              <a:rPr lang="en-US" sz="1500" dirty="0">
                <a:latin typeface="Tahoma"/>
                <a:ea typeface="Tahoma"/>
                <a:cs typeface="Tahoma"/>
              </a:rPr>
              <a:t> </a:t>
            </a:r>
            <a:r>
              <a:rPr lang="en-US" sz="1500" dirty="0" err="1">
                <a:latin typeface="Tahoma"/>
                <a:ea typeface="Tahoma"/>
                <a:cs typeface="Tahoma"/>
              </a:rPr>
              <a:t>kan</a:t>
            </a:r>
            <a:r>
              <a:rPr lang="en-US" sz="1500" dirty="0">
                <a:latin typeface="Tahoma"/>
                <a:ea typeface="Tahoma"/>
                <a:cs typeface="Tahoma"/>
              </a:rPr>
              <a:t> </a:t>
            </a:r>
            <a:r>
              <a:rPr lang="en-US" sz="1500" b="1" dirty="0" err="1">
                <a:latin typeface="Tahoma"/>
                <a:ea typeface="Tahoma"/>
                <a:cs typeface="Tahoma"/>
              </a:rPr>
              <a:t>skade</a:t>
            </a:r>
            <a:r>
              <a:rPr lang="en-US" sz="1500" dirty="0">
                <a:latin typeface="Tahoma"/>
                <a:ea typeface="Tahoma"/>
                <a:cs typeface="Tahoma"/>
              </a:rPr>
              <a:t> </a:t>
            </a:r>
            <a:r>
              <a:rPr lang="en-US" sz="1500" dirty="0" err="1">
                <a:latin typeface="Tahoma"/>
                <a:ea typeface="Tahoma"/>
                <a:cs typeface="Tahoma"/>
              </a:rPr>
              <a:t>barnets</a:t>
            </a:r>
            <a:r>
              <a:rPr lang="en-US" sz="1500" dirty="0">
                <a:latin typeface="Tahoma"/>
                <a:ea typeface="Tahoma"/>
                <a:cs typeface="Tahoma"/>
              </a:rPr>
              <a:t> </a:t>
            </a:r>
            <a:r>
              <a:rPr lang="en-US" sz="1500" dirty="0" err="1">
                <a:latin typeface="Tahoma"/>
                <a:ea typeface="Tahoma"/>
                <a:cs typeface="Tahoma"/>
              </a:rPr>
              <a:t>helse</a:t>
            </a:r>
            <a:r>
              <a:rPr lang="en-US" sz="1500" dirty="0">
                <a:latin typeface="Tahoma"/>
                <a:ea typeface="Tahoma"/>
                <a:cs typeface="Tahoma"/>
              </a:rPr>
              <a:t> </a:t>
            </a:r>
            <a:r>
              <a:rPr lang="en-US" sz="1500" dirty="0" err="1">
                <a:latin typeface="Tahoma"/>
                <a:ea typeface="Tahoma"/>
                <a:cs typeface="Tahoma"/>
              </a:rPr>
              <a:t>og</a:t>
            </a:r>
            <a:r>
              <a:rPr lang="en-US" sz="1500" dirty="0">
                <a:latin typeface="Tahoma"/>
                <a:ea typeface="Tahoma"/>
                <a:cs typeface="Tahoma"/>
              </a:rPr>
              <a:t> </a:t>
            </a:r>
            <a:r>
              <a:rPr lang="en-US" sz="1500" dirty="0" err="1">
                <a:latin typeface="Tahoma"/>
                <a:ea typeface="Tahoma"/>
                <a:cs typeface="Tahoma"/>
              </a:rPr>
              <a:t>utvikling</a:t>
            </a:r>
            <a:endParaRPr lang="en-US" sz="1500" dirty="0">
              <a:latin typeface="Tahoma"/>
              <a:ea typeface="Tahoma"/>
              <a:cs typeface="Tahoma"/>
            </a:endParaRPr>
          </a:p>
          <a:p>
            <a:pPr marL="1143000" lvl="1" indent="-457200">
              <a:buFont typeface="+mj-lt"/>
              <a:buAutoNum type="arabicPeriod"/>
            </a:pPr>
            <a:endParaRPr lang="en-US" sz="600" dirty="0">
              <a:latin typeface="Tahoma"/>
              <a:ea typeface="Tahoma"/>
              <a:cs typeface="Tahoma"/>
            </a:endParaRPr>
          </a:p>
          <a:p>
            <a:pPr marL="1143000" lvl="1" indent="-457200">
              <a:buFont typeface="+mj-lt"/>
              <a:buAutoNum type="arabicPeriod"/>
            </a:pPr>
            <a:r>
              <a:rPr lang="en-US" sz="1500" dirty="0" err="1">
                <a:latin typeface="Tahoma"/>
                <a:ea typeface="Tahoma"/>
                <a:cs typeface="Tahoma"/>
              </a:rPr>
              <a:t>Når</a:t>
            </a:r>
            <a:r>
              <a:rPr lang="en-US" sz="1500" dirty="0">
                <a:latin typeface="Tahoma"/>
                <a:ea typeface="Tahoma"/>
                <a:cs typeface="Tahoma"/>
              </a:rPr>
              <a:t> det </a:t>
            </a:r>
            <a:r>
              <a:rPr lang="en-US" sz="1500" dirty="0" err="1">
                <a:latin typeface="Tahoma"/>
                <a:ea typeface="Tahoma"/>
                <a:cs typeface="Tahoma"/>
              </a:rPr>
              <a:t>har</a:t>
            </a:r>
            <a:r>
              <a:rPr lang="en-US" sz="1500" dirty="0">
                <a:latin typeface="Tahoma"/>
                <a:ea typeface="Tahoma"/>
                <a:cs typeface="Tahoma"/>
              </a:rPr>
              <a:t> </a:t>
            </a:r>
            <a:r>
              <a:rPr lang="en-US" sz="1500" dirty="0" err="1">
                <a:latin typeface="Tahoma"/>
                <a:ea typeface="Tahoma"/>
                <a:cs typeface="Tahoma"/>
              </a:rPr>
              <a:t>gått</a:t>
            </a:r>
            <a:r>
              <a:rPr lang="en-US" sz="1500" dirty="0">
                <a:latin typeface="Tahoma"/>
                <a:ea typeface="Tahoma"/>
                <a:cs typeface="Tahoma"/>
              </a:rPr>
              <a:t> </a:t>
            </a:r>
            <a:r>
              <a:rPr lang="en-US" sz="1500" b="1" i="1" dirty="0" err="1">
                <a:latin typeface="Tahoma"/>
                <a:ea typeface="Tahoma"/>
                <a:cs typeface="Tahoma"/>
              </a:rPr>
              <a:t>betydelig</a:t>
            </a:r>
            <a:r>
              <a:rPr lang="en-US" sz="1500" b="1" i="1" dirty="0">
                <a:latin typeface="Tahoma"/>
                <a:ea typeface="Tahoma"/>
                <a:cs typeface="Tahoma"/>
              </a:rPr>
              <a:t> </a:t>
            </a:r>
            <a:r>
              <a:rPr lang="en-US" sz="1500" b="1" i="1" dirty="0" err="1">
                <a:latin typeface="Tahoma"/>
                <a:ea typeface="Tahoma"/>
                <a:cs typeface="Tahoma"/>
              </a:rPr>
              <a:t>tid</a:t>
            </a:r>
            <a:r>
              <a:rPr lang="en-US" sz="1500" b="1" dirty="0">
                <a:latin typeface="Tahoma"/>
                <a:ea typeface="Tahoma"/>
                <a:cs typeface="Tahoma"/>
              </a:rPr>
              <a:t>, </a:t>
            </a:r>
            <a:r>
              <a:rPr lang="en-US" sz="1500" dirty="0" err="1">
                <a:latin typeface="Tahoma"/>
                <a:ea typeface="Tahoma"/>
                <a:cs typeface="Tahoma"/>
              </a:rPr>
              <a:t>slik</a:t>
            </a:r>
            <a:r>
              <a:rPr lang="en-US" sz="1500" dirty="0">
                <a:latin typeface="Tahoma"/>
                <a:ea typeface="Tahoma"/>
                <a:cs typeface="Tahoma"/>
              </a:rPr>
              <a:t> at </a:t>
            </a:r>
            <a:r>
              <a:rPr lang="en-US" sz="1500" dirty="0" err="1">
                <a:latin typeface="Tahoma"/>
                <a:ea typeface="Tahoma"/>
                <a:cs typeface="Tahoma"/>
              </a:rPr>
              <a:t>barnets</a:t>
            </a:r>
            <a:r>
              <a:rPr lang="en-US" sz="1500" dirty="0">
                <a:latin typeface="Tahoma"/>
                <a:ea typeface="Tahoma"/>
                <a:cs typeface="Tahoma"/>
              </a:rPr>
              <a:t> </a:t>
            </a:r>
            <a:r>
              <a:rPr lang="en-US" sz="1500" dirty="0" err="1">
                <a:latin typeface="Tahoma"/>
                <a:ea typeface="Tahoma"/>
                <a:cs typeface="Tahoma"/>
              </a:rPr>
              <a:t>behov</a:t>
            </a:r>
            <a:r>
              <a:rPr lang="en-US" sz="1500" dirty="0">
                <a:latin typeface="Tahoma"/>
                <a:ea typeface="Tahoma"/>
                <a:cs typeface="Tahoma"/>
              </a:rPr>
              <a:t> for </a:t>
            </a:r>
            <a:r>
              <a:rPr lang="en-US" sz="1500" dirty="0" err="1">
                <a:latin typeface="Tahoma"/>
                <a:ea typeface="Tahoma"/>
                <a:cs typeface="Tahoma"/>
              </a:rPr>
              <a:t>stabilitet</a:t>
            </a:r>
            <a:r>
              <a:rPr lang="en-US" sz="1500" dirty="0">
                <a:latin typeface="Tahoma"/>
                <a:ea typeface="Tahoma"/>
                <a:cs typeface="Tahoma"/>
              </a:rPr>
              <a:t> </a:t>
            </a:r>
            <a:r>
              <a:rPr lang="en-US" sz="1500" dirty="0" err="1">
                <a:latin typeface="Tahoma"/>
                <a:ea typeface="Tahoma"/>
                <a:cs typeface="Tahoma"/>
              </a:rPr>
              <a:t>veier</a:t>
            </a:r>
            <a:r>
              <a:rPr lang="en-US" sz="1500" dirty="0">
                <a:latin typeface="Tahoma"/>
                <a:ea typeface="Tahoma"/>
                <a:cs typeface="Tahoma"/>
              </a:rPr>
              <a:t> </a:t>
            </a:r>
            <a:r>
              <a:rPr lang="en-US" sz="1500" dirty="0" err="1">
                <a:latin typeface="Tahoma"/>
                <a:ea typeface="Tahoma"/>
                <a:cs typeface="Tahoma"/>
              </a:rPr>
              <a:t>tyngre</a:t>
            </a:r>
            <a:r>
              <a:rPr lang="en-US" sz="1500" dirty="0">
                <a:latin typeface="Tahoma"/>
                <a:ea typeface="Tahoma"/>
                <a:cs typeface="Tahoma"/>
              </a:rPr>
              <a:t> </a:t>
            </a:r>
            <a:r>
              <a:rPr lang="en-US" sz="1500" dirty="0" err="1">
                <a:latin typeface="Tahoma"/>
                <a:ea typeface="Tahoma"/>
                <a:cs typeface="Tahoma"/>
              </a:rPr>
              <a:t>enn</a:t>
            </a:r>
            <a:r>
              <a:rPr lang="en-US" sz="1500" dirty="0">
                <a:latin typeface="Tahoma"/>
                <a:ea typeface="Tahoma"/>
                <a:cs typeface="Tahoma"/>
              </a:rPr>
              <a:t> </a:t>
            </a:r>
            <a:r>
              <a:rPr lang="en-US" sz="1500" dirty="0" err="1">
                <a:latin typeface="Tahoma"/>
                <a:ea typeface="Tahoma"/>
                <a:cs typeface="Tahoma"/>
              </a:rPr>
              <a:t>hensynet</a:t>
            </a:r>
            <a:r>
              <a:rPr lang="en-US" sz="1500" dirty="0">
                <a:latin typeface="Tahoma"/>
                <a:ea typeface="Tahoma"/>
                <a:cs typeface="Tahoma"/>
              </a:rPr>
              <a:t> </a:t>
            </a:r>
            <a:r>
              <a:rPr lang="en-US" sz="1500" dirty="0" err="1">
                <a:latin typeface="Tahoma"/>
                <a:ea typeface="Tahoma"/>
                <a:cs typeface="Tahoma"/>
              </a:rPr>
              <a:t>til</a:t>
            </a:r>
            <a:r>
              <a:rPr lang="en-US" sz="1500" dirty="0">
                <a:latin typeface="Tahoma"/>
                <a:ea typeface="Tahoma"/>
                <a:cs typeface="Tahoma"/>
              </a:rPr>
              <a:t> </a:t>
            </a:r>
            <a:r>
              <a:rPr lang="en-US" sz="1500" dirty="0" err="1">
                <a:latin typeface="Tahoma"/>
                <a:ea typeface="Tahoma"/>
                <a:cs typeface="Tahoma"/>
              </a:rPr>
              <a:t>gjenforening</a:t>
            </a:r>
            <a:endParaRPr lang="en-US" sz="1800" dirty="0">
              <a:latin typeface="Tahoma"/>
              <a:ea typeface="Tahoma"/>
              <a:cs typeface="Tahoma"/>
            </a:endParaRPr>
          </a:p>
          <a:p>
            <a:pPr>
              <a:buFont typeface="Arial" panose="020B0604020202020204" pitchFamily="34" charset="0"/>
              <a:buChar char="•"/>
            </a:pPr>
            <a:endParaRPr lang="en-US" sz="600" dirty="0">
              <a:latin typeface="Tahoma"/>
              <a:ea typeface="Tahoma"/>
              <a:cs typeface="Tahoma"/>
            </a:endParaRPr>
          </a:p>
          <a:p>
            <a:pPr>
              <a:buFont typeface="Arial" panose="020B0604020202020204" pitchFamily="34" charset="0"/>
              <a:buChar char="•"/>
            </a:pPr>
            <a:r>
              <a:rPr lang="en-US" sz="1800" dirty="0" err="1">
                <a:latin typeface="Tahoma"/>
                <a:ea typeface="Tahoma"/>
                <a:cs typeface="Tahoma"/>
              </a:rPr>
              <a:t>Begrensninger</a:t>
            </a:r>
            <a:r>
              <a:rPr lang="en-US" sz="1800" dirty="0">
                <a:latin typeface="Tahoma"/>
                <a:ea typeface="Tahoma"/>
                <a:cs typeface="Tahoma"/>
              </a:rPr>
              <a:t> i nr. 3:</a:t>
            </a:r>
          </a:p>
          <a:p>
            <a:pPr lvl="1" indent="0">
              <a:buNone/>
            </a:pPr>
            <a:endParaRPr lang="en-US" sz="600" dirty="0">
              <a:latin typeface="Tahoma"/>
              <a:ea typeface="Tahoma"/>
              <a:cs typeface="Tahoma"/>
            </a:endParaRPr>
          </a:p>
          <a:p>
            <a:pPr lvl="1">
              <a:buFont typeface="Courier New" panose="02070309020205020404" pitchFamily="49" charset="0"/>
              <a:buChar char="o"/>
            </a:pPr>
            <a:r>
              <a:rPr lang="en-US" sz="1500" dirty="0" err="1">
                <a:latin typeface="Tahoma"/>
                <a:ea typeface="Tahoma"/>
                <a:cs typeface="Tahoma"/>
              </a:rPr>
              <a:t>Når</a:t>
            </a:r>
            <a:r>
              <a:rPr lang="en-US" sz="1500" dirty="0">
                <a:latin typeface="Tahoma"/>
                <a:ea typeface="Tahoma"/>
                <a:cs typeface="Tahoma"/>
              </a:rPr>
              <a:t> </a:t>
            </a:r>
            <a:r>
              <a:rPr lang="en-US" sz="1500" dirty="0" err="1">
                <a:latin typeface="Tahoma"/>
                <a:ea typeface="Tahoma"/>
                <a:cs typeface="Tahoma"/>
              </a:rPr>
              <a:t>gjenforeningsforpliktelsen</a:t>
            </a:r>
            <a:r>
              <a:rPr lang="en-US" sz="1500" dirty="0">
                <a:latin typeface="Tahoma"/>
                <a:ea typeface="Tahoma"/>
                <a:cs typeface="Tahoma"/>
              </a:rPr>
              <a:t> er </a:t>
            </a:r>
            <a:r>
              <a:rPr lang="en-US" sz="1500" dirty="0" err="1">
                <a:latin typeface="Tahoma"/>
                <a:ea typeface="Tahoma"/>
                <a:cs typeface="Tahoma"/>
              </a:rPr>
              <a:t>forsømt</a:t>
            </a:r>
            <a:r>
              <a:rPr lang="en-US" sz="1500" dirty="0">
                <a:latin typeface="Tahoma"/>
                <a:ea typeface="Tahoma"/>
                <a:cs typeface="Tahoma"/>
              </a:rPr>
              <a:t>, </a:t>
            </a:r>
            <a:r>
              <a:rPr lang="en-US" sz="1500" dirty="0" err="1">
                <a:latin typeface="Tahoma"/>
                <a:ea typeface="Tahoma"/>
                <a:cs typeface="Tahoma"/>
              </a:rPr>
              <a:t>kan</a:t>
            </a:r>
            <a:r>
              <a:rPr lang="en-US" sz="1500" dirty="0">
                <a:latin typeface="Tahoma"/>
                <a:ea typeface="Tahoma"/>
                <a:cs typeface="Tahoma"/>
              </a:rPr>
              <a:t> nr. 3 i </a:t>
            </a:r>
            <a:r>
              <a:rPr lang="en-US" sz="1500" dirty="0" err="1">
                <a:latin typeface="Tahoma"/>
                <a:ea typeface="Tahoma"/>
                <a:cs typeface="Tahoma"/>
              </a:rPr>
              <a:t>utgangspunket</a:t>
            </a:r>
            <a:r>
              <a:rPr lang="en-US" sz="1500" dirty="0">
                <a:latin typeface="Tahoma"/>
                <a:ea typeface="Tahoma"/>
                <a:cs typeface="Tahoma"/>
              </a:rPr>
              <a:t> </a:t>
            </a:r>
            <a:r>
              <a:rPr lang="en-US" sz="1500" dirty="0" err="1">
                <a:latin typeface="Tahoma"/>
                <a:ea typeface="Tahoma"/>
                <a:cs typeface="Tahoma"/>
              </a:rPr>
              <a:t>ikke</a:t>
            </a:r>
            <a:r>
              <a:rPr lang="en-US" sz="1500" dirty="0">
                <a:latin typeface="Tahoma"/>
                <a:ea typeface="Tahoma"/>
                <a:cs typeface="Tahoma"/>
              </a:rPr>
              <a:t> </a:t>
            </a:r>
            <a:r>
              <a:rPr lang="en-US" sz="1500" dirty="0" err="1">
                <a:latin typeface="Tahoma"/>
                <a:ea typeface="Tahoma"/>
                <a:cs typeface="Tahoma"/>
              </a:rPr>
              <a:t>begrunne</a:t>
            </a:r>
            <a:r>
              <a:rPr lang="en-US" sz="1500" dirty="0">
                <a:latin typeface="Tahoma"/>
                <a:ea typeface="Tahoma"/>
                <a:cs typeface="Tahoma"/>
              </a:rPr>
              <a:t> </a:t>
            </a:r>
            <a:r>
              <a:rPr lang="en-US" sz="1500" dirty="0" err="1">
                <a:latin typeface="Tahoma"/>
                <a:ea typeface="Tahoma"/>
                <a:cs typeface="Tahoma"/>
              </a:rPr>
              <a:t>adopsjon</a:t>
            </a:r>
            <a:endParaRPr lang="en-US" sz="1500" dirty="0">
              <a:latin typeface="Tahoma"/>
              <a:ea typeface="Tahoma"/>
              <a:cs typeface="Tahoma"/>
            </a:endParaRPr>
          </a:p>
          <a:p>
            <a:pPr lvl="1">
              <a:buFont typeface="Courier New" panose="02070309020205020404" pitchFamily="49" charset="0"/>
              <a:buChar char="o"/>
            </a:pPr>
            <a:endParaRPr lang="nb-NO" sz="600" dirty="0">
              <a:latin typeface="Tahoma" panose="020B0604030504040204" pitchFamily="34" charset="0"/>
              <a:ea typeface="Tahoma" panose="020B0604030504040204" pitchFamily="34" charset="0"/>
              <a:cs typeface="Tahoma" panose="020B0604030504040204" pitchFamily="34" charset="0"/>
            </a:endParaRPr>
          </a:p>
          <a:p>
            <a:pPr lvl="1">
              <a:buFont typeface="Courier New" panose="02070309020205020404" pitchFamily="49" charset="0"/>
              <a:buChar char="o"/>
            </a:pPr>
            <a:r>
              <a:rPr lang="nb-NO" sz="1500" dirty="0">
                <a:latin typeface="Tahoma" panose="020B0604030504040204" pitchFamily="34" charset="0"/>
                <a:ea typeface="Tahoma" panose="020B0604030504040204" pitchFamily="34" charset="0"/>
                <a:cs typeface="Tahoma" panose="020B0604030504040204" pitchFamily="34" charset="0"/>
              </a:rPr>
              <a:t>Når tilbakeføring nektes pga. barnets tilknytning til fosterfamilie </a:t>
            </a:r>
            <a:r>
              <a:rPr lang="nb-NO" sz="1500" dirty="0" err="1">
                <a:latin typeface="Tahoma" panose="020B0604030504040204" pitchFamily="34" charset="0"/>
                <a:ea typeface="Tahoma" panose="020B0604030504040204" pitchFamily="34" charset="0"/>
                <a:cs typeface="Tahoma" panose="020B0604030504040204" pitchFamily="34" charset="0"/>
              </a:rPr>
              <a:t>etc</a:t>
            </a:r>
            <a:r>
              <a:rPr lang="nb-NO" sz="1500" dirty="0">
                <a:latin typeface="Tahoma" panose="020B0604030504040204" pitchFamily="34" charset="0"/>
                <a:ea typeface="Tahoma" panose="020B0604030504040204" pitchFamily="34" charset="0"/>
                <a:cs typeface="Tahoma" panose="020B0604030504040204" pitchFamily="34" charset="0"/>
              </a:rPr>
              <a:t>, må det vises «</a:t>
            </a:r>
            <a:r>
              <a:rPr lang="nb-NO" sz="1500" b="1" dirty="0">
                <a:solidFill>
                  <a:schemeClr val="tx2"/>
                </a:solidFill>
                <a:latin typeface="Tahoma" panose="020B0604030504040204" pitchFamily="34" charset="0"/>
                <a:ea typeface="Tahoma" panose="020B0604030504040204" pitchFamily="34" charset="0"/>
                <a:cs typeface="Tahoma" panose="020B0604030504040204" pitchFamily="34" charset="0"/>
              </a:rPr>
              <a:t>hvordan gjenforeningsmålet</a:t>
            </a:r>
            <a:r>
              <a:rPr lang="nb-NO" sz="1500" dirty="0">
                <a:solidFill>
                  <a:schemeClr val="tx2"/>
                </a:solidFill>
                <a:latin typeface="Tahoma" panose="020B0604030504040204" pitchFamily="34" charset="0"/>
                <a:ea typeface="Tahoma" panose="020B0604030504040204" pitchFamily="34" charset="0"/>
                <a:cs typeface="Tahoma" panose="020B0604030504040204" pitchFamily="34" charset="0"/>
              </a:rPr>
              <a:t> er ment å ivaretas fremover eller forklare hvorfor målet eventuelt må oppgis» (</a:t>
            </a:r>
            <a:r>
              <a:rPr lang="nb-NO" sz="1500" dirty="0">
                <a:latin typeface="Tahoma" panose="020B0604030504040204" pitchFamily="34" charset="0"/>
                <a:ea typeface="Tahoma" panose="020B0604030504040204" pitchFamily="34" charset="0"/>
                <a:cs typeface="Tahoma" panose="020B0604030504040204" pitchFamily="34" charset="0"/>
              </a:rPr>
              <a:t>HR-2020-1788-A, </a:t>
            </a:r>
            <a:r>
              <a:rPr lang="nb-NO" sz="1500" dirty="0" err="1">
                <a:latin typeface="Tahoma" panose="020B0604030504040204" pitchFamily="34" charset="0"/>
                <a:ea typeface="Tahoma" panose="020B0604030504040204" pitchFamily="34" charset="0"/>
                <a:cs typeface="Tahoma" panose="020B0604030504040204" pitchFamily="34" charset="0"/>
              </a:rPr>
              <a:t>avsn</a:t>
            </a:r>
            <a:r>
              <a:rPr lang="nb-NO" sz="1500" dirty="0">
                <a:latin typeface="Tahoma" panose="020B0604030504040204" pitchFamily="34" charset="0"/>
                <a:ea typeface="Tahoma" panose="020B0604030504040204" pitchFamily="34" charset="0"/>
                <a:cs typeface="Tahoma" panose="020B0604030504040204" pitchFamily="34" charset="0"/>
              </a:rPr>
              <a:t>. 74)</a:t>
            </a:r>
            <a:endParaRPr lang="nb-NO" sz="15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1">
              <a:buFont typeface="Courier New" panose="02070309020205020404" pitchFamily="49" charset="0"/>
              <a:buChar char="o"/>
            </a:pPr>
            <a:endParaRPr lang="en-US" sz="1400" dirty="0">
              <a:latin typeface="Tahoma"/>
              <a:ea typeface="Tahoma"/>
              <a:cs typeface="Tahoma"/>
            </a:endParaRPr>
          </a:p>
          <a:p>
            <a:pPr lvl="1">
              <a:buFont typeface="Courier New" panose="02070309020205020404" pitchFamily="49" charset="0"/>
              <a:buChar char="o"/>
            </a:pPr>
            <a:endParaRPr lang="en-US" sz="1300" dirty="0">
              <a:latin typeface="Tahoma"/>
              <a:ea typeface="Tahoma"/>
              <a:cs typeface="Tahoma"/>
            </a:endParaRPr>
          </a:p>
          <a:p>
            <a:pPr lvl="1">
              <a:buFont typeface="Arial" panose="020B0604020202020204" pitchFamily="34" charset="0"/>
              <a:buChar char="•"/>
            </a:pPr>
            <a:endParaRPr lang="en-US" sz="1600" dirty="0">
              <a:latin typeface="Tahoma"/>
              <a:ea typeface="Tahoma"/>
              <a:cs typeface="Tahoma"/>
            </a:endParaRPr>
          </a:p>
          <a:p>
            <a:pPr>
              <a:buFont typeface="Arial" panose="020B0604020202020204" pitchFamily="34" charset="0"/>
              <a:buChar char="•"/>
            </a:pPr>
            <a:endParaRPr lang="en-US" sz="1800" dirty="0">
              <a:latin typeface="Tahoma"/>
              <a:ea typeface="Tahoma"/>
              <a:cs typeface="Tahoma"/>
            </a:endParaRPr>
          </a:p>
          <a:p>
            <a:pPr marL="514350" lvl="1" indent="-285750"/>
            <a:endParaRPr lang="en-US" sz="1800" dirty="0"/>
          </a:p>
          <a:p>
            <a:pPr marL="571500" lvl="1" indent="-342900">
              <a:buFont typeface="Arial" panose="020B0604020202020204" pitchFamily="34" charset="0"/>
              <a:buChar char="•"/>
            </a:pPr>
            <a:endParaRPr lang="en-US" sz="1800" dirty="0"/>
          </a:p>
          <a:p>
            <a:pPr marL="323850" indent="0">
              <a:buNone/>
            </a:pPr>
            <a:endParaRPr lang="nb-NO" sz="1800" b="0" i="0" dirty="0">
              <a:solidFill>
                <a:srgbClr val="333333"/>
              </a:solidFill>
              <a:effectLst/>
              <a:latin typeface="Helvetica Neue"/>
            </a:endParaRPr>
          </a:p>
          <a:p>
            <a:pPr marL="1028700" lvl="1" indent="-342900">
              <a:buFont typeface="Courier New" panose="02070309020205020404" pitchFamily="49" charset="0"/>
              <a:buChar char="o"/>
            </a:pPr>
            <a:endParaRPr lang="nb-NO" sz="1800" dirty="0">
              <a:latin typeface="Tahoma"/>
              <a:ea typeface="Tahoma"/>
              <a:cs typeface="Tahoma"/>
            </a:endParaRPr>
          </a:p>
          <a:p>
            <a:pPr marL="323850" indent="0">
              <a:buNone/>
            </a:pPr>
            <a:endParaRPr lang="en-US" sz="1800" dirty="0"/>
          </a:p>
          <a:p>
            <a:pPr marL="0" indent="0">
              <a:buNone/>
            </a:pPr>
            <a:endParaRPr lang="nb-NO" sz="1800" dirty="0"/>
          </a:p>
        </p:txBody>
      </p:sp>
      <p:pic>
        <p:nvPicPr>
          <p:cNvPr id="1026" name="Picture 2">
            <a:extLst>
              <a:ext uri="{FF2B5EF4-FFF2-40B4-BE49-F238E27FC236}">
                <a16:creationId xmlns:a16="http://schemas.microsoft.com/office/drawing/2014/main" id="{1146E348-92B8-470A-8921-F4610ED80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4867" y="1876692"/>
            <a:ext cx="1552308" cy="15523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16B0644-52A0-415F-B594-0AB048C28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0175" y="4499196"/>
            <a:ext cx="1207573" cy="1819411"/>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k 6" descr="Spørsmålstegn med heldekkende fyll">
            <a:extLst>
              <a:ext uri="{FF2B5EF4-FFF2-40B4-BE49-F238E27FC236}">
                <a16:creationId xmlns:a16="http://schemas.microsoft.com/office/drawing/2014/main" id="{92757A1C-340F-4B02-A0F1-5E716A88B3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08806" y="4721386"/>
            <a:ext cx="1319375" cy="1319375"/>
          </a:xfrm>
          <a:prstGeom prst="rect">
            <a:avLst/>
          </a:prstGeom>
        </p:spPr>
      </p:pic>
    </p:spTree>
    <p:extLst>
      <p:ext uri="{BB962C8B-B14F-4D97-AF65-F5344CB8AC3E}">
        <p14:creationId xmlns:p14="http://schemas.microsoft.com/office/powerpoint/2010/main" val="190098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F1B7-6B3A-4C0F-A4FE-35250EF86F75}"/>
              </a:ext>
            </a:extLst>
          </p:cNvPr>
          <p:cNvSpPr>
            <a:spLocks noGrp="1"/>
          </p:cNvSpPr>
          <p:nvPr>
            <p:ph type="title"/>
          </p:nvPr>
        </p:nvSpPr>
        <p:spPr>
          <a:xfrm>
            <a:off x="1701303" y="670628"/>
            <a:ext cx="8026041" cy="973237"/>
          </a:xfrm>
        </p:spPr>
        <p:txBody>
          <a:bodyPr>
            <a:noAutofit/>
          </a:bodyPr>
          <a:lstStyle/>
          <a:p>
            <a:r>
              <a:rPr lang="en-US" sz="2800" dirty="0" err="1">
                <a:latin typeface="Tahoma"/>
                <a:ea typeface="Tahoma"/>
                <a:cs typeface="Tahoma"/>
              </a:rPr>
              <a:t>Gjenforeningsmålet</a:t>
            </a:r>
            <a:r>
              <a:rPr lang="en-US" sz="2800" dirty="0">
                <a:latin typeface="Tahoma"/>
                <a:ea typeface="Tahoma"/>
                <a:cs typeface="Tahoma"/>
              </a:rPr>
              <a:t> </a:t>
            </a:r>
            <a:r>
              <a:rPr lang="en-US" sz="2800" dirty="0" err="1">
                <a:latin typeface="Tahoma"/>
                <a:ea typeface="Tahoma"/>
                <a:cs typeface="Tahoma"/>
              </a:rPr>
              <a:t>etter</a:t>
            </a:r>
            <a:r>
              <a:rPr lang="en-US" sz="2800" dirty="0">
                <a:latin typeface="Tahoma"/>
                <a:ea typeface="Tahoma"/>
                <a:cs typeface="Tahoma"/>
              </a:rPr>
              <a:t> </a:t>
            </a:r>
            <a:r>
              <a:rPr lang="en-US" sz="2800" dirty="0" err="1">
                <a:latin typeface="Tahoma"/>
                <a:ea typeface="Tahoma"/>
                <a:cs typeface="Tahoma"/>
              </a:rPr>
              <a:t>Høyesteretts</a:t>
            </a:r>
            <a:r>
              <a:rPr lang="en-US" sz="2800" dirty="0">
                <a:latin typeface="Tahoma"/>
                <a:ea typeface="Tahoma"/>
                <a:cs typeface="Tahoma"/>
              </a:rPr>
              <a:t> </a:t>
            </a:r>
            <a:r>
              <a:rPr lang="en-US" sz="2800" dirty="0" err="1">
                <a:latin typeface="Tahoma"/>
                <a:ea typeface="Tahoma"/>
                <a:cs typeface="Tahoma"/>
              </a:rPr>
              <a:t>storkammeravgjørelser</a:t>
            </a:r>
            <a:r>
              <a:rPr lang="en-US" sz="2800" dirty="0">
                <a:latin typeface="Tahoma"/>
                <a:ea typeface="Tahoma"/>
                <a:cs typeface="Tahoma"/>
              </a:rPr>
              <a:t> - </a:t>
            </a:r>
            <a:r>
              <a:rPr lang="nb-NO" sz="2800" dirty="0"/>
              <a:t>langvarige fosterhjemsplasseringer</a:t>
            </a:r>
            <a:endParaRPr lang="en-US" sz="2800" dirty="0"/>
          </a:p>
        </p:txBody>
      </p:sp>
      <p:sp>
        <p:nvSpPr>
          <p:cNvPr id="3" name="Text Placeholder 2">
            <a:extLst>
              <a:ext uri="{FF2B5EF4-FFF2-40B4-BE49-F238E27FC236}">
                <a16:creationId xmlns:a16="http://schemas.microsoft.com/office/drawing/2014/main" id="{B909084C-9178-4C6D-83B4-A7CC0812137A}"/>
              </a:ext>
            </a:extLst>
          </p:cNvPr>
          <p:cNvSpPr>
            <a:spLocks noGrp="1"/>
          </p:cNvSpPr>
          <p:nvPr>
            <p:ph type="body" sz="quarter" idx="13"/>
          </p:nvPr>
        </p:nvSpPr>
        <p:spPr>
          <a:xfrm>
            <a:off x="1701303" y="1994745"/>
            <a:ext cx="8026041" cy="4082453"/>
          </a:xfrm>
        </p:spPr>
        <p:txBody>
          <a:bodyPr vert="horz" lIns="0" tIns="0" rIns="0" bIns="0" rtlCol="0" anchor="t">
            <a:normAutofit fontScale="70000" lnSpcReduction="20000"/>
          </a:bodyPr>
          <a:lstStyle/>
          <a:p>
            <a:pPr marL="323850" indent="-323850">
              <a:buFont typeface="Arial"/>
              <a:buChar char="•"/>
            </a:pPr>
            <a:r>
              <a:rPr lang="nb-NO" sz="2600" dirty="0">
                <a:latin typeface="Tahoma"/>
                <a:ea typeface="Tahoma"/>
                <a:cs typeface="Tahoma"/>
              </a:rPr>
              <a:t>Undersøkelse av praksis fra 27. mars 2020 - 31. desember 2020 (Alvik 2021):</a:t>
            </a:r>
          </a:p>
          <a:p>
            <a:pPr marL="704700" lvl="1" indent="-342900">
              <a:buFont typeface="Courier New" panose="02070309020205020404" pitchFamily="49" charset="0"/>
              <a:buChar char="o"/>
            </a:pPr>
            <a:r>
              <a:rPr lang="nb-NO" sz="2300" dirty="0">
                <a:latin typeface="Tahoma"/>
                <a:ea typeface="Tahoma"/>
                <a:cs typeface="Tahoma"/>
              </a:rPr>
              <a:t>Av 32 lagmannsdommer: </a:t>
            </a:r>
            <a:r>
              <a:rPr lang="nb-NO" sz="2300" dirty="0" err="1">
                <a:latin typeface="Tahoma"/>
                <a:ea typeface="Tahoma"/>
                <a:cs typeface="Tahoma"/>
              </a:rPr>
              <a:t>gjenforeningsmålet</a:t>
            </a:r>
            <a:r>
              <a:rPr lang="nb-NO" sz="2300" dirty="0">
                <a:latin typeface="Tahoma"/>
                <a:ea typeface="Tahoma"/>
                <a:cs typeface="Tahoma"/>
              </a:rPr>
              <a:t> eksplisitt forlatt i 5 </a:t>
            </a:r>
          </a:p>
          <a:p>
            <a:pPr marL="704700" lvl="1" indent="-342900">
              <a:buFont typeface="Courier New" panose="02070309020205020404" pitchFamily="49" charset="0"/>
              <a:buChar char="o"/>
            </a:pPr>
            <a:r>
              <a:rPr lang="nb-NO" sz="2300" dirty="0">
                <a:latin typeface="Tahoma"/>
                <a:ea typeface="Tahoma"/>
                <a:cs typeface="Tahoma"/>
              </a:rPr>
              <a:t>Av 37 nemndsvedtak: </a:t>
            </a:r>
            <a:r>
              <a:rPr lang="nb-NO" sz="2300" dirty="0" err="1">
                <a:latin typeface="Tahoma"/>
                <a:ea typeface="Tahoma"/>
                <a:cs typeface="Tahoma"/>
              </a:rPr>
              <a:t>gjenforeningsmålet</a:t>
            </a:r>
            <a:r>
              <a:rPr lang="nb-NO" sz="2300" dirty="0">
                <a:latin typeface="Tahoma"/>
                <a:ea typeface="Tahoma"/>
                <a:cs typeface="Tahoma"/>
              </a:rPr>
              <a:t> eksplisitt forlatt i 5 </a:t>
            </a:r>
          </a:p>
          <a:p>
            <a:pPr marL="0" indent="0">
              <a:buNone/>
            </a:pPr>
            <a:endParaRPr lang="nb-NO" sz="1000" dirty="0">
              <a:latin typeface="Tahoma"/>
              <a:ea typeface="Tahoma"/>
              <a:cs typeface="Tahoma"/>
            </a:endParaRPr>
          </a:p>
          <a:p>
            <a:pPr marL="323850" indent="-323850">
              <a:buFont typeface="Arial" panose="020B0604020202020204" pitchFamily="34" charset="0"/>
              <a:buChar char="•"/>
            </a:pPr>
            <a:r>
              <a:rPr lang="nb-NO" sz="2600" dirty="0">
                <a:latin typeface="Tahoma"/>
                <a:ea typeface="Tahoma"/>
                <a:cs typeface="Tahoma"/>
              </a:rPr>
              <a:t>Høyesterett: få eksempler på at gjenforeningsmålet oppgis, men enkelte eksempler finnes</a:t>
            </a:r>
            <a:r>
              <a:rPr lang="nb-NO" dirty="0">
                <a:latin typeface="Tahoma"/>
                <a:ea typeface="Tahoma"/>
                <a:cs typeface="Tahoma"/>
              </a:rPr>
              <a:t>:</a:t>
            </a:r>
          </a:p>
          <a:p>
            <a:pPr marL="704215" lvl="1" indent="-342900">
              <a:buFont typeface="Courier New" panose="02070309020205020404" pitchFamily="49" charset="0"/>
              <a:buChar char="o"/>
            </a:pPr>
            <a:r>
              <a:rPr lang="nb-NO" sz="2300" dirty="0">
                <a:latin typeface="Tahoma"/>
                <a:ea typeface="Tahoma"/>
                <a:cs typeface="Tahoma"/>
              </a:rPr>
              <a:t>HR-2020-663 (overfor samværsfar)</a:t>
            </a:r>
          </a:p>
          <a:p>
            <a:pPr marL="704215" lvl="1" indent="-342900">
              <a:buFont typeface="Courier New" panose="02070309020205020404" pitchFamily="49" charset="0"/>
              <a:buChar char="o"/>
            </a:pPr>
            <a:r>
              <a:rPr lang="nb-NO" sz="2300" dirty="0">
                <a:latin typeface="Tahoma"/>
                <a:ea typeface="Tahoma"/>
                <a:cs typeface="Tahoma"/>
              </a:rPr>
              <a:t>HR-2020-1967-A (gutt 11 år, overlatt til grandtante som 3 uker gammel baby, liten kontakt/foreldre i utland)</a:t>
            </a:r>
          </a:p>
          <a:p>
            <a:pPr marL="0" indent="0">
              <a:buNone/>
            </a:pPr>
            <a:endParaRPr lang="nb-NO" sz="1000" dirty="0">
              <a:latin typeface="Tahoma"/>
              <a:ea typeface="Tahoma"/>
              <a:cs typeface="Tahoma"/>
            </a:endParaRPr>
          </a:p>
          <a:p>
            <a:pPr marL="438150" indent="-342900">
              <a:buFont typeface="Arial" panose="020B0604020202020204" pitchFamily="34" charset="0"/>
              <a:buChar char="•"/>
            </a:pPr>
            <a:r>
              <a:rPr lang="nb-NO" sz="2600" dirty="0">
                <a:latin typeface="Tahoma"/>
                <a:ea typeface="Tahoma"/>
                <a:cs typeface="Tahoma"/>
              </a:rPr>
              <a:t>Finnes eksempler på at EMD har akseptert at gjenforeningsmålet er forlatt, f.eks. </a:t>
            </a:r>
            <a:r>
              <a:rPr lang="nb-NO" sz="2300" dirty="0">
                <a:latin typeface="Tahoma"/>
                <a:ea typeface="Tahoma"/>
                <a:cs typeface="Tahoma"/>
              </a:rPr>
              <a:t>A.A./Norge, 10. juni 2021</a:t>
            </a:r>
          </a:p>
          <a:p>
            <a:pPr marL="456565" lvl="1" indent="0">
              <a:buNone/>
            </a:pPr>
            <a:endParaRPr lang="nb-NO" sz="1000" dirty="0">
              <a:latin typeface="Tahoma"/>
              <a:ea typeface="Tahoma"/>
              <a:cs typeface="Tahoma"/>
            </a:endParaRPr>
          </a:p>
          <a:p>
            <a:pPr marL="438300" indent="-342900">
              <a:buFont typeface="Arial" panose="020B0604020202020204" pitchFamily="34" charset="0"/>
              <a:buChar char="•"/>
            </a:pPr>
            <a:r>
              <a:rPr lang="nb-NO" sz="2500" dirty="0">
                <a:latin typeface="Tahoma"/>
                <a:ea typeface="Tahoma"/>
                <a:cs typeface="Tahoma"/>
              </a:rPr>
              <a:t>Vanskelig å finne eksempler på </a:t>
            </a:r>
            <a:r>
              <a:rPr lang="nb-NO" sz="2500" b="1" dirty="0">
                <a:latin typeface="Tahoma"/>
                <a:ea typeface="Tahoma"/>
                <a:cs typeface="Tahoma"/>
              </a:rPr>
              <a:t>tidlig oppgivelse</a:t>
            </a:r>
            <a:r>
              <a:rPr lang="nb-NO" sz="2500" dirty="0">
                <a:latin typeface="Tahoma"/>
                <a:ea typeface="Tahoma"/>
                <a:cs typeface="Tahoma"/>
              </a:rPr>
              <a:t> av gjenforeningsmålet ved fosterhjemsplassering</a:t>
            </a:r>
          </a:p>
          <a:p>
            <a:pPr marL="95400" indent="0">
              <a:buNone/>
            </a:pPr>
            <a:r>
              <a:rPr lang="nb-NO" sz="2500" dirty="0">
                <a:latin typeface="Tahoma"/>
                <a:ea typeface="Tahoma"/>
                <a:cs typeface="Tahoma"/>
              </a:rPr>
              <a:t>	</a:t>
            </a:r>
            <a:endParaRPr lang="nb-NO" dirty="0">
              <a:latin typeface="Tahoma"/>
              <a:ea typeface="Tahoma"/>
              <a:cs typeface="Tahoma"/>
            </a:endParaRPr>
          </a:p>
          <a:p>
            <a:pPr marL="457200" lvl="1" indent="0">
              <a:buNone/>
            </a:pPr>
            <a:endParaRPr lang="nb-NO" sz="1000" dirty="0"/>
          </a:p>
          <a:p>
            <a:pPr marL="323850" indent="-323850"/>
            <a:endParaRPr lang="en-US" dirty="0"/>
          </a:p>
        </p:txBody>
      </p:sp>
    </p:spTree>
    <p:extLst>
      <p:ext uri="{BB962C8B-B14F-4D97-AF65-F5344CB8AC3E}">
        <p14:creationId xmlns:p14="http://schemas.microsoft.com/office/powerpoint/2010/main" val="292442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AF8D86-DB13-467E-A5AF-7D2AE5B990B8}"/>
              </a:ext>
            </a:extLst>
          </p:cNvPr>
          <p:cNvSpPr>
            <a:spLocks noGrp="1"/>
          </p:cNvSpPr>
          <p:nvPr>
            <p:ph type="title"/>
          </p:nvPr>
        </p:nvSpPr>
        <p:spPr>
          <a:xfrm>
            <a:off x="1675469" y="693422"/>
            <a:ext cx="8025619" cy="692957"/>
          </a:xfrm>
        </p:spPr>
        <p:txBody>
          <a:bodyPr>
            <a:noAutofit/>
          </a:bodyPr>
          <a:lstStyle/>
          <a:p>
            <a:r>
              <a:rPr lang="en-US" sz="2800" dirty="0" err="1">
                <a:latin typeface="Tahoma"/>
                <a:ea typeface="Tahoma"/>
                <a:cs typeface="Tahoma"/>
              </a:rPr>
              <a:t>Gjenforeningsmålet</a:t>
            </a:r>
            <a:r>
              <a:rPr lang="en-US" sz="2800" dirty="0">
                <a:latin typeface="Tahoma"/>
                <a:ea typeface="Tahoma"/>
                <a:cs typeface="Tahoma"/>
              </a:rPr>
              <a:t> </a:t>
            </a:r>
            <a:r>
              <a:rPr lang="en-US" sz="2800" dirty="0" err="1">
                <a:latin typeface="Tahoma"/>
                <a:ea typeface="Tahoma"/>
                <a:cs typeface="Tahoma"/>
              </a:rPr>
              <a:t>etter</a:t>
            </a:r>
            <a:r>
              <a:rPr lang="en-US" sz="2800" dirty="0">
                <a:latin typeface="Tahoma"/>
                <a:ea typeface="Tahoma"/>
                <a:cs typeface="Tahoma"/>
              </a:rPr>
              <a:t> </a:t>
            </a:r>
            <a:r>
              <a:rPr lang="en-US" sz="2800" dirty="0" err="1">
                <a:latin typeface="Tahoma"/>
                <a:ea typeface="Tahoma"/>
                <a:cs typeface="Tahoma"/>
              </a:rPr>
              <a:t>Høyesteretts</a:t>
            </a:r>
            <a:r>
              <a:rPr lang="en-US" sz="2800" dirty="0">
                <a:latin typeface="Tahoma"/>
                <a:ea typeface="Tahoma"/>
                <a:cs typeface="Tahoma"/>
              </a:rPr>
              <a:t> </a:t>
            </a:r>
            <a:br>
              <a:rPr lang="en-US" sz="2800" dirty="0">
                <a:latin typeface="Tahoma"/>
                <a:ea typeface="Tahoma"/>
                <a:cs typeface="Tahoma"/>
              </a:rPr>
            </a:br>
            <a:r>
              <a:rPr lang="en-US" sz="2800" dirty="0" err="1">
                <a:latin typeface="Tahoma"/>
                <a:ea typeface="Tahoma"/>
                <a:cs typeface="Tahoma"/>
              </a:rPr>
              <a:t>storkammeravgjørelser</a:t>
            </a:r>
            <a:r>
              <a:rPr lang="en-US" sz="2800" dirty="0">
                <a:latin typeface="Tahoma"/>
                <a:ea typeface="Tahoma"/>
                <a:cs typeface="Tahoma"/>
              </a:rPr>
              <a:t> - </a:t>
            </a:r>
            <a:r>
              <a:rPr lang="en-US" sz="2800" dirty="0" err="1">
                <a:latin typeface="Tahoma"/>
                <a:ea typeface="Tahoma"/>
                <a:cs typeface="Tahoma"/>
              </a:rPr>
              <a:t>samvær</a:t>
            </a:r>
            <a:endParaRPr lang="nb-NO" sz="2800" dirty="0">
              <a:latin typeface="Tahoma"/>
              <a:ea typeface="Tahoma"/>
              <a:cs typeface="Tahoma"/>
            </a:endParaRPr>
          </a:p>
        </p:txBody>
      </p:sp>
      <p:sp>
        <p:nvSpPr>
          <p:cNvPr id="3" name="Plassholder for tekst 2">
            <a:extLst>
              <a:ext uri="{FF2B5EF4-FFF2-40B4-BE49-F238E27FC236}">
                <a16:creationId xmlns:a16="http://schemas.microsoft.com/office/drawing/2014/main" id="{ECD17699-D2F4-4C66-8B5B-BBDADE48EC94}"/>
              </a:ext>
            </a:extLst>
          </p:cNvPr>
          <p:cNvSpPr>
            <a:spLocks noGrp="1"/>
          </p:cNvSpPr>
          <p:nvPr>
            <p:ph type="body" sz="quarter" idx="13"/>
          </p:nvPr>
        </p:nvSpPr>
        <p:spPr>
          <a:xfrm>
            <a:off x="1318160" y="1814509"/>
            <a:ext cx="8740239" cy="4524729"/>
          </a:xfrm>
        </p:spPr>
        <p:txBody>
          <a:bodyPr vert="horz" lIns="0" tIns="0" rIns="0" bIns="0" rtlCol="0" anchor="t">
            <a:noAutofit/>
          </a:bodyPr>
          <a:lstStyle/>
          <a:p>
            <a:pPr>
              <a:buFont typeface="Arial" panose="020B0604020202020204" pitchFamily="34" charset="0"/>
              <a:buChar char="•"/>
            </a:pPr>
            <a:r>
              <a:rPr lang="nb-NO" sz="1800" dirty="0">
                <a:solidFill>
                  <a:schemeClr val="tx2"/>
                </a:solidFill>
                <a:latin typeface="Tahoma"/>
                <a:ea typeface="Tahoma"/>
                <a:cs typeface="Tahoma"/>
              </a:rPr>
              <a:t>HR-2021-474-A: Formålet med samvær et at </a:t>
            </a:r>
            <a:r>
              <a:rPr lang="nb-NO" sz="1800" b="1" dirty="0">
                <a:solidFill>
                  <a:schemeClr val="tx2"/>
                </a:solidFill>
                <a:effectLst/>
                <a:latin typeface="Tahoma"/>
                <a:ea typeface="Tahoma"/>
                <a:cs typeface="Tahoma"/>
              </a:rPr>
              <a:t>båndene </a:t>
            </a:r>
            <a:r>
              <a:rPr lang="nb-NO" sz="1800" dirty="0">
                <a:solidFill>
                  <a:schemeClr val="tx2"/>
                </a:solidFill>
                <a:effectLst/>
                <a:latin typeface="Tahoma"/>
                <a:ea typeface="Tahoma"/>
                <a:cs typeface="Tahoma"/>
              </a:rPr>
              <a:t>mellom foreldre og barn </a:t>
            </a:r>
            <a:r>
              <a:rPr lang="nb-NO" sz="1800" b="1" dirty="0">
                <a:solidFill>
                  <a:schemeClr val="tx2"/>
                </a:solidFill>
                <a:effectLst/>
                <a:latin typeface="Tahoma"/>
                <a:ea typeface="Tahoma"/>
                <a:cs typeface="Tahoma"/>
              </a:rPr>
              <a:t>kan styrkes og </a:t>
            </a:r>
            <a:r>
              <a:rPr lang="nb-NO" sz="1800" b="1" dirty="0">
                <a:solidFill>
                  <a:schemeClr val="tx2"/>
                </a:solidFill>
                <a:latin typeface="Tahoma"/>
                <a:ea typeface="Tahoma"/>
                <a:cs typeface="Tahoma"/>
              </a:rPr>
              <a:t>utvikles (</a:t>
            </a:r>
            <a:r>
              <a:rPr lang="nb-NO" sz="1800" dirty="0">
                <a:solidFill>
                  <a:schemeClr val="tx2"/>
                </a:solidFill>
                <a:latin typeface="Tahoma"/>
                <a:ea typeface="Tahoma"/>
                <a:cs typeface="Tahoma"/>
              </a:rPr>
              <a:t>HR-2020-1968: </a:t>
            </a:r>
            <a:r>
              <a:rPr lang="nn-NO" sz="1800" b="0" i="0" dirty="0">
                <a:solidFill>
                  <a:schemeClr val="tx2"/>
                </a:solidFill>
                <a:effectLst/>
                <a:latin typeface="Tahoma"/>
                <a:ea typeface="Tahoma"/>
                <a:cs typeface="Tahoma"/>
              </a:rPr>
              <a:t>«verne, styrke og utvikle </a:t>
            </a:r>
            <a:r>
              <a:rPr lang="nn-NO" sz="1800" i="0" dirty="0">
                <a:solidFill>
                  <a:schemeClr val="tx2"/>
                </a:solidFill>
                <a:effectLst/>
                <a:latin typeface="Tahoma"/>
                <a:ea typeface="Tahoma"/>
                <a:cs typeface="Tahoma"/>
              </a:rPr>
              <a:t>relasjonen</a:t>
            </a:r>
            <a:r>
              <a:rPr lang="nb-NO" sz="1800" dirty="0">
                <a:solidFill>
                  <a:schemeClr val="tx2"/>
                </a:solidFill>
                <a:latin typeface="Tahoma"/>
                <a:ea typeface="Tahoma"/>
                <a:cs typeface="Tahoma"/>
              </a:rPr>
              <a:t>») </a:t>
            </a:r>
            <a:endParaRPr lang="en-US" dirty="0">
              <a:solidFill>
                <a:schemeClr val="tx2"/>
              </a:solidFill>
              <a:latin typeface="Tahoma"/>
              <a:ea typeface="Tahoma"/>
              <a:cs typeface="Tahoma"/>
            </a:endParaRPr>
          </a:p>
          <a:p>
            <a:pPr marL="457200" lvl="1" indent="0">
              <a:buNone/>
            </a:pPr>
            <a:endParaRPr lang="nb-NO" sz="600" dirty="0">
              <a:solidFill>
                <a:schemeClr val="tx2"/>
              </a:solidFill>
              <a:latin typeface="Tahoma"/>
              <a:ea typeface="Tahoma"/>
              <a:cs typeface="Tahoma"/>
            </a:endParaRPr>
          </a:p>
          <a:p>
            <a:pPr lvl="1">
              <a:buFont typeface="Courier New" panose="02070309020205020404" pitchFamily="49" charset="0"/>
              <a:buChar char="o"/>
            </a:pPr>
            <a:r>
              <a:rPr lang="nb-NO" sz="1600" dirty="0">
                <a:solidFill>
                  <a:schemeClr val="tx2"/>
                </a:solidFill>
                <a:latin typeface="Tahoma"/>
                <a:ea typeface="Tahoma"/>
                <a:cs typeface="Tahoma"/>
              </a:rPr>
              <a:t>NB! </a:t>
            </a:r>
            <a:r>
              <a:rPr lang="nb-NO" sz="1600" b="1" dirty="0">
                <a:solidFill>
                  <a:schemeClr val="tx2"/>
                </a:solidFill>
                <a:latin typeface="Tahoma"/>
                <a:ea typeface="Tahoma"/>
                <a:cs typeface="Tahoma"/>
              </a:rPr>
              <a:t>Uansett om gjenforeningsmålet er oppgitt </a:t>
            </a:r>
            <a:r>
              <a:rPr lang="nb-NO" sz="1600" dirty="0">
                <a:solidFill>
                  <a:schemeClr val="tx2"/>
                </a:solidFill>
                <a:latin typeface="Tahoma"/>
                <a:ea typeface="Tahoma"/>
                <a:cs typeface="Tahoma"/>
              </a:rPr>
              <a:t>(«kjennskap» ikke tilstrekkelig)</a:t>
            </a:r>
          </a:p>
          <a:p>
            <a:pPr lvl="1">
              <a:buFont typeface="Courier New" panose="02070309020205020404" pitchFamily="49" charset="0"/>
              <a:buChar char="o"/>
            </a:pPr>
            <a:r>
              <a:rPr lang="nb-NO" sz="1600" dirty="0">
                <a:solidFill>
                  <a:schemeClr val="tx2"/>
                </a:solidFill>
                <a:latin typeface="Tahoma"/>
                <a:ea typeface="Tahoma"/>
                <a:cs typeface="Tahoma"/>
              </a:rPr>
              <a:t>Men b</a:t>
            </a:r>
            <a:r>
              <a:rPr lang="nb-NO" sz="1800" dirty="0">
                <a:solidFill>
                  <a:schemeClr val="tx2"/>
                </a:solidFill>
                <a:latin typeface="Tahoma"/>
                <a:ea typeface="Tahoma"/>
                <a:cs typeface="Tahoma"/>
              </a:rPr>
              <a:t>arnet skal ikke utsettes for urimelig belastning (</a:t>
            </a:r>
            <a:r>
              <a:rPr lang="nb-NO" sz="1800" b="1" dirty="0">
                <a:solidFill>
                  <a:schemeClr val="tx2"/>
                </a:solidFill>
                <a:latin typeface="Tahoma"/>
                <a:ea typeface="Tahoma"/>
                <a:cs typeface="Tahoma"/>
              </a:rPr>
              <a:t>«</a:t>
            </a:r>
            <a:r>
              <a:rPr lang="nb-NO" sz="1800" b="1" dirty="0" err="1">
                <a:solidFill>
                  <a:schemeClr val="tx2"/>
                </a:solidFill>
                <a:latin typeface="Tahoma"/>
                <a:ea typeface="Tahoma"/>
                <a:cs typeface="Tahoma"/>
              </a:rPr>
              <a:t>undue</a:t>
            </a:r>
            <a:r>
              <a:rPr lang="nb-NO" sz="1800" b="1" dirty="0">
                <a:solidFill>
                  <a:schemeClr val="tx2"/>
                </a:solidFill>
                <a:latin typeface="Tahoma"/>
                <a:ea typeface="Tahoma"/>
                <a:cs typeface="Tahoma"/>
              </a:rPr>
              <a:t> </a:t>
            </a:r>
            <a:r>
              <a:rPr lang="nb-NO" sz="1800" b="1" dirty="0" err="1">
                <a:solidFill>
                  <a:schemeClr val="tx2"/>
                </a:solidFill>
                <a:latin typeface="Tahoma"/>
                <a:ea typeface="Tahoma"/>
                <a:cs typeface="Tahoma"/>
              </a:rPr>
              <a:t>hardship</a:t>
            </a:r>
            <a:r>
              <a:rPr lang="nb-NO" sz="1800" b="1" dirty="0">
                <a:solidFill>
                  <a:schemeClr val="tx2"/>
                </a:solidFill>
                <a:latin typeface="Tahoma"/>
                <a:ea typeface="Tahoma"/>
                <a:cs typeface="Tahoma"/>
              </a:rPr>
              <a:t>») - </a:t>
            </a:r>
            <a:r>
              <a:rPr lang="nb-NO" sz="1600" dirty="0">
                <a:solidFill>
                  <a:schemeClr val="tx2"/>
                </a:solidFill>
                <a:latin typeface="Tahoma"/>
                <a:ea typeface="Tahoma"/>
                <a:cs typeface="Tahoma"/>
              </a:rPr>
              <a:t>eller belastning nært opp til denne grensen</a:t>
            </a:r>
            <a:endParaRPr lang="nb-NO" sz="1600" dirty="0">
              <a:solidFill>
                <a:schemeClr val="tx2"/>
              </a:solidFill>
            </a:endParaRPr>
          </a:p>
          <a:p>
            <a:pPr marL="0" indent="0">
              <a:buNone/>
            </a:pPr>
            <a:endParaRPr lang="nb-NO" sz="600" dirty="0">
              <a:solidFill>
                <a:schemeClr val="tx2"/>
              </a:solidFill>
              <a:latin typeface="Tahoma"/>
              <a:ea typeface="Tahoma"/>
              <a:cs typeface="Tahoma"/>
            </a:endParaRPr>
          </a:p>
          <a:p>
            <a:pPr>
              <a:buFont typeface="Arial" panose="020B0604020202020204" pitchFamily="34" charset="0"/>
              <a:buChar char="•"/>
            </a:pPr>
            <a:r>
              <a:rPr lang="nb-NO" sz="1800" dirty="0">
                <a:solidFill>
                  <a:schemeClr val="tx2"/>
                </a:solidFill>
                <a:latin typeface="Tahoma"/>
                <a:ea typeface="Tahoma"/>
                <a:cs typeface="Tahoma"/>
              </a:rPr>
              <a:t>Gjenforening eller antatt varighet ikke det eneste hensyn – men </a:t>
            </a:r>
            <a:r>
              <a:rPr lang="nb-NO" sz="1800" b="1" dirty="0">
                <a:solidFill>
                  <a:schemeClr val="tx2"/>
                </a:solidFill>
                <a:latin typeface="Tahoma"/>
                <a:ea typeface="Tahoma"/>
                <a:cs typeface="Tahoma"/>
              </a:rPr>
              <a:t>en konkret vurdering </a:t>
            </a:r>
            <a:r>
              <a:rPr lang="nb-NO" sz="1800" dirty="0">
                <a:solidFill>
                  <a:schemeClr val="tx2"/>
                </a:solidFill>
                <a:latin typeface="Tahoma"/>
                <a:ea typeface="Tahoma"/>
                <a:cs typeface="Tahoma"/>
              </a:rPr>
              <a:t>av en rekke</a:t>
            </a:r>
            <a:r>
              <a:rPr lang="nb-NO" sz="1800" b="1" dirty="0">
                <a:solidFill>
                  <a:schemeClr val="tx2"/>
                </a:solidFill>
                <a:latin typeface="Tahoma"/>
                <a:ea typeface="Tahoma"/>
                <a:cs typeface="Tahoma"/>
              </a:rPr>
              <a:t> momenter</a:t>
            </a:r>
          </a:p>
          <a:p>
            <a:pPr>
              <a:buFont typeface="Arial" panose="020B0604020202020204" pitchFamily="34" charset="0"/>
              <a:buChar char="•"/>
            </a:pPr>
            <a:endParaRPr lang="nb-NO" sz="600" b="1" dirty="0">
              <a:solidFill>
                <a:schemeClr val="tx2"/>
              </a:solidFill>
              <a:latin typeface="Tahoma"/>
              <a:ea typeface="Tahoma"/>
              <a:cs typeface="Tahoma"/>
            </a:endParaRPr>
          </a:p>
          <a:p>
            <a:pPr>
              <a:buFont typeface="Arial" panose="020B0604020202020204" pitchFamily="34" charset="0"/>
              <a:buChar char="•"/>
            </a:pPr>
            <a:r>
              <a:rPr lang="nb-NO" sz="1600" dirty="0">
                <a:solidFill>
                  <a:schemeClr val="tx2"/>
                </a:solidFill>
                <a:latin typeface="Tahoma"/>
                <a:ea typeface="Tahoma"/>
                <a:cs typeface="Tahoma"/>
              </a:rPr>
              <a:t>Men så lenge målsettingen om gjenforening ikke er oppgitt, </a:t>
            </a:r>
            <a:r>
              <a:rPr lang="nb-NO" sz="1600" b="1" dirty="0">
                <a:solidFill>
                  <a:schemeClr val="tx2"/>
                </a:solidFill>
                <a:latin typeface="Tahoma"/>
                <a:ea typeface="Tahoma"/>
                <a:cs typeface="Tahoma"/>
              </a:rPr>
              <a:t>så mye samvær som det er mulig </a:t>
            </a:r>
            <a:r>
              <a:rPr lang="nb-NO" sz="1600" dirty="0">
                <a:solidFill>
                  <a:schemeClr val="tx2"/>
                </a:solidFill>
                <a:latin typeface="Tahoma"/>
                <a:ea typeface="Tahoma"/>
                <a:cs typeface="Tahoma"/>
              </a:rPr>
              <a:t>å gi uten å tilsidesette hensynet til </a:t>
            </a:r>
            <a:r>
              <a:rPr lang="nb-NO" sz="1600" b="1" dirty="0">
                <a:solidFill>
                  <a:schemeClr val="tx2"/>
                </a:solidFill>
                <a:latin typeface="Tahoma"/>
                <a:ea typeface="Tahoma"/>
                <a:cs typeface="Tahoma"/>
              </a:rPr>
              <a:t>barnets beste</a:t>
            </a:r>
          </a:p>
          <a:p>
            <a:pPr marL="0" indent="0">
              <a:buNone/>
            </a:pPr>
            <a:endParaRPr lang="nb-NO" sz="600" dirty="0">
              <a:solidFill>
                <a:schemeClr val="tx2"/>
              </a:solidFill>
              <a:latin typeface="Tahoma"/>
              <a:ea typeface="Tahoma"/>
              <a:cs typeface="Tahoma"/>
            </a:endParaRPr>
          </a:p>
          <a:p>
            <a:pPr lvl="1">
              <a:buFont typeface="Courier New" panose="02070309020205020404" pitchFamily="49" charset="0"/>
              <a:buChar char="o"/>
              <a:tabLst>
                <a:tab pos="627063" algn="l"/>
              </a:tabLst>
            </a:pPr>
            <a:r>
              <a:rPr lang="nb-NO" sz="1600" dirty="0">
                <a:solidFill>
                  <a:srgbClr val="333333"/>
                </a:solidFill>
                <a:latin typeface="Tahoma"/>
                <a:ea typeface="Tahoma"/>
                <a:cs typeface="Tahoma"/>
              </a:rPr>
              <a:t>Ikke minstenivå</a:t>
            </a:r>
          </a:p>
          <a:p>
            <a:pPr lvl="1">
              <a:buFont typeface="Courier New" panose="02070309020205020404" pitchFamily="49" charset="0"/>
              <a:buChar char="o"/>
              <a:tabLst>
                <a:tab pos="627063" algn="l"/>
              </a:tabLst>
            </a:pPr>
            <a:r>
              <a:rPr lang="nb-NO" sz="1600" dirty="0">
                <a:solidFill>
                  <a:srgbClr val="333333"/>
                </a:solidFill>
                <a:latin typeface="Tahoma"/>
                <a:ea typeface="Tahoma"/>
                <a:cs typeface="Tahoma"/>
              </a:rPr>
              <a:t>Men </a:t>
            </a:r>
            <a:r>
              <a:rPr lang="nb-NO" sz="1600" b="1" dirty="0">
                <a:solidFill>
                  <a:srgbClr val="333333"/>
                </a:solidFill>
                <a:latin typeface="Tahoma"/>
                <a:ea typeface="Tahoma"/>
                <a:cs typeface="Tahoma"/>
              </a:rPr>
              <a:t>tre til seks </a:t>
            </a:r>
            <a:r>
              <a:rPr lang="nb-NO" sz="1600" dirty="0">
                <a:solidFill>
                  <a:srgbClr val="333333"/>
                </a:solidFill>
                <a:latin typeface="Tahoma"/>
                <a:ea typeface="Tahoma"/>
                <a:cs typeface="Tahoma"/>
              </a:rPr>
              <a:t>ganger i året i utgangspunktet ikke tilstrekkelig</a:t>
            </a:r>
            <a:endParaRPr lang="nb-NO" sz="1600" dirty="0">
              <a:solidFill>
                <a:srgbClr val="333333"/>
              </a:solidFill>
              <a:latin typeface="Tahoma" panose="020B0604030504040204" pitchFamily="34" charset="0"/>
              <a:ea typeface="Tahoma" panose="020B0604030504040204" pitchFamily="34" charset="0"/>
              <a:cs typeface="Tahoma" panose="020B0604030504040204" pitchFamily="34" charset="0"/>
            </a:endParaRPr>
          </a:p>
          <a:p>
            <a:pPr lvl="1">
              <a:buFont typeface="Courier New" panose="02070309020205020404" pitchFamily="49" charset="0"/>
              <a:buChar char="o"/>
              <a:tabLst>
                <a:tab pos="627063" algn="l"/>
              </a:tabLst>
            </a:pPr>
            <a:r>
              <a:rPr lang="nb-NO" sz="1600" dirty="0">
                <a:solidFill>
                  <a:srgbClr val="333333"/>
                </a:solidFill>
                <a:latin typeface="Tahoma"/>
                <a:ea typeface="Tahoma"/>
                <a:cs typeface="Tahoma"/>
              </a:rPr>
              <a:t>HR-2021-1437-A: «vil ligge over </a:t>
            </a:r>
            <a:r>
              <a:rPr lang="nb-NO" sz="1600" b="1" dirty="0">
                <a:solidFill>
                  <a:srgbClr val="333333"/>
                </a:solidFill>
                <a:latin typeface="Tahoma"/>
                <a:ea typeface="Tahoma"/>
                <a:cs typeface="Tahoma"/>
              </a:rPr>
              <a:t>åtte ganger </a:t>
            </a:r>
            <a:r>
              <a:rPr lang="nb-NO" sz="1600" dirty="0">
                <a:solidFill>
                  <a:srgbClr val="333333"/>
                </a:solidFill>
                <a:latin typeface="Tahoma"/>
                <a:ea typeface="Tahoma"/>
                <a:cs typeface="Tahoma"/>
              </a:rPr>
              <a:t>i året»</a:t>
            </a:r>
          </a:p>
          <a:p>
            <a:endParaRPr lang="nb-NO" sz="1800" dirty="0">
              <a:solidFill>
                <a:schemeClr val="tx2"/>
              </a:solidFill>
              <a:latin typeface="Tahoma"/>
              <a:ea typeface="Tahoma"/>
              <a:cs typeface="Tahoma"/>
            </a:endParaRPr>
          </a:p>
          <a:p>
            <a:pPr marL="457200" lvl="1" indent="0">
              <a:buNone/>
            </a:pPr>
            <a:endParaRPr lang="nb-NO"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1">
              <a:buFont typeface="Courier New" panose="02070309020205020404" pitchFamily="49" charset="0"/>
              <a:buChar char="o"/>
            </a:pPr>
            <a:endParaRPr lang="nb-NO"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1">
              <a:buFont typeface="Courier New" panose="02070309020205020404" pitchFamily="49" charset="0"/>
              <a:buChar char="o"/>
            </a:pPr>
            <a:endParaRPr lang="nb-NO"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nb-NO" sz="1600" dirty="0">
              <a:solidFill>
                <a:schemeClr val="tx2"/>
              </a:solidFill>
              <a:effectLst/>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nb-NO" sz="1600" dirty="0">
              <a:solidFill>
                <a:schemeClr val="tx2"/>
              </a:solidFill>
              <a:effectLst/>
              <a:latin typeface="Tahoma" panose="020B0604030504040204" pitchFamily="34" charset="0"/>
              <a:ea typeface="Tahoma" panose="020B0604030504040204" pitchFamily="34" charset="0"/>
              <a:cs typeface="Tahoma" panose="020B0604030504040204" pitchFamily="34" charset="0"/>
            </a:endParaRPr>
          </a:p>
          <a:p>
            <a:pPr lvl="1">
              <a:buFont typeface="Courier New" panose="02070309020205020404" pitchFamily="49" charset="0"/>
              <a:buChar char="o"/>
            </a:pPr>
            <a:endParaRPr lang="nb-NO" sz="1600" dirty="0">
              <a:solidFill>
                <a:schemeClr val="tx2"/>
              </a:solidFill>
              <a:effectLst/>
              <a:latin typeface="Tahoma" panose="020B0604030504040204" pitchFamily="34" charset="0"/>
              <a:ea typeface="Tahoma" panose="020B0604030504040204" pitchFamily="34" charset="0"/>
              <a:cs typeface="Tahoma" panose="020B0604030504040204" pitchFamily="34" charset="0"/>
            </a:endParaRPr>
          </a:p>
          <a:p>
            <a:pPr lvl="1">
              <a:buFont typeface="Courier New" panose="02070309020205020404" pitchFamily="49" charset="0"/>
              <a:buChar char="o"/>
            </a:pPr>
            <a:endParaRPr lang="nb-NO" sz="1600" dirty="0">
              <a:solidFill>
                <a:schemeClr val="tx2"/>
              </a:solidFill>
              <a:effectLst/>
              <a:latin typeface="Tahoma" panose="020B0604030504040204" pitchFamily="34" charset="0"/>
              <a:ea typeface="Tahoma" panose="020B0604030504040204" pitchFamily="34" charset="0"/>
              <a:cs typeface="Tahoma" panose="020B0604030504040204" pitchFamily="34" charset="0"/>
            </a:endParaRPr>
          </a:p>
          <a:p>
            <a:pPr lvl="1">
              <a:buFont typeface="Courier New" panose="02070309020205020404" pitchFamily="49" charset="0"/>
              <a:buChar char="o"/>
            </a:pPr>
            <a:endParaRPr lang="nb-NO" sz="1600" dirty="0">
              <a:solidFill>
                <a:schemeClr val="tx2"/>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656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4953F86-C87A-4C8C-9A4E-AF2ED8A5B1F3}"/>
              </a:ext>
            </a:extLst>
          </p:cNvPr>
          <p:cNvSpPr>
            <a:spLocks noGrp="1"/>
          </p:cNvSpPr>
          <p:nvPr>
            <p:ph type="title"/>
          </p:nvPr>
        </p:nvSpPr>
        <p:spPr>
          <a:xfrm>
            <a:off x="1658053" y="643468"/>
            <a:ext cx="8332613" cy="1095022"/>
          </a:xfrm>
        </p:spPr>
        <p:txBody>
          <a:bodyPr>
            <a:noAutofit/>
          </a:bodyPr>
          <a:lstStyle/>
          <a:p>
            <a:r>
              <a:rPr lang="en-US" sz="2800" dirty="0" err="1">
                <a:latin typeface="Tahoma"/>
                <a:ea typeface="Tahoma"/>
                <a:cs typeface="Tahoma"/>
              </a:rPr>
              <a:t>Gjenforeningsmålet</a:t>
            </a:r>
            <a:r>
              <a:rPr lang="en-US" sz="2800" dirty="0">
                <a:latin typeface="Tahoma"/>
                <a:ea typeface="Tahoma"/>
                <a:cs typeface="Tahoma"/>
              </a:rPr>
              <a:t> </a:t>
            </a:r>
            <a:r>
              <a:rPr lang="en-US" sz="2800" dirty="0" err="1">
                <a:latin typeface="Tahoma"/>
                <a:ea typeface="Tahoma"/>
                <a:cs typeface="Tahoma"/>
              </a:rPr>
              <a:t>etter</a:t>
            </a:r>
            <a:r>
              <a:rPr lang="en-US" sz="2800" dirty="0">
                <a:latin typeface="Tahoma"/>
                <a:ea typeface="Tahoma"/>
                <a:cs typeface="Tahoma"/>
              </a:rPr>
              <a:t> </a:t>
            </a:r>
            <a:r>
              <a:rPr lang="en-US" sz="2800" dirty="0" err="1">
                <a:latin typeface="Tahoma"/>
                <a:ea typeface="Tahoma"/>
                <a:cs typeface="Tahoma"/>
              </a:rPr>
              <a:t>Høyesteretts</a:t>
            </a:r>
            <a:r>
              <a:rPr lang="en-US" sz="2800" dirty="0">
                <a:latin typeface="Tahoma"/>
                <a:ea typeface="Tahoma"/>
                <a:cs typeface="Tahoma"/>
              </a:rPr>
              <a:t> </a:t>
            </a:r>
            <a:r>
              <a:rPr lang="en-US" sz="2800" dirty="0" err="1">
                <a:latin typeface="Tahoma"/>
                <a:ea typeface="Tahoma"/>
                <a:cs typeface="Tahoma"/>
              </a:rPr>
              <a:t>storkammeravgjørelser</a:t>
            </a:r>
            <a:r>
              <a:rPr lang="en-US" sz="2800" dirty="0">
                <a:latin typeface="Tahoma"/>
                <a:ea typeface="Tahoma"/>
                <a:cs typeface="Tahoma"/>
              </a:rPr>
              <a:t> - </a:t>
            </a:r>
            <a:r>
              <a:rPr lang="en-US" sz="2800" dirty="0" err="1">
                <a:latin typeface="Tahoma"/>
                <a:ea typeface="Tahoma"/>
                <a:cs typeface="Tahoma"/>
              </a:rPr>
              <a:t>samvær</a:t>
            </a:r>
            <a:r>
              <a:rPr lang="en-US" sz="2800" dirty="0">
                <a:latin typeface="Tahoma"/>
                <a:ea typeface="Tahoma"/>
                <a:cs typeface="Tahoma"/>
              </a:rPr>
              <a:t> forts.</a:t>
            </a:r>
            <a:endParaRPr lang="nb-NO" sz="2800" dirty="0"/>
          </a:p>
        </p:txBody>
      </p:sp>
      <p:sp>
        <p:nvSpPr>
          <p:cNvPr id="3" name="Plassholder for tekst 2">
            <a:extLst>
              <a:ext uri="{FF2B5EF4-FFF2-40B4-BE49-F238E27FC236}">
                <a16:creationId xmlns:a16="http://schemas.microsoft.com/office/drawing/2014/main" id="{52BAAD17-B85B-4C24-BD27-C6C47CCE7EB4}"/>
              </a:ext>
            </a:extLst>
          </p:cNvPr>
          <p:cNvSpPr>
            <a:spLocks noGrp="1"/>
          </p:cNvSpPr>
          <p:nvPr>
            <p:ph type="body" sz="quarter" idx="13"/>
          </p:nvPr>
        </p:nvSpPr>
        <p:spPr>
          <a:xfrm>
            <a:off x="1670049" y="1890445"/>
            <a:ext cx="8026041" cy="4469258"/>
          </a:xfrm>
        </p:spPr>
        <p:txBody>
          <a:bodyPr vert="horz" lIns="0" tIns="0" rIns="0" bIns="0" rtlCol="0" anchor="t">
            <a:normAutofit/>
          </a:bodyPr>
          <a:lstStyle/>
          <a:p>
            <a:pPr marL="323850" indent="-323850">
              <a:buFont typeface="Arial" panose="020B0604020202020204" pitchFamily="34" charset="0"/>
              <a:buChar char="•"/>
            </a:pPr>
            <a:r>
              <a:rPr lang="nb-NO" sz="1800" dirty="0">
                <a:solidFill>
                  <a:schemeClr val="tx2"/>
                </a:solidFill>
              </a:rPr>
              <a:t>Konkret samværsfastsettelse i nyere Høyesterettspraksis</a:t>
            </a:r>
          </a:p>
          <a:p>
            <a:pPr lvl="1">
              <a:buFont typeface="Courier New" panose="02070309020205020404" pitchFamily="49" charset="0"/>
              <a:buChar char="o"/>
            </a:pPr>
            <a:r>
              <a:rPr lang="nb-NO" sz="1600" dirty="0">
                <a:solidFill>
                  <a:schemeClr val="tx2"/>
                </a:solidFill>
                <a:latin typeface="Tahoma"/>
                <a:ea typeface="Tahoma"/>
                <a:cs typeface="Tahoma"/>
              </a:rPr>
              <a:t>HR-2020-662-S; 8 i året</a:t>
            </a:r>
          </a:p>
          <a:p>
            <a:pPr lvl="1">
              <a:buFont typeface="Courier New" panose="02070309020205020404" pitchFamily="49" charset="0"/>
              <a:buChar char="o"/>
            </a:pPr>
            <a:r>
              <a:rPr lang="nb-NO" sz="1600" dirty="0">
                <a:solidFill>
                  <a:schemeClr val="tx2"/>
                </a:solidFill>
                <a:latin typeface="Tahoma"/>
                <a:ea typeface="Tahoma"/>
                <a:cs typeface="Tahoma"/>
              </a:rPr>
              <a:t>HR-2020-662-S; 6 i året (innledende fase)</a:t>
            </a:r>
          </a:p>
          <a:p>
            <a:pPr lvl="1">
              <a:buFont typeface="Courier New" panose="02070309020205020404" pitchFamily="49" charset="0"/>
              <a:buChar char="o"/>
            </a:pPr>
            <a:r>
              <a:rPr lang="nb-NO" sz="1600" dirty="0">
                <a:solidFill>
                  <a:schemeClr val="tx2"/>
                </a:solidFill>
                <a:latin typeface="Tahoma"/>
                <a:ea typeface="Tahoma"/>
                <a:cs typeface="Tahoma"/>
              </a:rPr>
              <a:t>HR-2020-474-A; 6 i året (Gjenforening på lang sikt)</a:t>
            </a:r>
          </a:p>
          <a:p>
            <a:pPr lvl="1">
              <a:buFont typeface="Courier New" panose="02070309020205020404" pitchFamily="49" charset="0"/>
              <a:buChar char="o"/>
            </a:pPr>
            <a:r>
              <a:rPr lang="nb-NO" sz="1600" dirty="0">
                <a:solidFill>
                  <a:schemeClr val="tx2"/>
                </a:solidFill>
                <a:latin typeface="Tahoma"/>
                <a:ea typeface="Tahoma"/>
                <a:cs typeface="Tahoma"/>
              </a:rPr>
              <a:t>HR-2020-475-A; 5 i året (Gjenforening på lang sikt)</a:t>
            </a:r>
          </a:p>
          <a:p>
            <a:pPr lvl="1">
              <a:buFont typeface="Courier New" panose="02070309020205020404" pitchFamily="49" charset="0"/>
              <a:buChar char="o"/>
            </a:pPr>
            <a:r>
              <a:rPr lang="nb-NO" sz="1600" dirty="0">
                <a:solidFill>
                  <a:schemeClr val="tx2"/>
                </a:solidFill>
                <a:latin typeface="Tahoma"/>
                <a:ea typeface="Tahoma"/>
                <a:cs typeface="Tahoma"/>
              </a:rPr>
              <a:t>HR-2020-476-A; 4 + 6 i året (Gjenforening på lang sikt)</a:t>
            </a:r>
          </a:p>
          <a:p>
            <a:pPr marL="914400" lvl="2" indent="0">
              <a:buNone/>
            </a:pPr>
            <a:endParaRPr lang="nb-NO" sz="600" dirty="0">
              <a:solidFill>
                <a:schemeClr val="tx2"/>
              </a:solidFill>
            </a:endParaRPr>
          </a:p>
          <a:p>
            <a:pPr marL="438300" indent="-342900">
              <a:buFont typeface="Arial" panose="020B0604020202020204" pitchFamily="34" charset="0"/>
              <a:buChar char="•"/>
            </a:pPr>
            <a:r>
              <a:rPr lang="nb-NO" sz="1800" dirty="0">
                <a:solidFill>
                  <a:schemeClr val="tx2"/>
                </a:solidFill>
              </a:rPr>
              <a:t>Er Høyesteretts samværsnivå tilstrekkelig for EMD?</a:t>
            </a:r>
            <a:endParaRPr lang="nb-NO" sz="600" dirty="0">
              <a:solidFill>
                <a:schemeClr val="tx2"/>
              </a:solidFill>
              <a:latin typeface="Tahoma"/>
              <a:ea typeface="Tahoma"/>
              <a:cs typeface="Tahoma"/>
            </a:endParaRPr>
          </a:p>
          <a:p>
            <a:pPr marL="914250" lvl="2" indent="-323850">
              <a:buFont typeface="Courier New" panose="02070309020205020404" pitchFamily="49" charset="0"/>
              <a:buChar char="o"/>
            </a:pPr>
            <a:r>
              <a:rPr lang="nb-NO" sz="1600" dirty="0">
                <a:solidFill>
                  <a:schemeClr val="tx2"/>
                </a:solidFill>
                <a:latin typeface="Tahoma"/>
                <a:ea typeface="Tahoma"/>
                <a:cs typeface="Tahoma"/>
              </a:rPr>
              <a:t>K.O og V.M. </a:t>
            </a:r>
            <a:r>
              <a:rPr lang="nb-NO" sz="1600" dirty="0" err="1">
                <a:solidFill>
                  <a:schemeClr val="tx2"/>
                </a:solidFill>
                <a:latin typeface="Tahoma"/>
                <a:ea typeface="Tahoma"/>
                <a:cs typeface="Tahoma"/>
              </a:rPr>
              <a:t>avsn</a:t>
            </a:r>
            <a:r>
              <a:rPr lang="nb-NO" sz="1600" dirty="0">
                <a:solidFill>
                  <a:schemeClr val="tx2"/>
                </a:solidFill>
                <a:latin typeface="Tahoma"/>
                <a:ea typeface="Tahoma"/>
                <a:cs typeface="Tahoma"/>
              </a:rPr>
              <a:t>. 67 </a:t>
            </a:r>
            <a:endParaRPr lang="en-US" sz="1600" dirty="0">
              <a:solidFill>
                <a:schemeClr val="tx2"/>
              </a:solidFill>
              <a:latin typeface="Tahoma"/>
              <a:ea typeface="Tahoma"/>
              <a:cs typeface="Tahoma"/>
            </a:endParaRPr>
          </a:p>
          <a:p>
            <a:pPr marL="914400" lvl="3" indent="0">
              <a:buNone/>
            </a:pPr>
            <a:r>
              <a:rPr lang="en-US" sz="1500" dirty="0">
                <a:solidFill>
                  <a:schemeClr val="tx2"/>
                </a:solidFill>
                <a:latin typeface="Tahoma"/>
                <a:ea typeface="Tahoma"/>
                <a:cs typeface="Tahoma"/>
              </a:rPr>
              <a:t>- family reunification cannot normally be expected to be sufficiently supported if there are intervals of weeks, or even – as in the instant case – as much as months, between each contact session</a:t>
            </a:r>
            <a:endParaRPr lang="nb-NO" sz="1500" dirty="0">
              <a:solidFill>
                <a:schemeClr val="tx2"/>
              </a:solidFill>
              <a:latin typeface="Tahoma"/>
              <a:ea typeface="Tahoma"/>
              <a:cs typeface="Tahoma"/>
            </a:endParaRPr>
          </a:p>
          <a:p>
            <a:pPr marL="323850" lvl="1" indent="-323850">
              <a:buFont typeface="Arial,Sans-Serif" panose="020B0604020202020204" pitchFamily="34" charset="0"/>
              <a:buChar char="•"/>
            </a:pPr>
            <a:endParaRPr lang="en-US" sz="600" dirty="0">
              <a:solidFill>
                <a:schemeClr val="tx2"/>
              </a:solidFill>
              <a:latin typeface="Tahoma"/>
              <a:ea typeface="Tahoma"/>
              <a:cs typeface="Tahoma"/>
            </a:endParaRPr>
          </a:p>
          <a:p>
            <a:pPr marL="819150" lvl="2" indent="0">
              <a:buNone/>
            </a:pPr>
            <a:r>
              <a:rPr lang="en-US" sz="1600" dirty="0">
                <a:solidFill>
                  <a:schemeClr val="tx2"/>
                </a:solidFill>
                <a:latin typeface="Tahoma"/>
                <a:ea typeface="Tahoma"/>
                <a:cs typeface="Tahoma"/>
              </a:rPr>
              <a:t>-&gt; HR-2020-474-A </a:t>
            </a:r>
            <a:r>
              <a:rPr lang="en-US" sz="1600" dirty="0" err="1">
                <a:solidFill>
                  <a:schemeClr val="tx2"/>
                </a:solidFill>
                <a:latin typeface="Tahoma"/>
                <a:ea typeface="Tahoma"/>
                <a:cs typeface="Tahoma"/>
              </a:rPr>
              <a:t>avsn</a:t>
            </a:r>
            <a:r>
              <a:rPr lang="en-US" sz="1600" dirty="0">
                <a:solidFill>
                  <a:schemeClr val="tx2"/>
                </a:solidFill>
                <a:latin typeface="Tahoma"/>
                <a:ea typeface="Tahoma"/>
                <a:cs typeface="Tahoma"/>
              </a:rPr>
              <a:t>. 40:</a:t>
            </a:r>
            <a:endParaRPr lang="en-US" sz="1600" dirty="0">
              <a:solidFill>
                <a:schemeClr val="tx2"/>
              </a:solidFill>
            </a:endParaRPr>
          </a:p>
          <a:p>
            <a:pPr marL="914400" lvl="3">
              <a:buNone/>
            </a:pPr>
            <a:r>
              <a:rPr lang="nb-NO" sz="1500" dirty="0">
                <a:solidFill>
                  <a:schemeClr val="tx2"/>
                </a:solidFill>
                <a:latin typeface="Tahoma"/>
                <a:ea typeface="Tahoma"/>
                <a:cs typeface="Tahoma"/>
              </a:rPr>
              <a:t>	- Slik jeg oppfatter det, løfter EMD her fram det generelle utgangspunktet om at løpende og hyppig samvær er sentralt for å sikre gjenforening</a:t>
            </a:r>
            <a:endParaRPr lang="en-US" sz="1500" dirty="0">
              <a:solidFill>
                <a:schemeClr val="tx2"/>
              </a:solidFill>
              <a:latin typeface="Tahoma"/>
              <a:ea typeface="Tahoma"/>
              <a:cs typeface="Tahoma"/>
            </a:endParaRPr>
          </a:p>
          <a:p>
            <a:pPr marL="95250" indent="0">
              <a:buNone/>
            </a:pPr>
            <a:endParaRPr lang="nb-NO" sz="1600" dirty="0">
              <a:solidFill>
                <a:schemeClr val="tx2"/>
              </a:solidFill>
            </a:endParaRPr>
          </a:p>
          <a:p>
            <a:pPr marL="323850" indent="-323850">
              <a:buFontTx/>
              <a:buChar char="•"/>
            </a:pPr>
            <a:endParaRPr lang="nb-NO" sz="1600" dirty="0">
              <a:solidFill>
                <a:srgbClr val="050F41"/>
              </a:solidFill>
            </a:endParaRPr>
          </a:p>
        </p:txBody>
      </p:sp>
    </p:spTree>
    <p:extLst>
      <p:ext uri="{BB962C8B-B14F-4D97-AF65-F5344CB8AC3E}">
        <p14:creationId xmlns:p14="http://schemas.microsoft.com/office/powerpoint/2010/main" val="1624523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bilde 4">
            <a:extLst>
              <a:ext uri="{FF2B5EF4-FFF2-40B4-BE49-F238E27FC236}">
                <a16:creationId xmlns:a16="http://schemas.microsoft.com/office/drawing/2014/main" id="{44BFD9AC-DBA2-4CDB-ACB3-FA6DBDDA5A4F}"/>
              </a:ext>
            </a:extLst>
          </p:cNvPr>
          <p:cNvGraphicFramePr>
            <a:graphicFrameLocks noGrp="1"/>
          </p:cNvGraphicFramePr>
          <p:nvPr>
            <p:ph type="pic" sz="quarter" idx="13"/>
            <p:extLst>
              <p:ext uri="{D42A27DB-BD31-4B8C-83A1-F6EECF244321}">
                <p14:modId xmlns:p14="http://schemas.microsoft.com/office/powerpoint/2010/main" val="4012290278"/>
              </p:ext>
            </p:extLst>
          </p:nvPr>
        </p:nvGraphicFramePr>
        <p:xfrm>
          <a:off x="409575" y="428625"/>
          <a:ext cx="11372850" cy="60007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F4C748AD-9159-4447-8FF7-DBCC0368FC5E}"/>
              </a:ext>
            </a:extLst>
          </p:cNvPr>
          <p:cNvSpPr txBox="1"/>
          <p:nvPr/>
        </p:nvSpPr>
        <p:spPr>
          <a:xfrm>
            <a:off x="95250" y="6429375"/>
            <a:ext cx="4648200" cy="276999"/>
          </a:xfrm>
          <a:prstGeom prst="rect">
            <a:avLst/>
          </a:prstGeom>
          <a:noFill/>
        </p:spPr>
        <p:txBody>
          <a:bodyPr wrap="square" lIns="0" tIns="0" rIns="0" bIns="0" rtlCol="0">
            <a:spAutoFit/>
          </a:bodyPr>
          <a:lstStyle/>
          <a:p>
            <a:r>
              <a:rPr lang="nb-NO" dirty="0">
                <a:latin typeface="Tahoma" charset="0"/>
                <a:ea typeface="Tahoma" charset="0"/>
                <a:cs typeface="Tahoma" charset="0"/>
              </a:rPr>
              <a:t>*Tall fra Sentralenheten for fylkesnemndene</a:t>
            </a:r>
          </a:p>
        </p:txBody>
      </p:sp>
    </p:spTree>
    <p:extLst>
      <p:ext uri="{BB962C8B-B14F-4D97-AF65-F5344CB8AC3E}">
        <p14:creationId xmlns:p14="http://schemas.microsoft.com/office/powerpoint/2010/main" val="1283358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ssholder for bilde 2">
            <a:extLst>
              <a:ext uri="{FF2B5EF4-FFF2-40B4-BE49-F238E27FC236}">
                <a16:creationId xmlns:a16="http://schemas.microsoft.com/office/drawing/2014/main" id="{5727457B-2284-4C48-9744-937B47AD706B}"/>
              </a:ext>
            </a:extLst>
          </p:cNvPr>
          <p:cNvGraphicFramePr>
            <a:graphicFrameLocks noGrp="1"/>
          </p:cNvGraphicFramePr>
          <p:nvPr>
            <p:ph type="pic" sz="quarter" idx="13"/>
            <p:extLst>
              <p:ext uri="{D42A27DB-BD31-4B8C-83A1-F6EECF244321}">
                <p14:modId xmlns:p14="http://schemas.microsoft.com/office/powerpoint/2010/main" val="1818648646"/>
              </p:ext>
            </p:extLst>
          </p:nvPr>
        </p:nvGraphicFramePr>
        <p:xfrm>
          <a:off x="409575" y="428625"/>
          <a:ext cx="11372850" cy="60007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a:extLst>
              <a:ext uri="{FF2B5EF4-FFF2-40B4-BE49-F238E27FC236}">
                <a16:creationId xmlns:a16="http://schemas.microsoft.com/office/drawing/2014/main" id="{5FBCB165-7129-43F7-B702-0181208603E0}"/>
              </a:ext>
            </a:extLst>
          </p:cNvPr>
          <p:cNvSpPr txBox="1"/>
          <p:nvPr/>
        </p:nvSpPr>
        <p:spPr>
          <a:xfrm>
            <a:off x="194310" y="6488668"/>
            <a:ext cx="6103620" cy="369332"/>
          </a:xfrm>
          <a:prstGeom prst="rect">
            <a:avLst/>
          </a:prstGeom>
          <a:noFill/>
        </p:spPr>
        <p:txBody>
          <a:bodyPr wrap="square">
            <a:spAutoFit/>
          </a:bodyPr>
          <a:lstStyle/>
          <a:p>
            <a:r>
              <a:rPr lang="nb-NO" dirty="0">
                <a:latin typeface="Tahoma" charset="0"/>
                <a:ea typeface="Tahoma" charset="0"/>
                <a:cs typeface="Tahoma" charset="0"/>
              </a:rPr>
              <a:t>*Tall fra Sentralenheten for fylkesnemndene</a:t>
            </a:r>
          </a:p>
        </p:txBody>
      </p:sp>
    </p:spTree>
    <p:extLst>
      <p:ext uri="{BB962C8B-B14F-4D97-AF65-F5344CB8AC3E}">
        <p14:creationId xmlns:p14="http://schemas.microsoft.com/office/powerpoint/2010/main" val="244630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37B40-D052-4F89-B0B4-1D16DA2F0AC6}"/>
              </a:ext>
            </a:extLst>
          </p:cNvPr>
          <p:cNvSpPr>
            <a:spLocks noGrp="1"/>
          </p:cNvSpPr>
          <p:nvPr>
            <p:ph type="title"/>
          </p:nvPr>
        </p:nvSpPr>
        <p:spPr/>
        <p:txBody>
          <a:bodyPr/>
          <a:lstStyle/>
          <a:p>
            <a:r>
              <a:rPr lang="nb-NO" dirty="0">
                <a:latin typeface="Tahoma"/>
                <a:ea typeface="Tahoma"/>
                <a:cs typeface="Tahoma"/>
              </a:rPr>
              <a:t>Opplegg</a:t>
            </a:r>
            <a:endParaRPr lang="nb-NO" dirty="0"/>
          </a:p>
        </p:txBody>
      </p:sp>
      <p:sp>
        <p:nvSpPr>
          <p:cNvPr id="3" name="Text Placeholder 2">
            <a:extLst>
              <a:ext uri="{FF2B5EF4-FFF2-40B4-BE49-F238E27FC236}">
                <a16:creationId xmlns:a16="http://schemas.microsoft.com/office/drawing/2014/main" id="{84724A2B-1466-41D6-A684-55382BDB668F}"/>
              </a:ext>
            </a:extLst>
          </p:cNvPr>
          <p:cNvSpPr>
            <a:spLocks noGrp="1"/>
          </p:cNvSpPr>
          <p:nvPr>
            <p:ph type="body" sz="quarter" idx="13"/>
          </p:nvPr>
        </p:nvSpPr>
        <p:spPr/>
        <p:txBody>
          <a:bodyPr vert="horz" lIns="0" tIns="0" rIns="0" bIns="0" rtlCol="0" anchor="t">
            <a:normAutofit fontScale="85000" lnSpcReduction="20000"/>
          </a:bodyPr>
          <a:lstStyle/>
          <a:p>
            <a:pPr marL="0" indent="0">
              <a:buNone/>
            </a:pPr>
            <a:endParaRPr lang="nb-NO" dirty="0">
              <a:latin typeface="Tahoma"/>
              <a:ea typeface="Tahoma"/>
              <a:cs typeface="Tahoma"/>
            </a:endParaRPr>
          </a:p>
          <a:p>
            <a:pPr marL="323850" indent="-323850">
              <a:buFont typeface="Arial" panose="020B0604020202020204" pitchFamily="34" charset="0"/>
              <a:buChar char="•"/>
            </a:pPr>
            <a:r>
              <a:rPr lang="nb-NO" dirty="0">
                <a:latin typeface="Tahoma"/>
                <a:ea typeface="Tahoma"/>
                <a:cs typeface="Tahoma"/>
              </a:rPr>
              <a:t>Bakgrunn: Norske barnevernssaker for EMD</a:t>
            </a:r>
          </a:p>
          <a:p>
            <a:pPr marL="323850" indent="-323850">
              <a:buFont typeface="Arial" panose="020B0604020202020204" pitchFamily="34" charset="0"/>
              <a:buChar char="•"/>
            </a:pPr>
            <a:endParaRPr lang="nb-NO" dirty="0">
              <a:latin typeface="Tahoma"/>
              <a:ea typeface="Tahoma"/>
              <a:cs typeface="Tahoma"/>
            </a:endParaRPr>
          </a:p>
          <a:p>
            <a:pPr marL="323850" indent="-323850">
              <a:buFont typeface="Arial" panose="020B0604020202020204" pitchFamily="34" charset="0"/>
              <a:buChar char="•"/>
            </a:pPr>
            <a:r>
              <a:rPr lang="nb-NO" dirty="0">
                <a:latin typeface="Tahoma"/>
                <a:ea typeface="Tahoma"/>
                <a:cs typeface="Tahoma"/>
              </a:rPr>
              <a:t>EMK-rettslige utgangspunkter</a:t>
            </a:r>
          </a:p>
          <a:p>
            <a:pPr marL="0" indent="0">
              <a:buNone/>
            </a:pPr>
            <a:r>
              <a:rPr lang="nb-NO" dirty="0">
                <a:latin typeface="Tahoma"/>
                <a:ea typeface="Tahoma"/>
                <a:cs typeface="Tahoma"/>
              </a:rPr>
              <a:t> </a:t>
            </a:r>
          </a:p>
          <a:p>
            <a:pPr marL="323850" indent="-323850">
              <a:buFont typeface="Arial" panose="020B0604020202020204" pitchFamily="34" charset="0"/>
              <a:buChar char="•"/>
            </a:pPr>
            <a:r>
              <a:rPr lang="nb-NO" dirty="0">
                <a:latin typeface="Tahoma"/>
                <a:ea typeface="Tahoma"/>
                <a:cs typeface="Tahoma"/>
              </a:rPr>
              <a:t>Gjenforeningsmålet i norsk barnevern før Strand Lobben</a:t>
            </a:r>
          </a:p>
          <a:p>
            <a:pPr marL="323850" indent="-323850">
              <a:buFont typeface="Courier New"/>
              <a:buChar char="o"/>
            </a:pPr>
            <a:endParaRPr lang="nb-NO" dirty="0">
              <a:latin typeface="Tahoma"/>
              <a:ea typeface="Tahoma"/>
              <a:cs typeface="Tahoma"/>
            </a:endParaRPr>
          </a:p>
          <a:p>
            <a:pPr marL="323850" indent="-323850">
              <a:buFont typeface="Arial" panose="020B0604020202020204" pitchFamily="34" charset="0"/>
              <a:buChar char="•"/>
            </a:pPr>
            <a:r>
              <a:rPr lang="nb-NO" dirty="0">
                <a:latin typeface="Tahoma"/>
                <a:ea typeface="Tahoma"/>
                <a:cs typeface="Tahoma"/>
              </a:rPr>
              <a:t>Gjenforeningsmålet i norsk barnevern etter Høyesteretts storkammeravgjørelser 27. mars 2020</a:t>
            </a:r>
            <a:endParaRPr lang="nb-NO" dirty="0"/>
          </a:p>
          <a:p>
            <a:pPr marL="323850" indent="-323850">
              <a:buFont typeface="Courier New"/>
              <a:buChar char="o"/>
            </a:pPr>
            <a:endParaRPr lang="nb-NO" dirty="0">
              <a:latin typeface="Tahoma"/>
              <a:ea typeface="Tahoma"/>
              <a:cs typeface="Tahoma"/>
            </a:endParaRPr>
          </a:p>
          <a:p>
            <a:pPr marL="323850" indent="-323850">
              <a:buFont typeface="Arial" panose="020B0604020202020204" pitchFamily="34" charset="0"/>
              <a:buChar char="•"/>
            </a:pPr>
            <a:r>
              <a:rPr lang="nb-NO" dirty="0">
                <a:latin typeface="Tahoma"/>
                <a:ea typeface="Tahoma"/>
                <a:cs typeface="Tahoma"/>
              </a:rPr>
              <a:t>Noen tanker om en rettighetsbasert tilnærming til barnets beste kan fremme en balansert avveiing</a:t>
            </a:r>
          </a:p>
          <a:p>
            <a:pPr marL="685165" lvl="1" indent="-323850">
              <a:buFont typeface="Courier New"/>
              <a:buChar char="o"/>
            </a:pPr>
            <a:endParaRPr lang="nb-NO" dirty="0">
              <a:latin typeface="Tahoma"/>
              <a:ea typeface="Tahoma"/>
              <a:cs typeface="Tahoma"/>
            </a:endParaRPr>
          </a:p>
          <a:p>
            <a:pPr marL="361315" lvl="1" indent="0">
              <a:buNone/>
            </a:pPr>
            <a:endParaRPr lang="nb-NO" dirty="0">
              <a:latin typeface="Tahoma"/>
              <a:ea typeface="Tahoma"/>
              <a:cs typeface="Tahoma"/>
            </a:endParaRPr>
          </a:p>
          <a:p>
            <a:pPr marL="685165" lvl="1" indent="-323850">
              <a:buFont typeface="Courier New"/>
              <a:buChar char="o"/>
            </a:pPr>
            <a:endParaRPr lang="nb-NO" dirty="0">
              <a:latin typeface="Tahoma"/>
              <a:ea typeface="Tahoma"/>
              <a:cs typeface="Tahoma"/>
            </a:endParaRPr>
          </a:p>
          <a:p>
            <a:pPr marL="685165" lvl="1" indent="-323850">
              <a:buFont typeface="Courier New"/>
              <a:buChar char="o"/>
            </a:pPr>
            <a:endParaRPr lang="nb-NO" dirty="0">
              <a:latin typeface="Tahoma"/>
              <a:ea typeface="Tahoma"/>
              <a:cs typeface="Tahoma"/>
            </a:endParaRPr>
          </a:p>
          <a:p>
            <a:pPr marL="685165" lvl="1" indent="-323850">
              <a:buFont typeface="Courier New"/>
              <a:buChar char="o"/>
            </a:pPr>
            <a:endParaRPr lang="nb-NO" dirty="0"/>
          </a:p>
          <a:p>
            <a:pPr marL="323850" indent="-323850">
              <a:buFont typeface="Courier New"/>
              <a:buChar char="o"/>
            </a:pPr>
            <a:endParaRPr lang="nb-NO" dirty="0">
              <a:latin typeface="Tahoma"/>
              <a:ea typeface="Tahoma"/>
              <a:cs typeface="Tahoma"/>
            </a:endParaRPr>
          </a:p>
          <a:p>
            <a:pPr marL="323850" indent="-323850">
              <a:buFont typeface="Courier New"/>
              <a:buChar char="o"/>
            </a:pPr>
            <a:endParaRPr lang="nb-NO" dirty="0"/>
          </a:p>
          <a:p>
            <a:pPr marL="323850" indent="-323850">
              <a:buFont typeface="Courier New"/>
              <a:buChar char="o"/>
            </a:pPr>
            <a:endParaRPr lang="nb-NO" dirty="0"/>
          </a:p>
        </p:txBody>
      </p:sp>
    </p:spTree>
    <p:extLst>
      <p:ext uri="{BB962C8B-B14F-4D97-AF65-F5344CB8AC3E}">
        <p14:creationId xmlns:p14="http://schemas.microsoft.com/office/powerpoint/2010/main" val="2814503582"/>
      </p:ext>
    </p:extLst>
  </p:cSld>
  <p:clrMapOvr>
    <a:masterClrMapping/>
  </p:clrMapOvr>
  <mc:AlternateContent xmlns:mc="http://schemas.openxmlformats.org/markup-compatibility/2006" xmlns:p14="http://schemas.microsoft.com/office/powerpoint/2010/main">
    <mc:Choice Requires="p14">
      <p:transition spd="slow" p14:dur="2000" advTm="151"/>
    </mc:Choice>
    <mc:Fallback xmlns="">
      <p:transition spd="slow" advTm="15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Plassholder for bilde 2">
            <a:extLst>
              <a:ext uri="{FF2B5EF4-FFF2-40B4-BE49-F238E27FC236}">
                <a16:creationId xmlns:a16="http://schemas.microsoft.com/office/drawing/2014/main" id="{6B226941-0B91-4653-81AD-66A0F2F90978}"/>
              </a:ext>
            </a:extLst>
          </p:cNvPr>
          <p:cNvGraphicFramePr>
            <a:graphicFrameLocks noGrp="1"/>
          </p:cNvGraphicFramePr>
          <p:nvPr>
            <p:ph type="pic" sz="quarter" idx="13"/>
            <p:extLst>
              <p:ext uri="{D42A27DB-BD31-4B8C-83A1-F6EECF244321}">
                <p14:modId xmlns:p14="http://schemas.microsoft.com/office/powerpoint/2010/main" val="660796892"/>
              </p:ext>
            </p:extLst>
          </p:nvPr>
        </p:nvGraphicFramePr>
        <p:xfrm>
          <a:off x="409575" y="428625"/>
          <a:ext cx="11372850" cy="60007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Sylinder 3">
            <a:extLst>
              <a:ext uri="{FF2B5EF4-FFF2-40B4-BE49-F238E27FC236}">
                <a16:creationId xmlns:a16="http://schemas.microsoft.com/office/drawing/2014/main" id="{B86B355F-2AFF-479E-9056-32004D64ED74}"/>
              </a:ext>
            </a:extLst>
          </p:cNvPr>
          <p:cNvSpPr txBox="1"/>
          <p:nvPr/>
        </p:nvSpPr>
        <p:spPr>
          <a:xfrm>
            <a:off x="0" y="6429375"/>
            <a:ext cx="6103620" cy="369332"/>
          </a:xfrm>
          <a:prstGeom prst="rect">
            <a:avLst/>
          </a:prstGeom>
          <a:noFill/>
        </p:spPr>
        <p:txBody>
          <a:bodyPr wrap="square">
            <a:spAutoFit/>
          </a:bodyPr>
          <a:lstStyle/>
          <a:p>
            <a:r>
              <a:rPr lang="nb-NO" dirty="0">
                <a:latin typeface="Tahoma" charset="0"/>
                <a:ea typeface="Tahoma" charset="0"/>
                <a:cs typeface="Tahoma" charset="0"/>
              </a:rPr>
              <a:t>*Tall fra Sentralenheten for fylkesnemndene</a:t>
            </a:r>
          </a:p>
        </p:txBody>
      </p:sp>
    </p:spTree>
    <p:extLst>
      <p:ext uri="{BB962C8B-B14F-4D97-AF65-F5344CB8AC3E}">
        <p14:creationId xmlns:p14="http://schemas.microsoft.com/office/powerpoint/2010/main" val="1526059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885D0C-27C3-4D6C-BD4C-4FB9C62E765E}"/>
              </a:ext>
            </a:extLst>
          </p:cNvPr>
          <p:cNvSpPr>
            <a:spLocks noGrp="1"/>
          </p:cNvSpPr>
          <p:nvPr>
            <p:ph type="title"/>
          </p:nvPr>
        </p:nvSpPr>
        <p:spPr>
          <a:xfrm>
            <a:off x="1670471" y="587023"/>
            <a:ext cx="8025619" cy="815280"/>
          </a:xfrm>
        </p:spPr>
        <p:txBody>
          <a:bodyPr>
            <a:noAutofit/>
          </a:bodyPr>
          <a:lstStyle/>
          <a:p>
            <a:r>
              <a:rPr lang="en-US" sz="2400" dirty="0">
                <a:latin typeface="Tahoma"/>
                <a:ea typeface="Tahoma"/>
                <a:cs typeface="Tahoma"/>
              </a:rPr>
              <a:t>Kan </a:t>
            </a:r>
            <a:r>
              <a:rPr lang="en-US" sz="2400" dirty="0" err="1">
                <a:latin typeface="Tahoma"/>
                <a:ea typeface="Tahoma"/>
                <a:cs typeface="Tahoma"/>
              </a:rPr>
              <a:t>en</a:t>
            </a:r>
            <a:r>
              <a:rPr lang="en-US" sz="2400" dirty="0">
                <a:latin typeface="Tahoma"/>
                <a:ea typeface="Tahoma"/>
                <a:cs typeface="Tahoma"/>
              </a:rPr>
              <a:t> </a:t>
            </a:r>
            <a:r>
              <a:rPr lang="en-US" sz="2400" dirty="0" err="1">
                <a:latin typeface="Tahoma"/>
                <a:ea typeface="Tahoma"/>
                <a:cs typeface="Tahoma"/>
              </a:rPr>
              <a:t>rettighetsbasert</a:t>
            </a:r>
            <a:r>
              <a:rPr lang="en-US" sz="2400" dirty="0">
                <a:latin typeface="Tahoma"/>
                <a:ea typeface="Tahoma"/>
                <a:cs typeface="Tahoma"/>
              </a:rPr>
              <a:t> </a:t>
            </a:r>
            <a:r>
              <a:rPr lang="en-US" sz="2400" dirty="0" err="1">
                <a:latin typeface="Tahoma"/>
                <a:ea typeface="Tahoma"/>
                <a:cs typeface="Tahoma"/>
              </a:rPr>
              <a:t>tilnærming</a:t>
            </a:r>
            <a:r>
              <a:rPr lang="en-US" sz="2400" dirty="0">
                <a:latin typeface="Tahoma"/>
                <a:ea typeface="Tahoma"/>
                <a:cs typeface="Tahoma"/>
              </a:rPr>
              <a:t> </a:t>
            </a:r>
            <a:r>
              <a:rPr lang="en-US" sz="2400" dirty="0" err="1">
                <a:latin typeface="Tahoma"/>
                <a:ea typeface="Tahoma"/>
                <a:cs typeface="Tahoma"/>
              </a:rPr>
              <a:t>til</a:t>
            </a:r>
            <a:r>
              <a:rPr lang="en-US" sz="2400" dirty="0">
                <a:latin typeface="Tahoma"/>
                <a:ea typeface="Tahoma"/>
                <a:cs typeface="Tahoma"/>
              </a:rPr>
              <a:t> </a:t>
            </a:r>
            <a:r>
              <a:rPr lang="en-US" sz="2400" dirty="0" err="1">
                <a:latin typeface="Tahoma"/>
                <a:ea typeface="Tahoma"/>
                <a:cs typeface="Tahoma"/>
              </a:rPr>
              <a:t>barnets</a:t>
            </a:r>
            <a:r>
              <a:rPr lang="en-US" sz="2400" dirty="0">
                <a:latin typeface="Tahoma"/>
                <a:ea typeface="Tahoma"/>
                <a:cs typeface="Tahoma"/>
              </a:rPr>
              <a:t> </a:t>
            </a:r>
            <a:r>
              <a:rPr lang="en-US" sz="2400" dirty="0" err="1">
                <a:latin typeface="Tahoma"/>
                <a:ea typeface="Tahoma"/>
                <a:cs typeface="Tahoma"/>
              </a:rPr>
              <a:t>beste</a:t>
            </a:r>
            <a:r>
              <a:rPr lang="en-US" sz="2400" dirty="0">
                <a:latin typeface="Tahoma"/>
                <a:ea typeface="Tahoma"/>
                <a:cs typeface="Tahoma"/>
              </a:rPr>
              <a:t> </a:t>
            </a:r>
            <a:r>
              <a:rPr lang="en-US" sz="2400" dirty="0" err="1">
                <a:latin typeface="Tahoma"/>
                <a:ea typeface="Tahoma"/>
                <a:cs typeface="Tahoma"/>
              </a:rPr>
              <a:t>fremme</a:t>
            </a:r>
            <a:r>
              <a:rPr lang="en-US" sz="2400" dirty="0">
                <a:latin typeface="Tahoma"/>
                <a:ea typeface="Tahoma"/>
                <a:cs typeface="Tahoma"/>
              </a:rPr>
              <a:t> </a:t>
            </a:r>
            <a:r>
              <a:rPr lang="en-US" sz="2400" dirty="0" err="1">
                <a:latin typeface="Tahoma"/>
                <a:ea typeface="Tahoma"/>
                <a:cs typeface="Tahoma"/>
              </a:rPr>
              <a:t>en</a:t>
            </a:r>
            <a:r>
              <a:rPr lang="en-US" sz="2400" dirty="0">
                <a:latin typeface="Tahoma"/>
                <a:ea typeface="Tahoma"/>
                <a:cs typeface="Tahoma"/>
              </a:rPr>
              <a:t> </a:t>
            </a:r>
            <a:r>
              <a:rPr lang="en-US" sz="2400" dirty="0" err="1">
                <a:latin typeface="Tahoma"/>
                <a:ea typeface="Tahoma"/>
                <a:cs typeface="Tahoma"/>
              </a:rPr>
              <a:t>balansert</a:t>
            </a:r>
            <a:r>
              <a:rPr lang="en-US" sz="2400" dirty="0">
                <a:latin typeface="Tahoma"/>
                <a:ea typeface="Tahoma"/>
                <a:cs typeface="Tahoma"/>
              </a:rPr>
              <a:t> </a:t>
            </a:r>
            <a:r>
              <a:rPr lang="en-US" sz="2400" dirty="0" err="1">
                <a:latin typeface="Tahoma"/>
                <a:ea typeface="Tahoma"/>
                <a:cs typeface="Tahoma"/>
              </a:rPr>
              <a:t>avveiing</a:t>
            </a:r>
            <a:r>
              <a:rPr lang="en-US" sz="2400" dirty="0">
                <a:latin typeface="Tahoma"/>
                <a:ea typeface="Tahoma"/>
                <a:cs typeface="Tahoma"/>
              </a:rPr>
              <a:t>?</a:t>
            </a:r>
          </a:p>
        </p:txBody>
      </p:sp>
      <p:sp>
        <p:nvSpPr>
          <p:cNvPr id="3" name="Plassholder for tekst 2">
            <a:extLst>
              <a:ext uri="{FF2B5EF4-FFF2-40B4-BE49-F238E27FC236}">
                <a16:creationId xmlns:a16="http://schemas.microsoft.com/office/drawing/2014/main" id="{8ED177F4-8579-4758-B254-875CAA0FA915}"/>
              </a:ext>
            </a:extLst>
          </p:cNvPr>
          <p:cNvSpPr>
            <a:spLocks noGrp="1"/>
          </p:cNvSpPr>
          <p:nvPr>
            <p:ph type="body" sz="quarter" idx="13"/>
          </p:nvPr>
        </p:nvSpPr>
        <p:spPr>
          <a:xfrm>
            <a:off x="1670470" y="1828800"/>
            <a:ext cx="8025619" cy="4595751"/>
          </a:xfrm>
        </p:spPr>
        <p:txBody>
          <a:bodyPr vert="horz" lIns="0" tIns="0" rIns="0" bIns="0" rtlCol="0" anchor="t">
            <a:normAutofit/>
          </a:bodyPr>
          <a:lstStyle/>
          <a:p>
            <a:pPr marL="323850" indent="-323850">
              <a:buFont typeface="Arial" panose="020B0604020202020204" pitchFamily="34" charset="0"/>
              <a:buChar char="•"/>
            </a:pPr>
            <a:r>
              <a:rPr lang="nb-NO" sz="1800" dirty="0"/>
              <a:t>FNs barnekomite anbefaler en rettighetsbasert tilnærming til barnets beste, GC no. 14</a:t>
            </a:r>
          </a:p>
          <a:p>
            <a:pPr marL="361315" lvl="1" indent="0">
              <a:buNone/>
            </a:pPr>
            <a:r>
              <a:rPr lang="en-US" sz="1600" i="1" dirty="0"/>
              <a:t>- “</a:t>
            </a:r>
            <a:r>
              <a:rPr lang="en-US" sz="1600" b="1" i="1" dirty="0"/>
              <a:t>The concept of the child's best interests is aimed at ensuring </a:t>
            </a:r>
            <a:r>
              <a:rPr lang="en-US" sz="1600" i="1" dirty="0"/>
              <a:t>both the full and effective enjoyment of all the rights recognized in the Convention and the holistic development of the child”</a:t>
            </a:r>
            <a:endParaRPr lang="nb-NO" sz="1600" dirty="0"/>
          </a:p>
          <a:p>
            <a:pPr marL="323850" indent="-323850">
              <a:buFont typeface="Arial" panose="020B0604020202020204" pitchFamily="34" charset="0"/>
              <a:buChar char="•"/>
            </a:pPr>
            <a:endParaRPr lang="nb-NO" sz="600" dirty="0"/>
          </a:p>
          <a:p>
            <a:pPr marL="323850" indent="-323850">
              <a:buFont typeface="Arial" panose="020B0604020202020204" pitchFamily="34" charset="0"/>
              <a:buChar char="•"/>
            </a:pPr>
            <a:r>
              <a:rPr lang="nb-NO" sz="1800" dirty="0"/>
              <a:t>Det sterke fokuset på gjenforeningsmålet og barnets beste som et «hensyn» eller «interesse» skaper spenning mot barnets </a:t>
            </a:r>
            <a:r>
              <a:rPr lang="nb-NO" sz="1800" b="1" dirty="0"/>
              <a:t>autonomi </a:t>
            </a:r>
            <a:r>
              <a:rPr lang="nb-NO" sz="1800" dirty="0"/>
              <a:t>og barnets posisjon om innehaver av </a:t>
            </a:r>
            <a:r>
              <a:rPr lang="nb-NO" sz="1800" b="1" dirty="0"/>
              <a:t>individuelle rettigheter</a:t>
            </a:r>
            <a:endParaRPr lang="nb-NO" sz="600" dirty="0">
              <a:latin typeface="Tahoma"/>
              <a:ea typeface="Tahoma"/>
              <a:cs typeface="Tahoma"/>
            </a:endParaRPr>
          </a:p>
          <a:p>
            <a:pPr marL="685650" lvl="1" indent="-323850">
              <a:buFont typeface="Courier New" panose="02070309020205020404" pitchFamily="49" charset="0"/>
              <a:buChar char="o"/>
            </a:pPr>
            <a:endParaRPr lang="nb-NO" sz="600" dirty="0">
              <a:latin typeface="Tahoma"/>
              <a:ea typeface="Tahoma"/>
              <a:cs typeface="Tahoma"/>
            </a:endParaRPr>
          </a:p>
          <a:p>
            <a:pPr marL="685650" lvl="1" indent="-323850">
              <a:buFont typeface="Courier New" panose="02070309020205020404" pitchFamily="49" charset="0"/>
              <a:buChar char="o"/>
            </a:pPr>
            <a:r>
              <a:rPr lang="nb-NO" sz="1600" dirty="0">
                <a:latin typeface="Tahoma"/>
                <a:ea typeface="Tahoma"/>
                <a:cs typeface="Tahoma"/>
              </a:rPr>
              <a:t>Den tradisjonelle menneskerettslige metode; det offentlige har bevisbyrden for at inngrep i én rettighet er forholdsmessig - </a:t>
            </a:r>
            <a:r>
              <a:rPr lang="nb-NO" sz="1600" dirty="0"/>
              <a:t>«</a:t>
            </a:r>
            <a:r>
              <a:rPr lang="nb-NO" sz="1600" dirty="0" err="1"/>
              <a:t>rights</a:t>
            </a:r>
            <a:r>
              <a:rPr lang="nb-NO" sz="1600" dirty="0"/>
              <a:t> as </a:t>
            </a:r>
            <a:r>
              <a:rPr lang="nb-NO" sz="1600" dirty="0" err="1"/>
              <a:t>trumps</a:t>
            </a:r>
            <a:r>
              <a:rPr lang="nb-NO" sz="1600" dirty="0"/>
              <a:t>»</a:t>
            </a:r>
          </a:p>
          <a:p>
            <a:pPr marL="95250" indent="0">
              <a:buNone/>
            </a:pPr>
            <a:endParaRPr lang="nb-NO" sz="600" dirty="0">
              <a:latin typeface="Tahoma"/>
              <a:ea typeface="Tahoma"/>
              <a:cs typeface="Tahoma"/>
            </a:endParaRPr>
          </a:p>
          <a:p>
            <a:pPr marL="438150" indent="-342900">
              <a:buFont typeface="Arial" panose="020B0604020202020204" pitchFamily="34" charset="0"/>
              <a:buChar char="•"/>
            </a:pPr>
            <a:r>
              <a:rPr lang="nb-NO" sz="1800" dirty="0">
                <a:latin typeface="Tahoma"/>
                <a:ea typeface="Tahoma"/>
                <a:cs typeface="Tahoma"/>
              </a:rPr>
              <a:t>Annen EMD-praksis; kollisjoner mellom EMK-rettigheter skal løses ved en </a:t>
            </a:r>
            <a:r>
              <a:rPr lang="nb-NO" sz="1800" b="1" dirty="0">
                <a:latin typeface="Tahoma"/>
                <a:ea typeface="Tahoma"/>
                <a:cs typeface="Tahoma"/>
              </a:rPr>
              <a:t>balansetest </a:t>
            </a:r>
            <a:r>
              <a:rPr lang="nb-NO" sz="1800" dirty="0">
                <a:latin typeface="Tahoma"/>
                <a:ea typeface="Tahoma"/>
                <a:cs typeface="Tahoma"/>
              </a:rPr>
              <a:t>– en avveiing mellom </a:t>
            </a:r>
            <a:r>
              <a:rPr lang="nb-NO" sz="1800" b="1" dirty="0">
                <a:latin typeface="Tahoma"/>
                <a:ea typeface="Tahoma"/>
                <a:cs typeface="Tahoma"/>
              </a:rPr>
              <a:t>likestilte rettigheter</a:t>
            </a:r>
            <a:endParaRPr lang="nb-NO" sz="1800" dirty="0">
              <a:latin typeface="Tahoma"/>
              <a:ea typeface="Tahoma"/>
              <a:cs typeface="Tahoma"/>
            </a:endParaRPr>
          </a:p>
          <a:p>
            <a:pPr marL="457200" lvl="1" indent="0">
              <a:buNone/>
            </a:pPr>
            <a:endParaRPr lang="nb-NO" sz="600" dirty="0">
              <a:latin typeface="Tahoma"/>
              <a:ea typeface="Tahoma"/>
              <a:cs typeface="Tahoma"/>
            </a:endParaRPr>
          </a:p>
          <a:p>
            <a:pPr lvl="1">
              <a:buFont typeface="Courier New" panose="02070309020205020404" pitchFamily="49" charset="0"/>
              <a:buChar char="o"/>
            </a:pPr>
            <a:r>
              <a:rPr lang="nb-NO" sz="1600" dirty="0">
                <a:latin typeface="Tahoma"/>
                <a:ea typeface="Tahoma"/>
                <a:cs typeface="Tahoma"/>
              </a:rPr>
              <a:t>Metode: bred helhetsvurdering for å avdekke hvilken rettighet man er mest i kjernen av (+ videre skjønnsmargin)</a:t>
            </a:r>
            <a:endParaRPr lang="nb-NO" sz="1600" dirty="0"/>
          </a:p>
          <a:p>
            <a:pPr marL="0" indent="0">
              <a:buNone/>
            </a:pPr>
            <a:endParaRPr lang="nb-NO" sz="600" dirty="0"/>
          </a:p>
          <a:p>
            <a:pPr marL="0" indent="0">
              <a:buNone/>
            </a:pPr>
            <a:endParaRPr lang="en-US" sz="600" b="1" dirty="0"/>
          </a:p>
          <a:p>
            <a:pPr marL="323850" indent="-323850">
              <a:buFont typeface="Arial" panose="020B0604020202020204" pitchFamily="34" charset="0"/>
              <a:buChar char="•"/>
            </a:pPr>
            <a:endParaRPr lang="en-US" sz="1600" b="1" dirty="0"/>
          </a:p>
          <a:p>
            <a:pPr marL="0" indent="0">
              <a:buNone/>
            </a:pPr>
            <a:endParaRPr lang="nb-NO" sz="1600" dirty="0"/>
          </a:p>
          <a:p>
            <a:pPr marL="323850" indent="-323850">
              <a:buFont typeface="Arial" panose="020B0604020202020204" pitchFamily="34" charset="0"/>
              <a:buChar char="•"/>
            </a:pPr>
            <a:endParaRPr lang="nb-NO" sz="1600" dirty="0"/>
          </a:p>
        </p:txBody>
      </p:sp>
    </p:spTree>
    <p:extLst>
      <p:ext uri="{BB962C8B-B14F-4D97-AF65-F5344CB8AC3E}">
        <p14:creationId xmlns:p14="http://schemas.microsoft.com/office/powerpoint/2010/main" val="230613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lassholder for bilde 12">
            <a:extLst>
              <a:ext uri="{FF2B5EF4-FFF2-40B4-BE49-F238E27FC236}">
                <a16:creationId xmlns:a16="http://schemas.microsoft.com/office/drawing/2014/main" id="{10F9D96C-79D8-44F4-943D-038327CDB0A6}"/>
              </a:ext>
            </a:extLst>
          </p:cNvPr>
          <p:cNvSpPr>
            <a:spLocks noGrp="1"/>
          </p:cNvSpPr>
          <p:nvPr>
            <p:ph type="pic" sz="quarter" idx="13"/>
          </p:nvPr>
        </p:nvSpPr>
        <p:spPr>
          <a:xfrm>
            <a:off x="376178" y="418504"/>
            <a:ext cx="11373104" cy="6001474"/>
          </a:xfrm>
          <a:solidFill>
            <a:srgbClr val="0070C0"/>
          </a:solidFill>
        </p:spPr>
      </p:sp>
      <p:sp>
        <p:nvSpPr>
          <p:cNvPr id="176" name="TextBox 175">
            <a:extLst>
              <a:ext uri="{FF2B5EF4-FFF2-40B4-BE49-F238E27FC236}">
                <a16:creationId xmlns:a16="http://schemas.microsoft.com/office/drawing/2014/main" id="{792019F2-8088-4EFF-BC60-A7825FC59A63}"/>
              </a:ext>
            </a:extLst>
          </p:cNvPr>
          <p:cNvSpPr txBox="1"/>
          <p:nvPr/>
        </p:nvSpPr>
        <p:spPr>
          <a:xfrm>
            <a:off x="1850195" y="414734"/>
            <a:ext cx="8191893" cy="369332"/>
          </a:xfrm>
          <a:prstGeom prst="rect">
            <a:avLst/>
          </a:prstGeom>
          <a:solidFill>
            <a:schemeClr val="accent1"/>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2400" b="1" dirty="0" err="1">
                <a:latin typeface="Tahoma"/>
                <a:ea typeface="Tahoma"/>
                <a:cs typeface="Tahoma"/>
              </a:rPr>
              <a:t>Barnets</a:t>
            </a:r>
            <a:r>
              <a:rPr lang="en-US" sz="2400" b="1" dirty="0">
                <a:latin typeface="Tahoma"/>
                <a:ea typeface="Tahoma"/>
                <a:cs typeface="Tahoma"/>
              </a:rPr>
              <a:t> </a:t>
            </a:r>
            <a:r>
              <a:rPr lang="en-US" sz="2400" b="1" dirty="0" err="1">
                <a:latin typeface="Tahoma"/>
                <a:ea typeface="Tahoma"/>
                <a:cs typeface="Tahoma"/>
              </a:rPr>
              <a:t>mening</a:t>
            </a:r>
            <a:endParaRPr lang="en-US" sz="2400" dirty="0">
              <a:latin typeface="Tahoma"/>
              <a:ea typeface="Tahoma"/>
              <a:cs typeface="Tahoma"/>
            </a:endParaRPr>
          </a:p>
        </p:txBody>
      </p:sp>
      <p:sp>
        <p:nvSpPr>
          <p:cNvPr id="177" name="TextBox 176">
            <a:extLst>
              <a:ext uri="{FF2B5EF4-FFF2-40B4-BE49-F238E27FC236}">
                <a16:creationId xmlns:a16="http://schemas.microsoft.com/office/drawing/2014/main" id="{76102EA3-8A30-4627-84C2-E84AACB2DB00}"/>
              </a:ext>
            </a:extLst>
          </p:cNvPr>
          <p:cNvSpPr txBox="1"/>
          <p:nvPr/>
        </p:nvSpPr>
        <p:spPr>
          <a:xfrm>
            <a:off x="8072858" y="1034606"/>
            <a:ext cx="3640271" cy="2970044"/>
          </a:xfrm>
          <a:prstGeom prst="rect">
            <a:avLst/>
          </a:prstGeom>
          <a:solidFill>
            <a:srgbClr val="00B05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a:buChar char="•"/>
            </a:pPr>
            <a:r>
              <a:rPr lang="en-US" sz="1600" b="1" dirty="0">
                <a:latin typeface="Tahoma"/>
                <a:ea typeface="Tahoma"/>
                <a:cs typeface="Tahoma"/>
              </a:rPr>
              <a:t>Vern mot </a:t>
            </a:r>
            <a:r>
              <a:rPr lang="en-US" sz="1600" b="1" dirty="0" err="1">
                <a:latin typeface="Tahoma"/>
                <a:ea typeface="Tahoma"/>
                <a:cs typeface="Tahoma"/>
              </a:rPr>
              <a:t>vold</a:t>
            </a:r>
            <a:r>
              <a:rPr lang="en-US" sz="1600" b="1" dirty="0">
                <a:latin typeface="Tahoma"/>
                <a:ea typeface="Tahoma"/>
                <a:cs typeface="Tahoma"/>
              </a:rPr>
              <a:t> </a:t>
            </a:r>
            <a:r>
              <a:rPr lang="en-US" sz="1600" b="1" dirty="0" err="1">
                <a:latin typeface="Tahoma"/>
                <a:ea typeface="Tahoma"/>
                <a:cs typeface="Tahoma"/>
              </a:rPr>
              <a:t>og</a:t>
            </a:r>
            <a:r>
              <a:rPr lang="en-US" sz="1600" b="1" dirty="0">
                <a:latin typeface="Tahoma"/>
                <a:ea typeface="Tahoma"/>
                <a:cs typeface="Tahoma"/>
              </a:rPr>
              <a:t> </a:t>
            </a:r>
            <a:r>
              <a:rPr lang="en-US" sz="1600" b="1" dirty="0" err="1">
                <a:latin typeface="Tahoma"/>
                <a:ea typeface="Tahoma"/>
                <a:cs typeface="Tahoma"/>
              </a:rPr>
              <a:t>andre</a:t>
            </a:r>
            <a:r>
              <a:rPr lang="en-US" sz="1600" b="1" dirty="0">
                <a:latin typeface="Tahoma"/>
                <a:ea typeface="Tahoma"/>
                <a:cs typeface="Tahoma"/>
              </a:rPr>
              <a:t> </a:t>
            </a:r>
            <a:r>
              <a:rPr lang="en-US" sz="1600" b="1" dirty="0" err="1">
                <a:latin typeface="Tahoma"/>
                <a:ea typeface="Tahoma"/>
                <a:cs typeface="Tahoma"/>
              </a:rPr>
              <a:t>alvorlige</a:t>
            </a:r>
            <a:r>
              <a:rPr lang="en-US" sz="1600" b="1" dirty="0">
                <a:latin typeface="Tahoma"/>
                <a:ea typeface="Tahoma"/>
                <a:cs typeface="Tahoma"/>
              </a:rPr>
              <a:t> </a:t>
            </a:r>
            <a:r>
              <a:rPr lang="en-US" sz="1600" b="1" dirty="0" err="1">
                <a:latin typeface="Tahoma"/>
                <a:ea typeface="Tahoma"/>
                <a:cs typeface="Tahoma"/>
              </a:rPr>
              <a:t>integritetskrenkelser</a:t>
            </a:r>
            <a:endParaRPr lang="en-US" sz="1600" b="1" dirty="0">
              <a:latin typeface="Tahoma"/>
              <a:ea typeface="Tahoma"/>
              <a:cs typeface="Tahoma"/>
            </a:endParaRPr>
          </a:p>
          <a:p>
            <a:r>
              <a:rPr lang="en-US" sz="1300" dirty="0">
                <a:latin typeface="Tahoma"/>
                <a:ea typeface="Tahoma"/>
                <a:cs typeface="Tahoma"/>
              </a:rPr>
              <a:t>- </a:t>
            </a:r>
            <a:r>
              <a:rPr lang="en-US" sz="1300" dirty="0" err="1">
                <a:latin typeface="Tahoma"/>
                <a:ea typeface="Tahoma"/>
                <a:cs typeface="Tahoma"/>
              </a:rPr>
              <a:t>Omsorgsovert</a:t>
            </a:r>
            <a:r>
              <a:rPr lang="en-US" sz="1300" dirty="0">
                <a:latin typeface="Tahoma"/>
                <a:ea typeface="Tahoma"/>
                <a:cs typeface="Tahoma"/>
              </a:rPr>
              <a:t>.; </a:t>
            </a:r>
            <a:r>
              <a:rPr lang="en-US" sz="1300" dirty="0" err="1">
                <a:latin typeface="Tahoma"/>
                <a:ea typeface="Tahoma"/>
                <a:cs typeface="Tahoma"/>
              </a:rPr>
              <a:t>Tlapa</a:t>
            </a:r>
            <a:r>
              <a:rPr lang="en-US" sz="1300" dirty="0">
                <a:latin typeface="Tahoma"/>
                <a:ea typeface="Tahoma"/>
                <a:cs typeface="Tahoma"/>
              </a:rPr>
              <a:t> </a:t>
            </a:r>
            <a:r>
              <a:rPr lang="en-US" sz="1300" dirty="0" err="1">
                <a:latin typeface="Tahoma"/>
                <a:ea typeface="Tahoma"/>
                <a:cs typeface="Tahoma"/>
              </a:rPr>
              <a:t>m.fl</a:t>
            </a:r>
            <a:r>
              <a:rPr lang="en-US" sz="1300" dirty="0">
                <a:latin typeface="Tahoma"/>
                <a:ea typeface="Tahoma"/>
                <a:cs typeface="Tahoma"/>
              </a:rPr>
              <a:t>/</a:t>
            </a:r>
            <a:r>
              <a:rPr lang="en-US" sz="1300" dirty="0" err="1">
                <a:latin typeface="Tahoma"/>
                <a:ea typeface="Tahoma"/>
                <a:cs typeface="Tahoma"/>
              </a:rPr>
              <a:t>Tyskland</a:t>
            </a:r>
            <a:r>
              <a:rPr lang="en-US" sz="1300" dirty="0">
                <a:latin typeface="Tahoma"/>
                <a:ea typeface="Tahoma"/>
                <a:cs typeface="Tahoma"/>
              </a:rPr>
              <a:t> 2018</a:t>
            </a:r>
          </a:p>
          <a:p>
            <a:r>
              <a:rPr lang="en-US" sz="1300" dirty="0">
                <a:latin typeface="Tahoma"/>
                <a:ea typeface="Tahoma"/>
                <a:cs typeface="Tahoma"/>
              </a:rPr>
              <a:t>- </a:t>
            </a:r>
            <a:r>
              <a:rPr lang="en-US" sz="1300" dirty="0" err="1">
                <a:latin typeface="Tahoma"/>
                <a:ea typeface="Tahoma"/>
                <a:cs typeface="Tahoma"/>
              </a:rPr>
              <a:t>Samvær</a:t>
            </a:r>
            <a:r>
              <a:rPr lang="en-US" sz="1300" dirty="0">
                <a:latin typeface="Tahoma"/>
                <a:ea typeface="Tahoma"/>
                <a:cs typeface="Tahoma"/>
              </a:rPr>
              <a:t>; A.A./Norge 2021</a:t>
            </a:r>
          </a:p>
          <a:p>
            <a:endParaRPr lang="en-US" sz="1200" dirty="0">
              <a:latin typeface="Tahoma"/>
              <a:ea typeface="Tahoma"/>
              <a:cs typeface="Tahoma"/>
            </a:endParaRPr>
          </a:p>
          <a:p>
            <a:pPr marL="285750" indent="-285750">
              <a:buFont typeface="Arial"/>
              <a:buChar char="•"/>
            </a:pPr>
            <a:r>
              <a:rPr lang="en-US" sz="1600" b="1" dirty="0" err="1">
                <a:latin typeface="Tahoma"/>
                <a:ea typeface="Tahoma"/>
                <a:cs typeface="Tahoma"/>
              </a:rPr>
              <a:t>Privatliv</a:t>
            </a:r>
            <a:r>
              <a:rPr lang="en-US" sz="1600" b="1" dirty="0">
                <a:latin typeface="Tahoma"/>
                <a:ea typeface="Tahoma"/>
                <a:cs typeface="Tahoma"/>
              </a:rPr>
              <a:t> </a:t>
            </a:r>
            <a:r>
              <a:rPr lang="en-US" sz="1600" dirty="0">
                <a:latin typeface="Tahoma"/>
                <a:ea typeface="Tahoma"/>
                <a:cs typeface="Tahoma"/>
              </a:rPr>
              <a:t>(</a:t>
            </a:r>
            <a:r>
              <a:rPr lang="en-US" sz="1600" dirty="0" err="1">
                <a:latin typeface="Tahoma"/>
                <a:ea typeface="Tahoma"/>
                <a:cs typeface="Tahoma"/>
              </a:rPr>
              <a:t>inkl</a:t>
            </a:r>
            <a:r>
              <a:rPr lang="en-US" sz="1600" dirty="0">
                <a:latin typeface="Tahoma"/>
                <a:ea typeface="Tahoma"/>
                <a:cs typeface="Tahoma"/>
              </a:rPr>
              <a:t>. </a:t>
            </a:r>
            <a:r>
              <a:rPr lang="en-US" sz="1600" dirty="0" err="1">
                <a:latin typeface="Tahoma"/>
                <a:ea typeface="Tahoma"/>
                <a:cs typeface="Tahoma"/>
              </a:rPr>
              <a:t>identitet</a:t>
            </a:r>
            <a:r>
              <a:rPr lang="en-US" sz="1600" dirty="0">
                <a:latin typeface="Tahoma"/>
                <a:ea typeface="Tahoma"/>
                <a:cs typeface="Tahoma"/>
              </a:rPr>
              <a:t> </a:t>
            </a:r>
            <a:r>
              <a:rPr lang="en-US" sz="1600" dirty="0" err="1">
                <a:latin typeface="Tahoma"/>
                <a:ea typeface="Tahoma"/>
                <a:cs typeface="Tahoma"/>
              </a:rPr>
              <a:t>og</a:t>
            </a:r>
            <a:r>
              <a:rPr lang="en-US" sz="1600" dirty="0">
                <a:latin typeface="Tahoma"/>
                <a:ea typeface="Tahoma"/>
                <a:cs typeface="Tahoma"/>
              </a:rPr>
              <a:t> </a:t>
            </a:r>
            <a:r>
              <a:rPr lang="en-US" sz="1600" dirty="0" err="1">
                <a:latin typeface="Tahoma"/>
                <a:ea typeface="Tahoma"/>
                <a:cs typeface="Tahoma"/>
              </a:rPr>
              <a:t>utvikling</a:t>
            </a:r>
            <a:r>
              <a:rPr lang="en-US" sz="1600" dirty="0">
                <a:latin typeface="Tahoma"/>
                <a:ea typeface="Tahoma"/>
                <a:cs typeface="Tahoma"/>
              </a:rPr>
              <a:t>)</a:t>
            </a:r>
            <a:r>
              <a:rPr lang="en-US" sz="1600" b="1" dirty="0">
                <a:latin typeface="Tahoma"/>
                <a:ea typeface="Tahoma"/>
                <a:cs typeface="Tahoma"/>
              </a:rPr>
              <a:t>?</a:t>
            </a:r>
          </a:p>
          <a:p>
            <a:r>
              <a:rPr lang="en-US" sz="1300" dirty="0">
                <a:latin typeface="Tahoma"/>
                <a:ea typeface="Tahoma"/>
                <a:cs typeface="Tahoma"/>
              </a:rPr>
              <a:t>- </a:t>
            </a:r>
            <a:r>
              <a:rPr lang="en-US" sz="1300" dirty="0" err="1">
                <a:latin typeface="Tahoma"/>
                <a:ea typeface="Tahoma"/>
                <a:cs typeface="Tahoma"/>
              </a:rPr>
              <a:t>Omsorgsovert</a:t>
            </a:r>
            <a:r>
              <a:rPr lang="en-US" sz="1300" dirty="0">
                <a:latin typeface="Tahoma"/>
                <a:ea typeface="Tahoma"/>
                <a:cs typeface="Tahoma"/>
              </a:rPr>
              <a:t>. (?); D.P. </a:t>
            </a:r>
            <a:r>
              <a:rPr lang="en-US" sz="1300" dirty="0" err="1">
                <a:latin typeface="Tahoma"/>
                <a:ea typeface="Tahoma"/>
                <a:cs typeface="Tahoma"/>
              </a:rPr>
              <a:t>og</a:t>
            </a:r>
            <a:r>
              <a:rPr lang="en-US" sz="1300" dirty="0">
                <a:latin typeface="Tahoma"/>
                <a:ea typeface="Tahoma"/>
                <a:cs typeface="Tahoma"/>
              </a:rPr>
              <a:t> J.P/UK 2001</a:t>
            </a:r>
          </a:p>
          <a:p>
            <a:r>
              <a:rPr lang="en-US" sz="1300" dirty="0">
                <a:latin typeface="Tahoma"/>
                <a:ea typeface="Tahoma"/>
                <a:cs typeface="Tahoma"/>
              </a:rPr>
              <a:t>- </a:t>
            </a:r>
            <a:r>
              <a:rPr lang="en-US" sz="1300" dirty="0" err="1">
                <a:latin typeface="Tahoma"/>
                <a:ea typeface="Tahoma"/>
                <a:cs typeface="Tahoma"/>
              </a:rPr>
              <a:t>Institusjonspl</a:t>
            </a:r>
            <a:r>
              <a:rPr lang="en-US" sz="1300" dirty="0">
                <a:latin typeface="Tahoma"/>
                <a:ea typeface="Tahoma"/>
                <a:cs typeface="Tahoma"/>
              </a:rPr>
              <a:t>. (art. 5); D.L./Bulgaria 2016</a:t>
            </a:r>
          </a:p>
          <a:p>
            <a:r>
              <a:rPr lang="en-US" sz="1300" dirty="0">
                <a:latin typeface="Tahoma"/>
                <a:ea typeface="Tahoma"/>
                <a:cs typeface="Tahoma"/>
              </a:rPr>
              <a:t>- </a:t>
            </a:r>
            <a:r>
              <a:rPr lang="en-US" sz="1300" dirty="0" err="1">
                <a:latin typeface="Tahoma"/>
                <a:ea typeface="Tahoma"/>
                <a:cs typeface="Tahoma"/>
              </a:rPr>
              <a:t>Adopsjon</a:t>
            </a:r>
            <a:r>
              <a:rPr lang="en-US" sz="1300" dirty="0">
                <a:latin typeface="Tahoma"/>
                <a:ea typeface="Tahoma"/>
                <a:cs typeface="Tahoma"/>
              </a:rPr>
              <a:t>?</a:t>
            </a:r>
          </a:p>
          <a:p>
            <a:pPr marL="171450" indent="-171450">
              <a:buFontTx/>
              <a:buChar char="-"/>
            </a:pPr>
            <a:endParaRPr lang="en-US" sz="1200" dirty="0">
              <a:latin typeface="Tahoma"/>
              <a:ea typeface="Tahoma"/>
              <a:cs typeface="Tahoma"/>
            </a:endParaRPr>
          </a:p>
          <a:p>
            <a:pPr marL="285750" indent="-285750">
              <a:buFont typeface="Arial"/>
              <a:buChar char="•"/>
            </a:pPr>
            <a:r>
              <a:rPr lang="en-US" sz="1600" b="1" dirty="0" err="1">
                <a:latin typeface="Tahoma"/>
                <a:ea typeface="Tahoma"/>
                <a:cs typeface="Tahoma"/>
              </a:rPr>
              <a:t>Familieliv</a:t>
            </a:r>
            <a:r>
              <a:rPr lang="en-US" sz="1600" b="1" dirty="0">
                <a:latin typeface="Tahoma"/>
                <a:ea typeface="Tahoma"/>
                <a:cs typeface="Tahoma"/>
              </a:rPr>
              <a:t> med </a:t>
            </a:r>
            <a:r>
              <a:rPr lang="en-US" sz="1600" b="1" dirty="0" err="1">
                <a:latin typeface="Tahoma"/>
                <a:ea typeface="Tahoma"/>
                <a:cs typeface="Tahoma"/>
              </a:rPr>
              <a:t>fosterfamilie</a:t>
            </a:r>
            <a:endParaRPr lang="en-US" sz="1600" b="1" dirty="0">
              <a:latin typeface="Tahoma"/>
              <a:ea typeface="Tahoma"/>
              <a:cs typeface="Tahoma"/>
            </a:endParaRPr>
          </a:p>
          <a:p>
            <a:r>
              <a:rPr lang="en-US" sz="1200" dirty="0">
                <a:latin typeface="Tahoma"/>
                <a:ea typeface="Tahoma"/>
                <a:cs typeface="Tahoma"/>
              </a:rPr>
              <a:t>- </a:t>
            </a:r>
            <a:r>
              <a:rPr lang="en-US" sz="1200" dirty="0" err="1">
                <a:latin typeface="Tahoma"/>
                <a:ea typeface="Tahoma"/>
                <a:cs typeface="Tahoma"/>
              </a:rPr>
              <a:t>Adopsjon</a:t>
            </a:r>
            <a:r>
              <a:rPr lang="en-US" sz="1200" dirty="0">
                <a:latin typeface="Tahoma"/>
                <a:ea typeface="Tahoma"/>
                <a:cs typeface="Tahoma"/>
              </a:rPr>
              <a:t>: </a:t>
            </a:r>
            <a:r>
              <a:rPr lang="en-US" sz="1200" dirty="0" err="1">
                <a:latin typeface="Tahoma"/>
                <a:ea typeface="Tahoma"/>
                <a:cs typeface="Tahoma"/>
              </a:rPr>
              <a:t>Söderbäck</a:t>
            </a:r>
            <a:r>
              <a:rPr lang="en-US" sz="1200" dirty="0">
                <a:latin typeface="Tahoma"/>
                <a:ea typeface="Tahoma"/>
                <a:cs typeface="Tahoma"/>
              </a:rPr>
              <a:t>/Sverige 1998 </a:t>
            </a:r>
            <a:r>
              <a:rPr lang="en-US" sz="1200" dirty="0" err="1">
                <a:latin typeface="Tahoma"/>
                <a:ea typeface="Tahoma"/>
                <a:cs typeface="Tahoma"/>
              </a:rPr>
              <a:t>m.fl</a:t>
            </a:r>
            <a:r>
              <a:rPr lang="en-US" sz="1200" dirty="0">
                <a:latin typeface="Tahoma"/>
                <a:ea typeface="Tahoma"/>
                <a:cs typeface="Tahoma"/>
              </a:rPr>
              <a:t>.</a:t>
            </a:r>
          </a:p>
          <a:p>
            <a:pPr marL="171450" indent="-171450">
              <a:buFontTx/>
              <a:buChar char="-"/>
            </a:pPr>
            <a:endParaRPr lang="en-US" sz="1200" dirty="0">
              <a:cs typeface="Calibri" panose="020F0502020204030204"/>
            </a:endParaRPr>
          </a:p>
        </p:txBody>
      </p:sp>
      <p:sp>
        <p:nvSpPr>
          <p:cNvPr id="178" name="TextBox 177">
            <a:extLst>
              <a:ext uri="{FF2B5EF4-FFF2-40B4-BE49-F238E27FC236}">
                <a16:creationId xmlns:a16="http://schemas.microsoft.com/office/drawing/2014/main" id="{F0FA95EB-CCE5-4AF4-B720-ABB178BEBEDD}"/>
              </a:ext>
            </a:extLst>
          </p:cNvPr>
          <p:cNvSpPr txBox="1"/>
          <p:nvPr/>
        </p:nvSpPr>
        <p:spPr>
          <a:xfrm>
            <a:off x="442718" y="3201751"/>
            <a:ext cx="3640271" cy="523220"/>
          </a:xfrm>
          <a:prstGeom prst="rect">
            <a:avLst/>
          </a:prstGeom>
          <a:solidFill>
            <a:srgbClr val="00B05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buFont typeface="Arial"/>
              <a:buChar char="•"/>
            </a:pPr>
            <a:r>
              <a:rPr lang="en-US" sz="1600" b="1" dirty="0" err="1">
                <a:latin typeface="Tahoma"/>
                <a:ea typeface="Tahoma"/>
                <a:cs typeface="Tahoma"/>
              </a:rPr>
              <a:t>Barnets</a:t>
            </a:r>
            <a:r>
              <a:rPr lang="en-US" sz="1600" b="1" dirty="0">
                <a:latin typeface="Tahoma"/>
                <a:ea typeface="Tahoma"/>
                <a:cs typeface="Tahoma"/>
              </a:rPr>
              <a:t> </a:t>
            </a:r>
            <a:r>
              <a:rPr lang="en-US" sz="1600" b="1" dirty="0" err="1">
                <a:latin typeface="Tahoma"/>
                <a:ea typeface="Tahoma"/>
                <a:cs typeface="Tahoma"/>
              </a:rPr>
              <a:t>biologiske</a:t>
            </a:r>
            <a:r>
              <a:rPr lang="en-US" sz="1600" b="1" dirty="0">
                <a:latin typeface="Tahoma"/>
                <a:ea typeface="Tahoma"/>
                <a:cs typeface="Tahoma"/>
              </a:rPr>
              <a:t> </a:t>
            </a:r>
            <a:r>
              <a:rPr lang="en-US" sz="1600" b="1" dirty="0" err="1">
                <a:latin typeface="Tahoma"/>
                <a:ea typeface="Tahoma"/>
                <a:cs typeface="Tahoma"/>
              </a:rPr>
              <a:t>familieliv</a:t>
            </a:r>
            <a:endParaRPr lang="en-US" sz="1600" b="1" dirty="0">
              <a:latin typeface="Tahoma"/>
              <a:ea typeface="Tahoma"/>
              <a:cs typeface="Tahoma"/>
            </a:endParaRPr>
          </a:p>
          <a:p>
            <a:pPr marL="285750" indent="-285750">
              <a:buFont typeface="Arial"/>
              <a:buChar char="•"/>
            </a:pPr>
            <a:endParaRPr lang="en-US" dirty="0"/>
          </a:p>
        </p:txBody>
      </p:sp>
      <p:sp>
        <p:nvSpPr>
          <p:cNvPr id="184" name="Arrow: Down 183">
            <a:extLst>
              <a:ext uri="{FF2B5EF4-FFF2-40B4-BE49-F238E27FC236}">
                <a16:creationId xmlns:a16="http://schemas.microsoft.com/office/drawing/2014/main" id="{936436A2-1384-4B7B-8BDD-31F1A4E0E218}"/>
              </a:ext>
            </a:extLst>
          </p:cNvPr>
          <p:cNvSpPr/>
          <p:nvPr/>
        </p:nvSpPr>
        <p:spPr>
          <a:xfrm rot="600000">
            <a:off x="6388094" y="825187"/>
            <a:ext cx="530087" cy="1974475"/>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4000" dirty="0">
                <a:solidFill>
                  <a:srgbClr val="050F41"/>
                </a:solidFill>
                <a:latin typeface="Tahoma"/>
              </a:rPr>
              <a:t>?</a:t>
            </a:r>
            <a:endParaRPr lang="en-US" sz="4000" dirty="0">
              <a:cs typeface="Calibri"/>
            </a:endParaRPr>
          </a:p>
        </p:txBody>
      </p:sp>
      <p:sp>
        <p:nvSpPr>
          <p:cNvPr id="186" name="TextBox 185">
            <a:extLst>
              <a:ext uri="{FF2B5EF4-FFF2-40B4-BE49-F238E27FC236}">
                <a16:creationId xmlns:a16="http://schemas.microsoft.com/office/drawing/2014/main" id="{3A2279BE-7E03-4033-B5B6-C01B1A648EC9}"/>
              </a:ext>
            </a:extLst>
          </p:cNvPr>
          <p:cNvSpPr txBox="1"/>
          <p:nvPr/>
        </p:nvSpPr>
        <p:spPr>
          <a:xfrm>
            <a:off x="3257850" y="857901"/>
            <a:ext cx="2319401" cy="1846659"/>
          </a:xfrm>
          <a:prstGeom prst="rect">
            <a:avLst/>
          </a:prstGeom>
          <a:solidFill>
            <a:schemeClr val="accent2">
              <a:lumMod val="40000"/>
              <a:lumOff val="60000"/>
            </a:schemeClr>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600" b="1" dirty="0" err="1">
                <a:latin typeface="Tahoma"/>
                <a:ea typeface="Tahoma"/>
                <a:cs typeface="Tahoma"/>
              </a:rPr>
              <a:t>Periodisk</a:t>
            </a:r>
            <a:r>
              <a:rPr lang="en-US" sz="1600" b="1" dirty="0">
                <a:latin typeface="Tahoma"/>
                <a:ea typeface="Tahoma"/>
                <a:cs typeface="Tahoma"/>
              </a:rPr>
              <a:t> </a:t>
            </a:r>
            <a:r>
              <a:rPr lang="en-US" sz="1600" b="1" dirty="0" err="1">
                <a:latin typeface="Tahoma"/>
                <a:ea typeface="Tahoma"/>
                <a:cs typeface="Tahoma"/>
              </a:rPr>
              <a:t>revurdering</a:t>
            </a:r>
            <a:r>
              <a:rPr lang="en-US" sz="1600" dirty="0">
                <a:latin typeface="Tahoma"/>
                <a:ea typeface="Tahoma"/>
                <a:cs typeface="Tahoma"/>
              </a:rPr>
              <a:t>, </a:t>
            </a:r>
            <a:r>
              <a:rPr lang="en-US" sz="1400" dirty="0">
                <a:latin typeface="Tahoma"/>
                <a:ea typeface="Tahoma"/>
                <a:cs typeface="Tahoma"/>
              </a:rPr>
              <a:t>(NB! </a:t>
            </a:r>
            <a:r>
              <a:rPr lang="en-US" sz="1400" dirty="0" err="1">
                <a:latin typeface="Tahoma"/>
                <a:ea typeface="Tahoma"/>
                <a:cs typeface="Tahoma"/>
              </a:rPr>
              <a:t>ikke</a:t>
            </a:r>
            <a:r>
              <a:rPr lang="en-US" sz="1400" dirty="0">
                <a:latin typeface="Tahoma"/>
                <a:ea typeface="Tahoma"/>
                <a:cs typeface="Tahoma"/>
              </a:rPr>
              <a:t> bare </a:t>
            </a:r>
            <a:r>
              <a:rPr lang="en-US" sz="1400" dirty="0" err="1">
                <a:latin typeface="Tahoma"/>
                <a:ea typeface="Tahoma"/>
                <a:cs typeface="Tahoma"/>
              </a:rPr>
              <a:t>foreldrerett</a:t>
            </a:r>
            <a:r>
              <a:rPr lang="en-US" sz="1400" dirty="0">
                <a:latin typeface="Tahoma"/>
                <a:ea typeface="Tahoma"/>
                <a:cs typeface="Tahoma"/>
              </a:rPr>
              <a:t>, </a:t>
            </a:r>
            <a:r>
              <a:rPr lang="en-US" sz="1400" dirty="0" err="1">
                <a:latin typeface="Tahoma"/>
                <a:ea typeface="Tahoma"/>
                <a:cs typeface="Tahoma"/>
              </a:rPr>
              <a:t>jf</a:t>
            </a:r>
            <a:r>
              <a:rPr lang="en-US" sz="1400" dirty="0">
                <a:latin typeface="Tahoma"/>
                <a:ea typeface="Tahoma"/>
                <a:cs typeface="Tahoma"/>
              </a:rPr>
              <a:t>. BK. art. 25)</a:t>
            </a:r>
            <a:endParaRPr lang="en-US" sz="1400" dirty="0">
              <a:ea typeface="+mn-lt"/>
              <a:cs typeface="+mn-lt"/>
            </a:endParaRPr>
          </a:p>
          <a:p>
            <a:endParaRPr lang="en-US" sz="1600" dirty="0">
              <a:latin typeface="Tahoma"/>
              <a:ea typeface="Tahoma"/>
              <a:cs typeface="Tahoma"/>
            </a:endParaRPr>
          </a:p>
          <a:p>
            <a:r>
              <a:rPr lang="en-US" sz="1600" b="1" dirty="0">
                <a:latin typeface="Tahoma"/>
                <a:ea typeface="Tahoma"/>
                <a:cs typeface="Tahoma"/>
              </a:rPr>
              <a:t>Andre prosessuelle</a:t>
            </a:r>
            <a:endParaRPr lang="en-US" sz="1600" b="1" dirty="0">
              <a:latin typeface="Calibri" panose="020F0502020204030204"/>
              <a:ea typeface="Tahoma"/>
              <a:cs typeface="Calibri" panose="020F0502020204030204"/>
            </a:endParaRPr>
          </a:p>
          <a:p>
            <a:r>
              <a:rPr lang="en-US" sz="1600" b="1" dirty="0">
                <a:latin typeface="Tahoma"/>
                <a:ea typeface="Tahoma"/>
                <a:cs typeface="Tahoma"/>
              </a:rPr>
              <a:t> </a:t>
            </a:r>
            <a:r>
              <a:rPr lang="en-US" sz="1600" b="1" dirty="0" err="1">
                <a:latin typeface="Tahoma"/>
                <a:ea typeface="Tahoma"/>
                <a:cs typeface="Tahoma"/>
              </a:rPr>
              <a:t>garantier</a:t>
            </a:r>
            <a:r>
              <a:rPr lang="en-US" sz="1600" dirty="0">
                <a:latin typeface="Tahoma"/>
                <a:ea typeface="Tahoma"/>
                <a:cs typeface="Tahoma"/>
              </a:rPr>
              <a:t>, </a:t>
            </a:r>
            <a:r>
              <a:rPr lang="en-US" sz="1400" dirty="0">
                <a:latin typeface="Tahoma"/>
                <a:ea typeface="Tahoma"/>
                <a:cs typeface="Tahoma"/>
              </a:rPr>
              <a:t>GC no. 14, </a:t>
            </a:r>
            <a:r>
              <a:rPr lang="en-US" sz="1400" dirty="0" err="1">
                <a:latin typeface="Tahoma"/>
                <a:ea typeface="Tahoma"/>
                <a:cs typeface="Tahoma"/>
              </a:rPr>
              <a:t>jf</a:t>
            </a:r>
            <a:r>
              <a:rPr lang="en-US" sz="1400" dirty="0">
                <a:latin typeface="Tahoma"/>
                <a:ea typeface="Tahoma"/>
                <a:cs typeface="Tahoma"/>
              </a:rPr>
              <a:t>. Strand </a:t>
            </a:r>
            <a:r>
              <a:rPr lang="en-US" sz="1400" dirty="0" err="1">
                <a:latin typeface="Tahoma"/>
                <a:ea typeface="Tahoma"/>
                <a:cs typeface="Tahoma"/>
              </a:rPr>
              <a:t>Lobben</a:t>
            </a:r>
            <a:r>
              <a:rPr lang="en-US" sz="1400" dirty="0">
                <a:latin typeface="Tahoma"/>
                <a:ea typeface="Tahoma"/>
                <a:cs typeface="Tahoma"/>
              </a:rPr>
              <a:t>, </a:t>
            </a:r>
            <a:r>
              <a:rPr lang="en-US" sz="1400" dirty="0" err="1">
                <a:latin typeface="Tahoma"/>
                <a:ea typeface="Tahoma"/>
                <a:cs typeface="Tahoma"/>
              </a:rPr>
              <a:t>avsn</a:t>
            </a:r>
            <a:r>
              <a:rPr lang="en-US" sz="1400" dirty="0">
                <a:latin typeface="Tahoma"/>
                <a:ea typeface="Tahoma"/>
                <a:cs typeface="Tahoma"/>
              </a:rPr>
              <a:t>. 207</a:t>
            </a:r>
            <a:endParaRPr lang="en-US" sz="1600" dirty="0">
              <a:ea typeface="+mn-lt"/>
              <a:cs typeface="+mn-lt"/>
            </a:endParaRPr>
          </a:p>
        </p:txBody>
      </p:sp>
      <p:sp>
        <p:nvSpPr>
          <p:cNvPr id="2" name="Ellipse 1">
            <a:extLst>
              <a:ext uri="{FF2B5EF4-FFF2-40B4-BE49-F238E27FC236}">
                <a16:creationId xmlns:a16="http://schemas.microsoft.com/office/drawing/2014/main" id="{B6955788-57AB-497C-BB85-CA1FA0062E49}"/>
              </a:ext>
            </a:extLst>
          </p:cNvPr>
          <p:cNvSpPr/>
          <p:nvPr/>
        </p:nvSpPr>
        <p:spPr>
          <a:xfrm>
            <a:off x="1343835" y="4804627"/>
            <a:ext cx="2418104" cy="1464160"/>
          </a:xfrm>
          <a:prstGeom prst="ellipse">
            <a:avLst/>
          </a:prstGeom>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2"/>
                </a:solidFill>
                <a:cs typeface="Calibri"/>
              </a:rPr>
              <a:t>Ev</a:t>
            </a:r>
            <a:r>
              <a:rPr lang="en-US" sz="1600" dirty="0">
                <a:solidFill>
                  <a:schemeClr val="tx2"/>
                </a:solidFill>
                <a:cs typeface="Calibri"/>
              </a:rPr>
              <a:t>. </a:t>
            </a:r>
            <a:r>
              <a:rPr lang="en-US" sz="1600" dirty="0" err="1">
                <a:solidFill>
                  <a:schemeClr val="tx2"/>
                </a:solidFill>
                <a:cs typeface="Calibri"/>
              </a:rPr>
              <a:t>ikke-rettighetsbaserte</a:t>
            </a:r>
            <a:r>
              <a:rPr lang="en-US" sz="1600" dirty="0">
                <a:solidFill>
                  <a:schemeClr val="tx2"/>
                </a:solidFill>
                <a:cs typeface="Calibri"/>
              </a:rPr>
              <a:t> </a:t>
            </a:r>
            <a:r>
              <a:rPr lang="en-US" sz="1600" dirty="0" err="1">
                <a:solidFill>
                  <a:schemeClr val="tx2"/>
                </a:solidFill>
                <a:cs typeface="Calibri"/>
              </a:rPr>
              <a:t>hensyn</a:t>
            </a:r>
            <a:endParaRPr lang="en-US" sz="1600" dirty="0">
              <a:solidFill>
                <a:schemeClr val="tx2"/>
              </a:solidFill>
              <a:cs typeface="Calibri"/>
            </a:endParaRPr>
          </a:p>
        </p:txBody>
      </p:sp>
      <p:pic>
        <p:nvPicPr>
          <p:cNvPr id="12" name="Grafikk 11" descr="Justitias vekt kontur">
            <a:extLst>
              <a:ext uri="{FF2B5EF4-FFF2-40B4-BE49-F238E27FC236}">
                <a16:creationId xmlns:a16="http://schemas.microsoft.com/office/drawing/2014/main" id="{4004A1C1-D869-4F08-A5EB-893D206AD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9585" y="1814572"/>
            <a:ext cx="5036791" cy="5009259"/>
          </a:xfrm>
          <a:prstGeom prst="rect">
            <a:avLst/>
          </a:prstGeom>
        </p:spPr>
      </p:pic>
      <p:sp>
        <p:nvSpPr>
          <p:cNvPr id="3" name="TekstSylinder 2">
            <a:extLst>
              <a:ext uri="{FF2B5EF4-FFF2-40B4-BE49-F238E27FC236}">
                <a16:creationId xmlns:a16="http://schemas.microsoft.com/office/drawing/2014/main" id="{9746DC10-5E9D-4AB9-9F3B-232BDBFB8A67}"/>
              </a:ext>
            </a:extLst>
          </p:cNvPr>
          <p:cNvSpPr txBox="1"/>
          <p:nvPr/>
        </p:nvSpPr>
        <p:spPr>
          <a:xfrm flipH="1">
            <a:off x="8239871" y="5140378"/>
            <a:ext cx="3306244" cy="1200329"/>
          </a:xfrm>
          <a:prstGeom prst="rect">
            <a:avLst/>
          </a:prstGeom>
          <a:solidFill>
            <a:srgbClr val="92D050"/>
          </a:solidFill>
        </p:spPr>
        <p:txBody>
          <a:bodyPr wrap="square" lIns="0" tIns="0" rIns="0" bIns="0" rtlCol="0">
            <a:spAutoFit/>
          </a:bodyPr>
          <a:lstStyle/>
          <a:p>
            <a:pPr marL="285750" indent="-285750">
              <a:buFont typeface="Arial"/>
              <a:buChar char="•"/>
            </a:pPr>
            <a:r>
              <a:rPr lang="en-US" sz="1600" b="1" dirty="0" err="1">
                <a:latin typeface="Tahoma"/>
                <a:ea typeface="Tahoma"/>
                <a:cs typeface="Tahoma"/>
              </a:rPr>
              <a:t>Religionsfrihet</a:t>
            </a:r>
            <a:endParaRPr lang="en-US" sz="1600" b="1" dirty="0">
              <a:latin typeface="Tahoma"/>
              <a:ea typeface="Tahoma"/>
              <a:cs typeface="Tahoma"/>
            </a:endParaRPr>
          </a:p>
          <a:p>
            <a:pPr marL="285750" indent="-285750">
              <a:buFont typeface="Arial"/>
              <a:buChar char="•"/>
            </a:pPr>
            <a:endParaRPr lang="en-US" sz="700" dirty="0">
              <a:latin typeface="Tahoma"/>
              <a:ea typeface="Tahoma"/>
              <a:cs typeface="Tahoma"/>
            </a:endParaRPr>
          </a:p>
          <a:p>
            <a:pPr marL="285750" indent="-285750">
              <a:buFont typeface="Arial"/>
              <a:buChar char="•"/>
            </a:pPr>
            <a:r>
              <a:rPr lang="en-US" sz="1600" b="1" dirty="0" err="1">
                <a:latin typeface="Tahoma"/>
                <a:ea typeface="Tahoma"/>
                <a:cs typeface="Tahoma"/>
              </a:rPr>
              <a:t>Utdanning</a:t>
            </a:r>
            <a:endParaRPr lang="en-US" sz="1600" dirty="0">
              <a:latin typeface="Tahoma"/>
              <a:ea typeface="Tahoma"/>
              <a:cs typeface="Tahoma"/>
            </a:endParaRPr>
          </a:p>
          <a:p>
            <a:endParaRPr lang="en-US" sz="700" dirty="0">
              <a:latin typeface="Tahoma"/>
              <a:ea typeface="Tahoma"/>
              <a:cs typeface="Tahoma"/>
            </a:endParaRPr>
          </a:p>
          <a:p>
            <a:pPr marL="285750" indent="-285750">
              <a:buFont typeface="Arial"/>
              <a:buChar char="•"/>
            </a:pPr>
            <a:r>
              <a:rPr lang="en-US" sz="1600" b="1" dirty="0" err="1">
                <a:latin typeface="Tahoma"/>
                <a:ea typeface="Tahoma"/>
                <a:cs typeface="Tahoma"/>
              </a:rPr>
              <a:t>Minoritetsvern</a:t>
            </a:r>
            <a:endParaRPr lang="en-US" sz="1600" b="1" dirty="0">
              <a:latin typeface="Tahoma"/>
              <a:ea typeface="Tahoma"/>
              <a:cs typeface="Calibri"/>
            </a:endParaRPr>
          </a:p>
          <a:p>
            <a:pPr marL="285750" indent="-285750">
              <a:buFont typeface="Arial"/>
              <a:buChar char="•"/>
            </a:pPr>
            <a:endParaRPr lang="en-US" sz="1600" b="1" dirty="0">
              <a:latin typeface="Tahoma"/>
              <a:ea typeface="Tahoma"/>
              <a:cs typeface="Calibri"/>
            </a:endParaRPr>
          </a:p>
        </p:txBody>
      </p:sp>
    </p:spTree>
    <p:extLst>
      <p:ext uri="{BB962C8B-B14F-4D97-AF65-F5344CB8AC3E}">
        <p14:creationId xmlns:p14="http://schemas.microsoft.com/office/powerpoint/2010/main" val="158163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3ED293-D7ED-4FE5-9FEE-580DA6480703}"/>
              </a:ext>
            </a:extLst>
          </p:cNvPr>
          <p:cNvSpPr>
            <a:spLocks noGrp="1"/>
          </p:cNvSpPr>
          <p:nvPr>
            <p:ph type="title"/>
          </p:nvPr>
        </p:nvSpPr>
        <p:spPr>
          <a:xfrm>
            <a:off x="864109" y="753871"/>
            <a:ext cx="10463784" cy="683916"/>
          </a:xfrm>
        </p:spPr>
        <p:txBody>
          <a:bodyPr vert="horz" lIns="91440" tIns="45720" rIns="91440" bIns="45720" rtlCol="0" anchor="ctr">
            <a:normAutofit fontScale="90000"/>
          </a:bodyPr>
          <a:lstStyle/>
          <a:p>
            <a:pPr algn="ctr"/>
            <a:r>
              <a:rPr lang="nb-NO" sz="4000" dirty="0"/>
              <a:t>Bakgrunn: Norske barnevernssaker for EMD</a:t>
            </a:r>
            <a:br>
              <a:rPr lang="en-US" sz="2100" u="sng" dirty="0"/>
            </a:br>
            <a:br>
              <a:rPr lang="en-US" sz="2100" u="sng" dirty="0"/>
            </a:br>
            <a:endParaRPr lang="en-US" sz="2100" b="1" u="sng" dirty="0">
              <a:solidFill>
                <a:schemeClr val="tx2"/>
              </a:solidFill>
            </a:endParaRPr>
          </a:p>
        </p:txBody>
      </p:sp>
      <p:sp>
        <p:nvSpPr>
          <p:cNvPr id="10" name="Content Placeholder 3">
            <a:extLst>
              <a:ext uri="{FF2B5EF4-FFF2-40B4-BE49-F238E27FC236}">
                <a16:creationId xmlns:a16="http://schemas.microsoft.com/office/drawing/2014/main" id="{C3C70F7D-0392-4621-8A3C-755E6A2C782C}"/>
              </a:ext>
            </a:extLst>
          </p:cNvPr>
          <p:cNvSpPr>
            <a:spLocks noGrp="1"/>
          </p:cNvSpPr>
          <p:nvPr>
            <p:ph idx="15"/>
          </p:nvPr>
        </p:nvSpPr>
        <p:spPr>
          <a:xfrm>
            <a:off x="709804" y="2478034"/>
            <a:ext cx="3312414" cy="3994340"/>
          </a:xfrm>
        </p:spPr>
        <p:txBody>
          <a:bodyPr vert="horz" lIns="0" tIns="0" rIns="0" bIns="0" rtlCol="0">
            <a:normAutofit fontScale="92500" lnSpcReduction="20000"/>
          </a:bodyPr>
          <a:lstStyle/>
          <a:p>
            <a:pPr marL="0" indent="0">
              <a:spcBef>
                <a:spcPts val="1000"/>
              </a:spcBef>
              <a:buNone/>
            </a:pPr>
            <a:r>
              <a:rPr lang="nb-NO" sz="1700" u="sng" dirty="0"/>
              <a:t>Dissensvotumet</a:t>
            </a:r>
            <a:r>
              <a:rPr lang="en-US" sz="1700" u="sng" dirty="0"/>
              <a:t> (4 </a:t>
            </a:r>
            <a:r>
              <a:rPr lang="en-US" sz="1700" u="sng" dirty="0" err="1"/>
              <a:t>dommere</a:t>
            </a:r>
            <a:r>
              <a:rPr lang="en-US" sz="1700" u="sng" dirty="0"/>
              <a:t>) </a:t>
            </a:r>
            <a:r>
              <a:rPr lang="en-US" sz="1700" u="sng" dirty="0" err="1"/>
              <a:t>avsn</a:t>
            </a:r>
            <a:r>
              <a:rPr lang="en-US" sz="1700" u="sng" dirty="0"/>
              <a:t>. 9-14: </a:t>
            </a:r>
          </a:p>
          <a:p>
            <a:pPr marL="0" indent="0">
              <a:spcBef>
                <a:spcPts val="1000"/>
              </a:spcBef>
              <a:buNone/>
            </a:pPr>
            <a:endParaRPr lang="en-US" sz="1300" dirty="0"/>
          </a:p>
          <a:p>
            <a:pPr marL="0" lvl="1" indent="0">
              <a:spcBef>
                <a:spcPts val="500"/>
              </a:spcBef>
              <a:buNone/>
            </a:pPr>
            <a:r>
              <a:rPr lang="en-US" sz="1500" dirty="0"/>
              <a:t>-[</a:t>
            </a:r>
            <a:r>
              <a:rPr lang="en-US" sz="1500" b="1" dirty="0"/>
              <a:t>I]t does make a difference whether the determinative precept is </a:t>
            </a:r>
            <a:r>
              <a:rPr lang="en-US" sz="1500" dirty="0"/>
              <a:t>that reuniting the biological family can take precedence over the best interests of the child, or whether the determinative precept is that the best interests of the child may take precedence …</a:t>
            </a:r>
          </a:p>
          <a:p>
            <a:pPr marL="0" lvl="1" indent="0">
              <a:spcBef>
                <a:spcPts val="500"/>
              </a:spcBef>
              <a:buNone/>
            </a:pPr>
            <a:r>
              <a:rPr lang="en-US" sz="1500" dirty="0"/>
              <a:t>the position taken by the majority </a:t>
            </a:r>
            <a:r>
              <a:rPr lang="en-US" sz="1500" b="1" dirty="0"/>
              <a:t>is presented as being concerned with the decision-making process</a:t>
            </a:r>
            <a:r>
              <a:rPr lang="en-US" sz="1500" dirty="0"/>
              <a:t> at the domestic level. The </a:t>
            </a:r>
            <a:r>
              <a:rPr lang="en-US" sz="1500" b="1" dirty="0"/>
              <a:t>key paragraph (§ 220) reveals, however, that the actual underlying problem as perceived by the majority is a substantive </a:t>
            </a:r>
            <a:r>
              <a:rPr lang="en-US" sz="1500" dirty="0"/>
              <a:t>one (…) This key passage (…) reflects the view taken by the present majority on the question of principles.</a:t>
            </a:r>
          </a:p>
          <a:p>
            <a:pPr marL="323850" indent="-323850"/>
            <a:endParaRPr lang="en-US" sz="1300" dirty="0"/>
          </a:p>
        </p:txBody>
      </p:sp>
      <p:sp>
        <p:nvSpPr>
          <p:cNvPr id="3" name="Plassholder for tekst 2">
            <a:extLst>
              <a:ext uri="{FF2B5EF4-FFF2-40B4-BE49-F238E27FC236}">
                <a16:creationId xmlns:a16="http://schemas.microsoft.com/office/drawing/2014/main" id="{72F923CB-3EFC-488C-8485-72102525ADA9}"/>
              </a:ext>
            </a:extLst>
          </p:cNvPr>
          <p:cNvSpPr>
            <a:spLocks noGrp="1"/>
          </p:cNvSpPr>
          <p:nvPr>
            <p:ph idx="16"/>
          </p:nvPr>
        </p:nvSpPr>
        <p:spPr>
          <a:xfrm>
            <a:off x="8169781" y="2467742"/>
            <a:ext cx="3312415" cy="3994340"/>
          </a:xfrm>
        </p:spPr>
        <p:txBody>
          <a:bodyPr vert="horz" lIns="0" tIns="0" rIns="0" bIns="0" rtlCol="0">
            <a:normAutofit/>
          </a:bodyPr>
          <a:lstStyle/>
          <a:p>
            <a:pPr marL="0" indent="0">
              <a:spcAft>
                <a:spcPts val="600"/>
              </a:spcAft>
              <a:buNone/>
            </a:pPr>
            <a:r>
              <a:rPr lang="nb-NO" sz="1600" u="sng" dirty="0"/>
              <a:t>Flertallsfraksjonen i flertallet (7 av 13 dommere), </a:t>
            </a:r>
            <a:r>
              <a:rPr lang="nb-NO" sz="1600" u="sng" dirty="0" err="1"/>
              <a:t>avsn</a:t>
            </a:r>
            <a:r>
              <a:rPr lang="nb-NO" sz="1600" u="sng" dirty="0"/>
              <a:t>. 220:</a:t>
            </a:r>
          </a:p>
          <a:p>
            <a:pPr marL="0" indent="0">
              <a:spcAft>
                <a:spcPts val="600"/>
              </a:spcAft>
              <a:buNone/>
            </a:pPr>
            <a:r>
              <a:rPr lang="nb-NO" sz="1400" dirty="0"/>
              <a:t>- [</a:t>
            </a:r>
            <a:r>
              <a:rPr lang="en-US" sz="1400" dirty="0"/>
              <a:t>T</a:t>
            </a:r>
            <a:r>
              <a:rPr lang="en-US" sz="1400" i="0" dirty="0">
                <a:effectLst/>
              </a:rPr>
              <a:t>]he process leading to </a:t>
            </a:r>
            <a:r>
              <a:rPr lang="en-US" sz="1400" b="0" i="0" dirty="0">
                <a:effectLst/>
              </a:rPr>
              <a:t>the … consent to adoption shows that the domestic authorities did not attempt to perform a </a:t>
            </a:r>
            <a:r>
              <a:rPr lang="en-US" sz="1400" b="1" i="0" dirty="0">
                <a:effectLst/>
              </a:rPr>
              <a:t>genuine balancing exercise</a:t>
            </a:r>
            <a:r>
              <a:rPr lang="en-US" sz="1400" b="0" i="0" dirty="0">
                <a:effectLst/>
              </a:rPr>
              <a:t> between the interests of the child and his biological family, but focused on the child’s interests instead of trying to combine both sets of interests, and </a:t>
            </a:r>
            <a:r>
              <a:rPr lang="en-US" sz="1400" b="1" i="0" dirty="0">
                <a:effectLst/>
              </a:rPr>
              <a:t>moreover did not seriously contemplate any possibility of the child’s reunification</a:t>
            </a:r>
            <a:r>
              <a:rPr lang="en-US" sz="1400" b="0" i="0" dirty="0">
                <a:effectLst/>
              </a:rPr>
              <a:t> with his biological family.</a:t>
            </a:r>
            <a:endParaRPr lang="nb-NO" sz="1400" dirty="0"/>
          </a:p>
          <a:p>
            <a:pPr marL="361315" lvl="1" indent="0">
              <a:spcAft>
                <a:spcPts val="600"/>
              </a:spcAft>
              <a:buNone/>
            </a:pPr>
            <a:endParaRPr lang="en-US" sz="1500" dirty="0"/>
          </a:p>
          <a:p>
            <a:pPr marL="361950" lvl="1" indent="0">
              <a:spcAft>
                <a:spcPts val="600"/>
              </a:spcAft>
              <a:buNone/>
            </a:pPr>
            <a:endParaRPr lang="en-US" sz="1500" dirty="0"/>
          </a:p>
          <a:p>
            <a:pPr marL="323850" indent="-323850">
              <a:spcAft>
                <a:spcPts val="600"/>
              </a:spcAft>
              <a:buFont typeface="Arial" panose="020B0604020202020204" pitchFamily="34" charset="0"/>
              <a:buChar char="•"/>
            </a:pPr>
            <a:endParaRPr lang="nb-NO" sz="1500" dirty="0"/>
          </a:p>
        </p:txBody>
      </p:sp>
      <p:pic>
        <p:nvPicPr>
          <p:cNvPr id="2" name="Picture 3" descr="A picture containing indoor, floor, room&#10;&#10;Description automatically generated">
            <a:extLst>
              <a:ext uri="{FF2B5EF4-FFF2-40B4-BE49-F238E27FC236}">
                <a16:creationId xmlns:a16="http://schemas.microsoft.com/office/drawing/2014/main" id="{F1470E1E-E29A-47CC-B6F9-56B302769873}"/>
              </a:ext>
            </a:extLst>
          </p:cNvPr>
          <p:cNvPicPr>
            <a:picLocks noChangeAspect="1"/>
          </p:cNvPicPr>
          <p:nvPr/>
        </p:nvPicPr>
        <p:blipFill rotWithShape="1">
          <a:blip r:embed="rId4"/>
          <a:srcRect t="6895"/>
          <a:stretch/>
        </p:blipFill>
        <p:spPr>
          <a:xfrm>
            <a:off x="4439793" y="2467742"/>
            <a:ext cx="3312414" cy="3795719"/>
          </a:xfrm>
          <a:prstGeom prst="rect">
            <a:avLst/>
          </a:prstGeom>
          <a:noFill/>
        </p:spPr>
      </p:pic>
      <p:sp>
        <p:nvSpPr>
          <p:cNvPr id="4" name="TekstSylinder 3">
            <a:extLst>
              <a:ext uri="{FF2B5EF4-FFF2-40B4-BE49-F238E27FC236}">
                <a16:creationId xmlns:a16="http://schemas.microsoft.com/office/drawing/2014/main" id="{3251E5B6-AC35-4A82-9319-CA604021191C}"/>
              </a:ext>
            </a:extLst>
          </p:cNvPr>
          <p:cNvSpPr txBox="1"/>
          <p:nvPr/>
        </p:nvSpPr>
        <p:spPr>
          <a:xfrm flipH="1">
            <a:off x="1695236" y="1371534"/>
            <a:ext cx="8620017" cy="738664"/>
          </a:xfrm>
          <a:prstGeom prst="rect">
            <a:avLst/>
          </a:prstGeom>
          <a:noFill/>
        </p:spPr>
        <p:txBody>
          <a:bodyPr wrap="square" lIns="0" tIns="0" rIns="0" bIns="0" rtlCol="0">
            <a:spAutoFit/>
          </a:bodyPr>
          <a:lstStyle/>
          <a:p>
            <a:pPr algn="ctr"/>
            <a:r>
              <a:rPr lang="en-US" sz="2400" dirty="0">
                <a:solidFill>
                  <a:schemeClr val="tx2"/>
                </a:solidFill>
                <a:highlight>
                  <a:srgbClr val="FF0000"/>
                </a:highlight>
              </a:rPr>
              <a:t>Strand </a:t>
            </a:r>
            <a:r>
              <a:rPr lang="en-US" sz="2400" dirty="0" err="1">
                <a:solidFill>
                  <a:schemeClr val="tx2"/>
                </a:solidFill>
                <a:highlight>
                  <a:srgbClr val="FF0000"/>
                </a:highlight>
              </a:rPr>
              <a:t>Lobben</a:t>
            </a:r>
            <a:r>
              <a:rPr lang="en-US" sz="2400" dirty="0">
                <a:solidFill>
                  <a:schemeClr val="tx2"/>
                </a:solidFill>
                <a:highlight>
                  <a:srgbClr val="FF0000"/>
                </a:highlight>
              </a:rPr>
              <a:t> </a:t>
            </a:r>
            <a:r>
              <a:rPr lang="en-US" sz="2400" dirty="0" err="1">
                <a:solidFill>
                  <a:schemeClr val="tx2"/>
                </a:solidFill>
                <a:highlight>
                  <a:srgbClr val="FF0000"/>
                </a:highlight>
              </a:rPr>
              <a:t>m.fl</a:t>
            </a:r>
            <a:r>
              <a:rPr lang="en-US" sz="2400" dirty="0">
                <a:solidFill>
                  <a:schemeClr val="tx2"/>
                </a:solidFill>
                <a:highlight>
                  <a:srgbClr val="FF0000"/>
                </a:highlight>
              </a:rPr>
              <a:t>./Norge, </a:t>
            </a:r>
            <a:r>
              <a:rPr lang="en-US" sz="2400" dirty="0" err="1">
                <a:solidFill>
                  <a:schemeClr val="tx2"/>
                </a:solidFill>
                <a:highlight>
                  <a:srgbClr val="FF0000"/>
                </a:highlight>
              </a:rPr>
              <a:t>dom</a:t>
            </a:r>
            <a:r>
              <a:rPr lang="en-US" sz="2400" dirty="0">
                <a:solidFill>
                  <a:schemeClr val="tx2"/>
                </a:solidFill>
                <a:highlight>
                  <a:srgbClr val="FF0000"/>
                </a:highlight>
              </a:rPr>
              <a:t> av 10. September 2019 </a:t>
            </a:r>
          </a:p>
          <a:p>
            <a:pPr algn="ctr"/>
            <a:r>
              <a:rPr lang="en-US" sz="2400" dirty="0">
                <a:solidFill>
                  <a:schemeClr val="tx2"/>
                </a:solidFill>
                <a:highlight>
                  <a:srgbClr val="FF0000"/>
                </a:highlight>
              </a:rPr>
              <a:t>(13-4: </a:t>
            </a:r>
            <a:r>
              <a:rPr lang="en-US" sz="2400" dirty="0" err="1">
                <a:solidFill>
                  <a:schemeClr val="tx2"/>
                </a:solidFill>
                <a:highlight>
                  <a:srgbClr val="FF0000"/>
                </a:highlight>
              </a:rPr>
              <a:t>krenkelse</a:t>
            </a:r>
            <a:r>
              <a:rPr lang="en-US" sz="2400" dirty="0">
                <a:solidFill>
                  <a:schemeClr val="tx2"/>
                </a:solidFill>
                <a:highlight>
                  <a:srgbClr val="FF0000"/>
                </a:highlight>
              </a:rPr>
              <a:t> av </a:t>
            </a:r>
            <a:r>
              <a:rPr lang="en-US" sz="2400" dirty="0" err="1">
                <a:solidFill>
                  <a:schemeClr val="tx2"/>
                </a:solidFill>
                <a:highlight>
                  <a:srgbClr val="FF0000"/>
                </a:highlight>
              </a:rPr>
              <a:t>retten</a:t>
            </a:r>
            <a:r>
              <a:rPr lang="en-US" sz="2400" dirty="0">
                <a:solidFill>
                  <a:schemeClr val="tx2"/>
                </a:solidFill>
                <a:highlight>
                  <a:srgbClr val="FF0000"/>
                </a:highlight>
              </a:rPr>
              <a:t> </a:t>
            </a:r>
            <a:r>
              <a:rPr lang="en-US" sz="2400" dirty="0" err="1">
                <a:solidFill>
                  <a:schemeClr val="tx2"/>
                </a:solidFill>
                <a:highlight>
                  <a:srgbClr val="FF0000"/>
                </a:highlight>
              </a:rPr>
              <a:t>til</a:t>
            </a:r>
            <a:r>
              <a:rPr lang="en-US" sz="2400" dirty="0">
                <a:solidFill>
                  <a:schemeClr val="tx2"/>
                </a:solidFill>
                <a:highlight>
                  <a:srgbClr val="FF0000"/>
                </a:highlight>
              </a:rPr>
              <a:t> </a:t>
            </a:r>
            <a:r>
              <a:rPr lang="en-US" sz="2400" dirty="0" err="1">
                <a:solidFill>
                  <a:schemeClr val="tx2"/>
                </a:solidFill>
                <a:highlight>
                  <a:srgbClr val="FF0000"/>
                </a:highlight>
              </a:rPr>
              <a:t>familieliv</a:t>
            </a:r>
            <a:r>
              <a:rPr lang="en-US" sz="2400" dirty="0">
                <a:solidFill>
                  <a:schemeClr val="tx2"/>
                </a:solidFill>
                <a:highlight>
                  <a:srgbClr val="FF0000"/>
                </a:highlight>
              </a:rPr>
              <a:t>/EMK art. 8)</a:t>
            </a:r>
            <a:endParaRPr lang="nb-NO" sz="2400" dirty="0" err="1">
              <a:solidFill>
                <a:schemeClr val="tx2"/>
              </a:solidFill>
              <a:highlight>
                <a:srgbClr val="FF0000"/>
              </a:highlight>
              <a:latin typeface="Tahoma" charset="0"/>
              <a:ea typeface="Tahoma" charset="0"/>
              <a:cs typeface="Tahoma" charset="0"/>
            </a:endParaRPr>
          </a:p>
        </p:txBody>
      </p:sp>
      <mc:AlternateContent xmlns:mc="http://schemas.openxmlformats.org/markup-compatibility/2006" xmlns:p14="http://schemas.microsoft.com/office/powerpoint/2010/main">
        <mc:Choice Requires="p14">
          <p:contentPart p14:bwMode="auto" r:id="rId5">
            <p14:nvContentPartPr>
              <p14:cNvPr id="6" name="Håndskrift 5">
                <a:extLst>
                  <a:ext uri="{FF2B5EF4-FFF2-40B4-BE49-F238E27FC236}">
                    <a16:creationId xmlns:a16="http://schemas.microsoft.com/office/drawing/2014/main" id="{89557DC8-10DB-4D72-80B9-890C571713BA}"/>
                  </a:ext>
                </a:extLst>
              </p14:cNvPr>
              <p14:cNvContentPartPr/>
              <p14:nvPr/>
            </p14:nvContentPartPr>
            <p14:xfrm>
              <a:off x="872903" y="1633316"/>
              <a:ext cx="360" cy="360"/>
            </p14:xfrm>
          </p:contentPart>
        </mc:Choice>
        <mc:Fallback xmlns="">
          <p:pic>
            <p:nvPicPr>
              <p:cNvPr id="6" name="Håndskrift 5">
                <a:extLst>
                  <a:ext uri="{FF2B5EF4-FFF2-40B4-BE49-F238E27FC236}">
                    <a16:creationId xmlns:a16="http://schemas.microsoft.com/office/drawing/2014/main" id="{89557DC8-10DB-4D72-80B9-890C571713BA}"/>
                  </a:ext>
                </a:extLst>
              </p:cNvPr>
              <p:cNvPicPr/>
              <p:nvPr/>
            </p:nvPicPr>
            <p:blipFill>
              <a:blip r:embed="rId6"/>
              <a:stretch>
                <a:fillRect/>
              </a:stretch>
            </p:blipFill>
            <p:spPr>
              <a:xfrm>
                <a:off x="864263" y="16246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Håndskrift 6">
                <a:extLst>
                  <a:ext uri="{FF2B5EF4-FFF2-40B4-BE49-F238E27FC236}">
                    <a16:creationId xmlns:a16="http://schemas.microsoft.com/office/drawing/2014/main" id="{EEEA59BE-B196-4350-9003-2A0780FD6F46}"/>
                  </a:ext>
                </a:extLst>
              </p14:cNvPr>
              <p14:cNvContentPartPr/>
              <p14:nvPr/>
            </p14:nvContentPartPr>
            <p14:xfrm>
              <a:off x="893423" y="1592276"/>
              <a:ext cx="360" cy="360"/>
            </p14:xfrm>
          </p:contentPart>
        </mc:Choice>
        <mc:Fallback xmlns="">
          <p:pic>
            <p:nvPicPr>
              <p:cNvPr id="7" name="Håndskrift 6">
                <a:extLst>
                  <a:ext uri="{FF2B5EF4-FFF2-40B4-BE49-F238E27FC236}">
                    <a16:creationId xmlns:a16="http://schemas.microsoft.com/office/drawing/2014/main" id="{EEEA59BE-B196-4350-9003-2A0780FD6F46}"/>
                  </a:ext>
                </a:extLst>
              </p:cNvPr>
              <p:cNvPicPr/>
              <p:nvPr/>
            </p:nvPicPr>
            <p:blipFill>
              <a:blip r:embed="rId6"/>
              <a:stretch>
                <a:fillRect/>
              </a:stretch>
            </p:blipFill>
            <p:spPr>
              <a:xfrm>
                <a:off x="884783" y="1583276"/>
                <a:ext cx="18000" cy="18000"/>
              </a:xfrm>
              <a:prstGeom prst="rect">
                <a:avLst/>
              </a:prstGeom>
            </p:spPr>
          </p:pic>
        </mc:Fallback>
      </mc:AlternateContent>
    </p:spTree>
    <p:custDataLst>
      <p:tags r:id="rId1"/>
    </p:custDataLst>
    <p:extLst>
      <p:ext uri="{BB962C8B-B14F-4D97-AF65-F5344CB8AC3E}">
        <p14:creationId xmlns:p14="http://schemas.microsoft.com/office/powerpoint/2010/main" val="2032662972"/>
      </p:ext>
    </p:extLst>
  </p:cSld>
  <p:clrMapOvr>
    <a:masterClrMapping/>
  </p:clrMapOvr>
  <mc:AlternateContent xmlns:mc="http://schemas.openxmlformats.org/markup-compatibility/2006" xmlns:p14="http://schemas.microsoft.com/office/powerpoint/2010/main">
    <mc:Choice Requires="p14">
      <p:transition spd="slow" p14:dur="2000" advTm="286142"/>
    </mc:Choice>
    <mc:Fallback xmlns="">
      <p:transition spd="slow" advTm="2861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6E7F26-0ECA-4099-96D4-1F7CEDC4D197}"/>
              </a:ext>
            </a:extLst>
          </p:cNvPr>
          <p:cNvSpPr>
            <a:spLocks noGrp="1"/>
          </p:cNvSpPr>
          <p:nvPr>
            <p:ph type="title"/>
          </p:nvPr>
        </p:nvSpPr>
        <p:spPr>
          <a:xfrm>
            <a:off x="1670472" y="687957"/>
            <a:ext cx="8025619" cy="692957"/>
          </a:xfrm>
        </p:spPr>
        <p:txBody>
          <a:bodyPr>
            <a:normAutofit fontScale="90000"/>
          </a:bodyPr>
          <a:lstStyle/>
          <a:p>
            <a:r>
              <a:rPr lang="nb-NO" dirty="0"/>
              <a:t>Bakgrunn: Norske barnevernssaker for EMD</a:t>
            </a:r>
          </a:p>
        </p:txBody>
      </p:sp>
      <p:sp>
        <p:nvSpPr>
          <p:cNvPr id="3" name="Plassholder for tekst 2">
            <a:extLst>
              <a:ext uri="{FF2B5EF4-FFF2-40B4-BE49-F238E27FC236}">
                <a16:creationId xmlns:a16="http://schemas.microsoft.com/office/drawing/2014/main" id="{616DD919-A424-47DB-B0DF-F2BDE58D29E0}"/>
              </a:ext>
            </a:extLst>
          </p:cNvPr>
          <p:cNvSpPr>
            <a:spLocks noGrp="1"/>
          </p:cNvSpPr>
          <p:nvPr>
            <p:ph type="body" sz="quarter" idx="13"/>
          </p:nvPr>
        </p:nvSpPr>
        <p:spPr>
          <a:xfrm>
            <a:off x="1670472" y="1816925"/>
            <a:ext cx="7689285" cy="4595750"/>
          </a:xfrm>
        </p:spPr>
        <p:txBody>
          <a:bodyPr vert="horz" lIns="0" tIns="0" rIns="0" bIns="0" rtlCol="0" anchor="t">
            <a:normAutofit fontScale="70000" lnSpcReduction="20000"/>
          </a:bodyPr>
          <a:lstStyle/>
          <a:p>
            <a:pPr marL="0" indent="0">
              <a:buNone/>
            </a:pPr>
            <a:endParaRPr lang="nb-NO" sz="800" dirty="0">
              <a:latin typeface="Tahoma" panose="020B0604030504040204" pitchFamily="34" charset="0"/>
              <a:ea typeface="Tahoma" panose="020B0604030504040204" pitchFamily="34" charset="0"/>
              <a:cs typeface="Tahoma" panose="020B0604030504040204" pitchFamily="34" charset="0"/>
            </a:endParaRPr>
          </a:p>
          <a:p>
            <a:pPr marL="323850" indent="-323850">
              <a:buFont typeface="Arial" panose="020B0604020202020204" pitchFamily="34" charset="0"/>
              <a:buChar char="•"/>
            </a:pPr>
            <a:r>
              <a:rPr lang="nb-NO" dirty="0">
                <a:latin typeface="Tahoma" panose="020B0604030504040204" pitchFamily="34" charset="0"/>
                <a:ea typeface="Tahoma" panose="020B0604030504040204" pitchFamily="34" charset="0"/>
                <a:cs typeface="Tahoma" panose="020B0604030504040204" pitchFamily="34" charset="0"/>
              </a:rPr>
              <a:t>I alt </a:t>
            </a:r>
            <a:r>
              <a:rPr lang="nb-NO" b="1" dirty="0">
                <a:latin typeface="Tahoma" panose="020B0604030504040204" pitchFamily="34" charset="0"/>
                <a:ea typeface="Tahoma" panose="020B0604030504040204" pitchFamily="34" charset="0"/>
                <a:cs typeface="Tahoma" panose="020B0604030504040204" pitchFamily="34" charset="0"/>
              </a:rPr>
              <a:t>43 saker</a:t>
            </a:r>
            <a:r>
              <a:rPr lang="nb-NO" dirty="0">
                <a:latin typeface="Tahoma" panose="020B0604030504040204" pitchFamily="34" charset="0"/>
                <a:ea typeface="Tahoma" panose="020B0604030504040204" pitchFamily="34" charset="0"/>
                <a:cs typeface="Tahoma" panose="020B0604030504040204" pitchFamily="34" charset="0"/>
              </a:rPr>
              <a:t> til behandling siden høsten 2015</a:t>
            </a:r>
            <a:endParaRPr lang="nb-NO" b="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23850" marR="0" indent="-323850" algn="l">
              <a:buFont typeface="Arial" panose="020B0604020202020204" pitchFamily="34" charset="0"/>
              <a:buChar char="•"/>
            </a:pPr>
            <a:endParaRPr lang="nb-NO" sz="600" b="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buFont typeface="Courier New" panose="02070309020205020404" pitchFamily="49" charset="0"/>
              <a:buChar char="o"/>
            </a:pPr>
            <a:r>
              <a:rPr lang="nb-NO" sz="2100" b="1" dirty="0">
                <a:solidFill>
                  <a:srgbClr val="000000"/>
                </a:solidFill>
                <a:latin typeface="Tahoma" panose="020B0604030504040204" pitchFamily="34" charset="0"/>
                <a:ea typeface="Tahoma" panose="020B0604030504040204" pitchFamily="34" charset="0"/>
                <a:cs typeface="Tahoma" panose="020B0604030504040204" pitchFamily="34" charset="0"/>
              </a:rPr>
              <a:t>10</a:t>
            </a:r>
            <a:r>
              <a:rPr lang="nb-NO" sz="21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nb-NO" sz="2100" b="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fellende dommer (endelige):</a:t>
            </a:r>
          </a:p>
          <a:p>
            <a:pPr marL="647065" lvl="1" indent="-285750">
              <a:buFontTx/>
              <a:buChar char="-"/>
            </a:pPr>
            <a:r>
              <a:rPr lang="nb-NO" sz="2000" b="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Jansen, 6. september 2018 (omsorg, samværsnekt)</a:t>
            </a:r>
          </a:p>
          <a:p>
            <a:pPr marL="647065" lvl="1" indent="-285750">
              <a:buFontTx/>
              <a:buChar char="-"/>
            </a:pPr>
            <a:r>
              <a:rPr lang="nb-NO" sz="2000" b="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Strand Lobben, 10. september 2019 - </a:t>
            </a:r>
            <a:r>
              <a:rPr lang="nb-NO" sz="2000" b="0" u="none" strike="noStrike" baseline="0" dirty="0" err="1">
                <a:solidFill>
                  <a:srgbClr val="000000"/>
                </a:solidFill>
                <a:latin typeface="Tahoma" panose="020B0604030504040204" pitchFamily="34" charset="0"/>
                <a:ea typeface="Tahoma" panose="020B0604030504040204" pitchFamily="34" charset="0"/>
                <a:cs typeface="Tahoma" panose="020B0604030504040204" pitchFamily="34" charset="0"/>
              </a:rPr>
              <a:t>storkammer</a:t>
            </a:r>
            <a:r>
              <a:rPr lang="nb-NO" sz="2000" b="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 (adopsjon, krenkelse 13-17)</a:t>
            </a:r>
            <a:endParaRPr lang="nb-NO"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647065" lvl="1" indent="-285750">
              <a:buFontTx/>
              <a:buChar char="-"/>
            </a:pPr>
            <a:r>
              <a:rPr lang="nb-NO" sz="2000" b="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K.O. og V.M, 19. november 2019 (omsorg, </a:t>
            </a:r>
            <a:r>
              <a:rPr lang="nb-NO" sz="2000" dirty="0">
                <a:solidFill>
                  <a:srgbClr val="000000"/>
                </a:solidFill>
                <a:latin typeface="Tahoma" panose="020B0604030504040204" pitchFamily="34" charset="0"/>
                <a:ea typeface="Tahoma" panose="020B0604030504040204" pitchFamily="34" charset="0"/>
                <a:cs typeface="Tahoma" panose="020B0604030504040204" pitchFamily="34" charset="0"/>
              </a:rPr>
              <a:t>6</a:t>
            </a:r>
            <a:r>
              <a:rPr lang="nb-NO" sz="2000" b="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 samvær i året)</a:t>
            </a:r>
          </a:p>
          <a:p>
            <a:pPr marL="647065" lvl="1" indent="-285750">
              <a:buFontTx/>
              <a:buChar char="-"/>
            </a:pPr>
            <a:r>
              <a:rPr lang="nb-NO" sz="2000" b="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A.S., dom 17. desember 2019 (omsorg, samværsnekt)</a:t>
            </a:r>
          </a:p>
          <a:p>
            <a:pPr marL="647065" lvl="1" indent="-285750">
              <a:buFontTx/>
              <a:buChar char="-"/>
            </a:pPr>
            <a:r>
              <a:rPr lang="nb-NO" sz="2000" b="0" u="none" strike="noStrike" baseline="0" dirty="0" err="1">
                <a:solidFill>
                  <a:srgbClr val="000000"/>
                </a:solidFill>
                <a:latin typeface="Tahoma" panose="020B0604030504040204" pitchFamily="34" charset="0"/>
                <a:ea typeface="Tahoma" panose="020B0604030504040204" pitchFamily="34" charset="0"/>
                <a:cs typeface="Tahoma" panose="020B0604030504040204" pitchFamily="34" charset="0"/>
              </a:rPr>
              <a:t>Hernehult</a:t>
            </a:r>
            <a:r>
              <a:rPr lang="nb-NO" sz="2000" b="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 nr. 1, 10. mars 2020 (omsorg, </a:t>
            </a:r>
            <a:r>
              <a:rPr lang="nb-NO" sz="2000" dirty="0">
                <a:solidFill>
                  <a:srgbClr val="000000"/>
                </a:solidFill>
                <a:latin typeface="Tahoma" panose="020B0604030504040204" pitchFamily="34" charset="0"/>
                <a:ea typeface="Tahoma" panose="020B0604030504040204" pitchFamily="34" charset="0"/>
                <a:cs typeface="Tahoma" panose="020B0604030504040204" pitchFamily="34" charset="0"/>
              </a:rPr>
              <a:t>4</a:t>
            </a:r>
            <a:r>
              <a:rPr lang="nb-NO" sz="2000" b="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 samvær i året)</a:t>
            </a:r>
          </a:p>
          <a:p>
            <a:pPr marL="647065" lvl="1" indent="-285750">
              <a:buFontTx/>
              <a:buChar char="-"/>
            </a:pPr>
            <a:r>
              <a:rPr lang="nb-NO" sz="2000" b="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Pedersen, 10. mars 2020 (adopsjon), realitetsbehandlet i Høyesterett (Rt-2015-110)</a:t>
            </a:r>
          </a:p>
          <a:p>
            <a:pPr marL="647065" lvl="1" indent="-285750">
              <a:buFontTx/>
              <a:buChar char="-"/>
            </a:pPr>
            <a:r>
              <a:rPr lang="nb-NO" sz="2000" b="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M.L, 22. desember 2020 (adopsjon)</a:t>
            </a:r>
          </a:p>
          <a:p>
            <a:pPr marL="647065" lvl="1" indent="-285750">
              <a:buFontTx/>
              <a:buChar char="-"/>
            </a:pPr>
            <a:r>
              <a:rPr lang="nb-NO" sz="2000" dirty="0">
                <a:solidFill>
                  <a:srgbClr val="000000"/>
                </a:solidFill>
                <a:latin typeface="Tahoma" panose="020B0604030504040204" pitchFamily="34" charset="0"/>
                <a:ea typeface="Tahoma" panose="020B0604030504040204" pitchFamily="34" charset="0"/>
                <a:cs typeface="Tahoma" panose="020B0604030504040204" pitchFamily="34" charset="0"/>
              </a:rPr>
              <a:t>F.Z., 1. juli 2021 – WECL (adopsjon)</a:t>
            </a:r>
          </a:p>
          <a:p>
            <a:pPr marL="647065" lvl="1" indent="-285750">
              <a:buFontTx/>
              <a:buChar char="-"/>
            </a:pPr>
            <a:r>
              <a:rPr lang="nb-NO" sz="2000" dirty="0">
                <a:solidFill>
                  <a:srgbClr val="000000"/>
                </a:solidFill>
                <a:latin typeface="Tahoma" panose="020B0604030504040204" pitchFamily="34" charset="0"/>
                <a:ea typeface="Tahoma" panose="020B0604030504040204" pitchFamily="34" charset="0"/>
                <a:cs typeface="Tahoma" panose="020B0604030504040204" pitchFamily="34" charset="0"/>
              </a:rPr>
              <a:t>K.E. og A.K., 1. juli 2021 – WECL (omsorg, 4 samvær i året)</a:t>
            </a:r>
          </a:p>
          <a:p>
            <a:pPr marL="647065" lvl="1" indent="-285750">
              <a:buFontTx/>
              <a:buChar char="-"/>
            </a:pPr>
            <a:r>
              <a:rPr lang="nb-NO" sz="2000" dirty="0">
                <a:solidFill>
                  <a:srgbClr val="000000"/>
                </a:solidFill>
                <a:latin typeface="Tahoma" panose="020B0604030504040204" pitchFamily="34" charset="0"/>
                <a:ea typeface="Tahoma" panose="020B0604030504040204" pitchFamily="34" charset="0"/>
                <a:cs typeface="Tahoma" panose="020B0604030504040204" pitchFamily="34" charset="0"/>
              </a:rPr>
              <a:t>R.O., 1. juli 2021 – WECL (omsorg, 6 samvær i året</a:t>
            </a:r>
            <a:r>
              <a:rPr lang="nb-NO" sz="2000" dirty="0">
                <a:latin typeface="Tahoma" panose="020B0604030504040204" pitchFamily="34" charset="0"/>
                <a:ea typeface="Tahoma" panose="020B0604030504040204" pitchFamily="34" charset="0"/>
                <a:cs typeface="Tahoma" panose="020B0604030504040204" pitchFamily="34" charset="0"/>
              </a:rPr>
              <a:t>)</a:t>
            </a:r>
          </a:p>
          <a:p>
            <a:pPr marL="323850" marR="0" indent="-323850" algn="l">
              <a:buFont typeface="Arial" panose="020B0604020202020204" pitchFamily="34" charset="0"/>
              <a:buChar char="•"/>
            </a:pPr>
            <a:endParaRPr lang="nb-NO" sz="8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23850" indent="-323850">
              <a:buFont typeface="Courier New" panose="02070309020205020404" pitchFamily="49" charset="0"/>
              <a:buChar char="o"/>
            </a:pPr>
            <a:r>
              <a:rPr lang="nb-NO" sz="2100" b="1" dirty="0">
                <a:solidFill>
                  <a:srgbClr val="000000"/>
                </a:solidFill>
                <a:latin typeface="Tahoma" panose="020B0604030504040204" pitchFamily="34" charset="0"/>
                <a:ea typeface="Tahoma" panose="020B0604030504040204" pitchFamily="34" charset="0"/>
                <a:cs typeface="Tahoma" panose="020B0604030504040204" pitchFamily="34" charset="0"/>
              </a:rPr>
              <a:t>3 </a:t>
            </a:r>
            <a:r>
              <a:rPr lang="nb-NO" sz="21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 frifinnende dommer:</a:t>
            </a:r>
          </a:p>
          <a:p>
            <a:pPr lvl="1">
              <a:buFontTx/>
              <a:buChar char="-"/>
            </a:pPr>
            <a:r>
              <a:rPr lang="nb-NO" sz="2000" b="0" u="none" strike="noStrike" baseline="0" dirty="0">
                <a:latin typeface="Tahoma" panose="020B0604030504040204" pitchFamily="34" charset="0"/>
                <a:ea typeface="Tahoma" panose="020B0604030504040204" pitchFamily="34" charset="0"/>
                <a:cs typeface="Tahoma" panose="020B0604030504040204" pitchFamily="34" charset="0"/>
              </a:rPr>
              <a:t>M.L., dom 7. september 2017 (plasseringssted)</a:t>
            </a:r>
          </a:p>
          <a:p>
            <a:pPr marL="647065" lvl="1" indent="-285750">
              <a:buFontTx/>
              <a:buChar char="-"/>
            </a:pPr>
            <a:r>
              <a:rPr lang="nb-NO" sz="2000" b="0" u="none" strike="noStrike" baseline="0" dirty="0">
                <a:latin typeface="Tahoma" panose="020B0604030504040204" pitchFamily="34" charset="0"/>
                <a:ea typeface="Tahoma" panose="020B0604030504040204" pitchFamily="34" charset="0"/>
                <a:cs typeface="Tahoma" panose="020B0604030504040204" pitchFamily="34" charset="0"/>
              </a:rPr>
              <a:t>Mohamed Hasan, dom 26. april 2018 (adopsjon)</a:t>
            </a:r>
          </a:p>
          <a:p>
            <a:pPr marL="647065" lvl="1" indent="-285750">
              <a:buFontTx/>
              <a:buChar char="-"/>
            </a:pPr>
            <a:r>
              <a:rPr lang="nb-NO" sz="2000" dirty="0">
                <a:effectLst/>
                <a:latin typeface="Tahoma" panose="020B0604030504040204" pitchFamily="34" charset="0"/>
                <a:ea typeface="Tahoma" panose="020B0604030504040204" pitchFamily="34" charset="0"/>
                <a:cs typeface="Tahoma" panose="020B0604030504040204" pitchFamily="34" charset="0"/>
              </a:rPr>
              <a:t>O.S., 28. september 2021– WECL (omsorg, 4 samvær i året)</a:t>
            </a:r>
            <a:endParaRPr lang="nb-NO" sz="2000" b="0" u="none" strike="noStrike" baseline="0" dirty="0">
              <a:latin typeface="Tahoma" panose="020B0604030504040204" pitchFamily="34" charset="0"/>
              <a:ea typeface="Tahoma" panose="020B0604030504040204" pitchFamily="34" charset="0"/>
              <a:cs typeface="Tahoma" panose="020B0604030504040204" pitchFamily="34" charset="0"/>
            </a:endParaRPr>
          </a:p>
          <a:p>
            <a:pPr marL="323850" marR="0" indent="-323850" algn="l">
              <a:buFont typeface="Arial" panose="020B0604020202020204" pitchFamily="34" charset="0"/>
              <a:buChar char="•"/>
            </a:pPr>
            <a:endParaRPr lang="nb-NO" sz="16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23850" indent="-323850">
              <a:buFont typeface="Arial" panose="020B0604020202020204" pitchFamily="34" charset="0"/>
              <a:buChar char="•"/>
            </a:pPr>
            <a:endParaRPr lang="nb-NO" sz="16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4" descr="A picture containing sky, outdoor, building, track&#10;&#10;Description automatically generated">
            <a:extLst>
              <a:ext uri="{FF2B5EF4-FFF2-40B4-BE49-F238E27FC236}">
                <a16:creationId xmlns:a16="http://schemas.microsoft.com/office/drawing/2014/main" id="{B75A002B-52B1-40CE-B2DB-0EECF88C429D}"/>
              </a:ext>
            </a:extLst>
          </p:cNvPr>
          <p:cNvPicPr>
            <a:picLocks noChangeAspect="1"/>
          </p:cNvPicPr>
          <p:nvPr/>
        </p:nvPicPr>
        <p:blipFill>
          <a:blip r:embed="rId3"/>
          <a:stretch>
            <a:fillRect/>
          </a:stretch>
        </p:blipFill>
        <p:spPr>
          <a:xfrm>
            <a:off x="9035676" y="2545481"/>
            <a:ext cx="2562244" cy="2920906"/>
          </a:xfrm>
          <a:prstGeom prst="rect">
            <a:avLst/>
          </a:prstGeom>
        </p:spPr>
      </p:pic>
      <p:sp>
        <p:nvSpPr>
          <p:cNvPr id="5" name="Plassholder for lysbildenummer 4">
            <a:extLst>
              <a:ext uri="{FF2B5EF4-FFF2-40B4-BE49-F238E27FC236}">
                <a16:creationId xmlns:a16="http://schemas.microsoft.com/office/drawing/2014/main" id="{0191F90F-012E-4529-94DF-919C13F73576}"/>
              </a:ext>
            </a:extLst>
          </p:cNvPr>
          <p:cNvSpPr>
            <a:spLocks noGrp="1"/>
          </p:cNvSpPr>
          <p:nvPr>
            <p:ph type="sldNum" sz="quarter" idx="12"/>
          </p:nvPr>
        </p:nvSpPr>
        <p:spPr/>
        <p:txBody>
          <a:bodyPr/>
          <a:lstStyle/>
          <a:p>
            <a:fld id="{1CAACE74-9F97-CC48-B4CB-2460102901BA}" type="slidenum">
              <a:rPr lang="nb-NO" smtClean="0"/>
              <a:t>4</a:t>
            </a:fld>
            <a:endParaRPr lang="nb-NO"/>
          </a:p>
        </p:txBody>
      </p:sp>
    </p:spTree>
    <p:extLst>
      <p:ext uri="{BB962C8B-B14F-4D97-AF65-F5344CB8AC3E}">
        <p14:creationId xmlns:p14="http://schemas.microsoft.com/office/powerpoint/2010/main" val="2304934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084A4A-9080-4108-A225-42F5583FF9DF}"/>
              </a:ext>
            </a:extLst>
          </p:cNvPr>
          <p:cNvSpPr>
            <a:spLocks noGrp="1"/>
          </p:cNvSpPr>
          <p:nvPr>
            <p:ph type="title"/>
          </p:nvPr>
        </p:nvSpPr>
        <p:spPr/>
        <p:txBody>
          <a:bodyPr anchor="t">
            <a:normAutofit fontScale="90000"/>
          </a:bodyPr>
          <a:lstStyle/>
          <a:p>
            <a:r>
              <a:rPr lang="nb-NO" dirty="0"/>
              <a:t>Bakgrunn: Norske barnevernssaker for EMD</a:t>
            </a:r>
          </a:p>
        </p:txBody>
      </p:sp>
      <p:sp>
        <p:nvSpPr>
          <p:cNvPr id="3" name="Plassholder for tekst 2">
            <a:extLst>
              <a:ext uri="{FF2B5EF4-FFF2-40B4-BE49-F238E27FC236}">
                <a16:creationId xmlns:a16="http://schemas.microsoft.com/office/drawing/2014/main" id="{566364BC-AB9C-44B2-849E-EBBFABC74C82}"/>
              </a:ext>
            </a:extLst>
          </p:cNvPr>
          <p:cNvSpPr>
            <a:spLocks noGrp="1"/>
          </p:cNvSpPr>
          <p:nvPr>
            <p:ph type="body" sz="quarter" idx="13"/>
          </p:nvPr>
        </p:nvSpPr>
        <p:spPr>
          <a:xfrm>
            <a:off x="1670471" y="1749661"/>
            <a:ext cx="7147873" cy="4633596"/>
          </a:xfrm>
        </p:spPr>
        <p:txBody>
          <a:bodyPr vert="horz" lIns="0" tIns="0" rIns="0" bIns="0" rtlCol="0" anchor="t">
            <a:normAutofit/>
          </a:bodyPr>
          <a:lstStyle/>
          <a:p>
            <a:pPr marL="323850" indent="-323850">
              <a:buFont typeface="Courier New" panose="02070309020205020404" pitchFamily="49" charset="0"/>
              <a:buChar char="o"/>
            </a:pPr>
            <a:r>
              <a:rPr lang="nb-NO" sz="2000" b="1" dirty="0">
                <a:latin typeface="Tahoma"/>
                <a:ea typeface="Tahoma"/>
                <a:cs typeface="Tahoma"/>
              </a:rPr>
              <a:t>2</a:t>
            </a:r>
            <a:r>
              <a:rPr lang="nb-NO" sz="2000" dirty="0">
                <a:latin typeface="Tahoma"/>
                <a:ea typeface="Tahoma"/>
                <a:cs typeface="Tahoma"/>
              </a:rPr>
              <a:t> saker avvist </a:t>
            </a:r>
            <a:endParaRPr lang="en-US" sz="2000" dirty="0"/>
          </a:p>
          <a:p>
            <a:pPr lvl="1">
              <a:buFontTx/>
              <a:buChar char="-"/>
            </a:pPr>
            <a:r>
              <a:rPr lang="nb-NO" sz="1800" dirty="0" err="1">
                <a:latin typeface="Tahoma"/>
                <a:ea typeface="Tahoma"/>
                <a:cs typeface="Tahoma"/>
              </a:rPr>
              <a:t>Bodnariu</a:t>
            </a:r>
            <a:r>
              <a:rPr lang="nb-NO" sz="1800" dirty="0">
                <a:latin typeface="Tahoma"/>
                <a:ea typeface="Tahoma"/>
                <a:cs typeface="Tahoma"/>
              </a:rPr>
              <a:t>, 17. desember 2020 (akuttplassering) manglende uttømming av nasjonale rettsmidler</a:t>
            </a:r>
          </a:p>
          <a:p>
            <a:pPr lvl="1">
              <a:buFontTx/>
              <a:buChar char="-"/>
            </a:pPr>
            <a:r>
              <a:rPr lang="nb-NO" sz="1800" dirty="0">
                <a:effectLst/>
                <a:latin typeface="Tahoma"/>
                <a:ea typeface="Tahoma"/>
                <a:cs typeface="Tahoma"/>
              </a:rPr>
              <a:t>E.M. </a:t>
            </a:r>
            <a:r>
              <a:rPr lang="nb-NO" sz="1800" dirty="0">
                <a:latin typeface="Tahoma"/>
                <a:ea typeface="Tahoma"/>
                <a:cs typeface="Tahoma"/>
              </a:rPr>
              <a:t>og T</a:t>
            </a:r>
            <a:r>
              <a:rPr lang="nb-NO" sz="1800" dirty="0">
                <a:effectLst/>
                <a:latin typeface="Tahoma"/>
                <a:ea typeface="Tahoma"/>
                <a:cs typeface="Tahoma"/>
              </a:rPr>
              <a:t>.A., 30. september 2021 – WECL (manglende tilbakeføring, 3 samvær i året)</a:t>
            </a:r>
            <a:endParaRPr lang="nb-NO" sz="1800" dirty="0">
              <a:latin typeface="Tahoma"/>
              <a:ea typeface="Tahoma"/>
              <a:cs typeface="Tahoma"/>
            </a:endParaRPr>
          </a:p>
          <a:p>
            <a:pPr lvl="1">
              <a:buFontTx/>
              <a:buChar char="-"/>
            </a:pPr>
            <a:endParaRPr lang="nb-NO" sz="600" b="1" dirty="0"/>
          </a:p>
          <a:p>
            <a:pPr marL="323850" indent="-323850">
              <a:buFont typeface="Courier New" panose="02070309020205020404" pitchFamily="49" charset="0"/>
              <a:buChar char="o"/>
            </a:pPr>
            <a:r>
              <a:rPr lang="nb-NO" sz="2000" b="1" dirty="0">
                <a:latin typeface="Tahoma"/>
                <a:ea typeface="Tahoma"/>
                <a:cs typeface="Tahoma"/>
              </a:rPr>
              <a:t>1</a:t>
            </a:r>
            <a:r>
              <a:rPr lang="nb-NO" sz="2000" dirty="0">
                <a:latin typeface="Tahoma"/>
                <a:ea typeface="Tahoma"/>
                <a:cs typeface="Tahoma"/>
              </a:rPr>
              <a:t> sak står for </a:t>
            </a:r>
            <a:r>
              <a:rPr lang="nb-NO" sz="2000" dirty="0" err="1">
                <a:latin typeface="Tahoma"/>
                <a:ea typeface="Tahoma"/>
                <a:cs typeface="Tahoma"/>
              </a:rPr>
              <a:t>storkammer</a:t>
            </a:r>
            <a:r>
              <a:rPr lang="nb-NO" sz="2000" dirty="0">
                <a:latin typeface="Tahoma"/>
                <a:ea typeface="Tahoma"/>
                <a:cs typeface="Tahoma"/>
              </a:rPr>
              <a:t>: Abdi Ibrahim (adopsjon) </a:t>
            </a:r>
          </a:p>
          <a:p>
            <a:pPr lvl="1">
              <a:buFontTx/>
              <a:buChar char="-"/>
            </a:pPr>
            <a:r>
              <a:rPr lang="nb-NO" sz="1800" dirty="0">
                <a:latin typeface="Tahoma"/>
                <a:ea typeface="Tahoma"/>
                <a:cs typeface="Tahoma"/>
              </a:rPr>
              <a:t>Dom i kammer 17. desember 2019 – krenkelse av art. 8</a:t>
            </a:r>
          </a:p>
          <a:p>
            <a:pPr lvl="1">
              <a:buFontTx/>
              <a:buChar char="-"/>
            </a:pPr>
            <a:r>
              <a:rPr lang="nb-NO" sz="1800" dirty="0">
                <a:latin typeface="Tahoma"/>
                <a:ea typeface="Tahoma"/>
                <a:cs typeface="Tahoma"/>
              </a:rPr>
              <a:t>For storkammeret; religionsfrihet i fokus</a:t>
            </a:r>
          </a:p>
          <a:p>
            <a:pPr marL="323850" indent="-323850">
              <a:buFont typeface="Arial" panose="020B0604020202020204" pitchFamily="34" charset="0"/>
              <a:buChar char="•"/>
            </a:pPr>
            <a:endParaRPr lang="nb-NO" sz="600" dirty="0"/>
          </a:p>
          <a:p>
            <a:pPr>
              <a:buFont typeface="Courier New" panose="02070309020205020404" pitchFamily="49" charset="0"/>
              <a:buChar char="o"/>
            </a:pPr>
            <a:r>
              <a:rPr lang="nb-NO" sz="2000" dirty="0">
                <a:latin typeface="Tahoma"/>
                <a:ea typeface="Tahoma"/>
                <a:cs typeface="Tahoma"/>
              </a:rPr>
              <a:t>Ytterligere </a:t>
            </a:r>
            <a:r>
              <a:rPr lang="nb-NO" sz="2000" b="1" dirty="0">
                <a:latin typeface="Tahoma"/>
                <a:ea typeface="Tahoma"/>
                <a:cs typeface="Tahoma"/>
              </a:rPr>
              <a:t>26 </a:t>
            </a:r>
            <a:r>
              <a:rPr lang="nb-NO" sz="2000" dirty="0">
                <a:latin typeface="Tahoma"/>
                <a:ea typeface="Tahoma"/>
                <a:cs typeface="Tahoma"/>
              </a:rPr>
              <a:t>saker til behandling</a:t>
            </a:r>
          </a:p>
          <a:p>
            <a:pPr marL="457200" lvl="1" indent="0">
              <a:buNone/>
            </a:pPr>
            <a:endParaRPr lang="nb-NO" sz="1600" dirty="0"/>
          </a:p>
          <a:p>
            <a:pPr marL="457200" lvl="1" indent="0">
              <a:buNone/>
            </a:pPr>
            <a:endParaRPr lang="nb-NO" sz="1600" dirty="0"/>
          </a:p>
          <a:p>
            <a:pPr marL="323850" indent="-323850">
              <a:buFontTx/>
              <a:buChar char="-"/>
            </a:pPr>
            <a:endParaRPr lang="nb-NO" sz="1600" dirty="0"/>
          </a:p>
          <a:p>
            <a:pPr marL="323850" indent="-323850">
              <a:buFontTx/>
              <a:buChar char="-"/>
            </a:pPr>
            <a:endParaRPr lang="nb-NO" sz="1600" dirty="0"/>
          </a:p>
          <a:p>
            <a:pPr marL="0" indent="0">
              <a:buNone/>
            </a:pPr>
            <a:endParaRPr lang="nb-NO" sz="1600" dirty="0"/>
          </a:p>
          <a:p>
            <a:pPr marL="0" indent="0">
              <a:buNone/>
            </a:pPr>
            <a:endParaRPr lang="nb-NO" sz="1600" dirty="0"/>
          </a:p>
        </p:txBody>
      </p:sp>
      <p:sp>
        <p:nvSpPr>
          <p:cNvPr id="5" name="Plassholder for lysbildenummer 4">
            <a:extLst>
              <a:ext uri="{FF2B5EF4-FFF2-40B4-BE49-F238E27FC236}">
                <a16:creationId xmlns:a16="http://schemas.microsoft.com/office/drawing/2014/main" id="{815D8002-4E5C-48DF-BE5C-26A6EA76B9F1}"/>
              </a:ext>
            </a:extLst>
          </p:cNvPr>
          <p:cNvSpPr>
            <a:spLocks noGrp="1"/>
          </p:cNvSpPr>
          <p:nvPr>
            <p:ph type="sldNum" sz="quarter" idx="12"/>
          </p:nvPr>
        </p:nvSpPr>
        <p:spPr/>
        <p:txBody>
          <a:bodyPr/>
          <a:lstStyle/>
          <a:p>
            <a:fld id="{1CAACE74-9F97-CC48-B4CB-2460102901BA}" type="slidenum">
              <a:rPr lang="nb-NO" smtClean="0"/>
              <a:t>5</a:t>
            </a:fld>
            <a:endParaRPr lang="nb-NO"/>
          </a:p>
        </p:txBody>
      </p:sp>
      <p:pic>
        <p:nvPicPr>
          <p:cNvPr id="7" name="Picture 4" descr="A picture containing sky, outdoor, building, track&#10;&#10;Description automatically generated">
            <a:extLst>
              <a:ext uri="{FF2B5EF4-FFF2-40B4-BE49-F238E27FC236}">
                <a16:creationId xmlns:a16="http://schemas.microsoft.com/office/drawing/2014/main" id="{1E801CBB-4221-4726-A3E0-640EBCE21F3E}"/>
              </a:ext>
            </a:extLst>
          </p:cNvPr>
          <p:cNvPicPr>
            <a:picLocks noChangeAspect="1"/>
          </p:cNvPicPr>
          <p:nvPr/>
        </p:nvPicPr>
        <p:blipFill>
          <a:blip r:embed="rId3"/>
          <a:stretch>
            <a:fillRect/>
          </a:stretch>
        </p:blipFill>
        <p:spPr>
          <a:xfrm>
            <a:off x="9061963" y="2071267"/>
            <a:ext cx="2562244" cy="2920906"/>
          </a:xfrm>
          <a:prstGeom prst="rect">
            <a:avLst/>
          </a:prstGeom>
        </p:spPr>
      </p:pic>
    </p:spTree>
    <p:extLst>
      <p:ext uri="{BB962C8B-B14F-4D97-AF65-F5344CB8AC3E}">
        <p14:creationId xmlns:p14="http://schemas.microsoft.com/office/powerpoint/2010/main" val="129628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679F63-E196-4128-AE50-3AC989863DEE}"/>
              </a:ext>
            </a:extLst>
          </p:cNvPr>
          <p:cNvSpPr>
            <a:spLocks noGrp="1"/>
          </p:cNvSpPr>
          <p:nvPr>
            <p:ph type="title"/>
          </p:nvPr>
        </p:nvSpPr>
        <p:spPr>
          <a:xfrm>
            <a:off x="1670472" y="596532"/>
            <a:ext cx="8025619" cy="692957"/>
          </a:xfrm>
        </p:spPr>
        <p:txBody>
          <a:bodyPr>
            <a:noAutofit/>
          </a:bodyPr>
          <a:lstStyle/>
          <a:p>
            <a:br>
              <a:rPr lang="nb-NO" sz="2400">
                <a:latin typeface="Tahoma"/>
                <a:ea typeface="Tahoma"/>
                <a:cs typeface="Tahoma"/>
              </a:rPr>
            </a:br>
            <a:r>
              <a:rPr lang="nb-NO" sz="2400">
                <a:latin typeface="Tahoma"/>
                <a:ea typeface="Tahoma"/>
                <a:cs typeface="Tahoma"/>
              </a:rPr>
              <a:t>Rettslige utgangspunkter – EMK art. 8 i fokus</a:t>
            </a:r>
          </a:p>
        </p:txBody>
      </p:sp>
      <p:sp>
        <p:nvSpPr>
          <p:cNvPr id="3" name="Plassholder for tekst 2">
            <a:extLst>
              <a:ext uri="{FF2B5EF4-FFF2-40B4-BE49-F238E27FC236}">
                <a16:creationId xmlns:a16="http://schemas.microsoft.com/office/drawing/2014/main" id="{E284F97C-3750-4FC8-A7F3-B5F7354C707C}"/>
              </a:ext>
            </a:extLst>
          </p:cNvPr>
          <p:cNvSpPr>
            <a:spLocks noGrp="1"/>
          </p:cNvSpPr>
          <p:nvPr>
            <p:ph type="body" sz="quarter" idx="13"/>
          </p:nvPr>
        </p:nvSpPr>
        <p:spPr>
          <a:xfrm>
            <a:off x="1670050" y="1938338"/>
            <a:ext cx="5333865" cy="3227049"/>
          </a:xfrm>
        </p:spPr>
        <p:txBody>
          <a:bodyPr vert="horz" lIns="0" tIns="0" rIns="0" bIns="0" rtlCol="0" anchor="t">
            <a:normAutofit fontScale="92500" lnSpcReduction="10000"/>
          </a:bodyPr>
          <a:lstStyle/>
          <a:p>
            <a:pPr marL="323850" indent="-323850">
              <a:buFont typeface="Arial" panose="020B0604020202020204" pitchFamily="34" charset="0"/>
              <a:buChar char="•"/>
            </a:pPr>
            <a:r>
              <a:rPr lang="nb-NO" sz="2000" dirty="0"/>
              <a:t>Retten til familieliv for (biologiske) foreldre, og for barn, når det er fattet vedtak om omsorgsovertakelse:</a:t>
            </a:r>
            <a:endParaRPr lang="en-US" dirty="0"/>
          </a:p>
          <a:p>
            <a:pPr marL="457200" indent="-457200">
              <a:buFont typeface="+mj-lt"/>
              <a:buAutoNum type="arabicPeriod"/>
            </a:pPr>
            <a:endParaRPr lang="nb-NO" sz="2000" dirty="0">
              <a:latin typeface="Tahoma"/>
              <a:ea typeface="Tahoma"/>
              <a:cs typeface="Tahoma"/>
            </a:endParaRPr>
          </a:p>
          <a:p>
            <a:pPr lvl="1">
              <a:buFont typeface="+mj-lt"/>
              <a:buAutoNum type="arabicPeriod"/>
            </a:pPr>
            <a:r>
              <a:rPr lang="nb-NO" sz="1800" dirty="0" err="1">
                <a:latin typeface="Tahoma"/>
                <a:ea typeface="Tahoma"/>
                <a:cs typeface="Tahoma"/>
              </a:rPr>
              <a:t>Everyone</a:t>
            </a:r>
            <a:r>
              <a:rPr lang="nb-NO" sz="1800" dirty="0">
                <a:latin typeface="Tahoma"/>
                <a:ea typeface="Tahoma"/>
                <a:cs typeface="Tahoma"/>
              </a:rPr>
              <a:t> has </a:t>
            </a:r>
            <a:r>
              <a:rPr lang="nb-NO" sz="1800" dirty="0" err="1">
                <a:latin typeface="Tahoma"/>
                <a:ea typeface="Tahoma"/>
                <a:cs typeface="Tahoma"/>
              </a:rPr>
              <a:t>the</a:t>
            </a:r>
            <a:r>
              <a:rPr lang="nb-NO" sz="1800" dirty="0">
                <a:latin typeface="Tahoma"/>
                <a:ea typeface="Tahoma"/>
                <a:cs typeface="Tahoma"/>
              </a:rPr>
              <a:t> right to </a:t>
            </a:r>
            <a:r>
              <a:rPr lang="nb-NO" sz="1800" dirty="0" err="1">
                <a:latin typeface="Tahoma"/>
                <a:ea typeface="Tahoma"/>
                <a:cs typeface="Tahoma"/>
              </a:rPr>
              <a:t>respect</a:t>
            </a:r>
            <a:r>
              <a:rPr lang="nb-NO" sz="1800" dirty="0">
                <a:latin typeface="Tahoma"/>
                <a:ea typeface="Tahoma"/>
                <a:cs typeface="Tahoma"/>
              </a:rPr>
              <a:t> for his private and </a:t>
            </a:r>
            <a:r>
              <a:rPr lang="nb-NO" sz="1800" b="1" dirty="0" err="1">
                <a:solidFill>
                  <a:srgbClr val="FF0000"/>
                </a:solidFill>
                <a:latin typeface="Tahoma"/>
                <a:ea typeface="Tahoma"/>
                <a:cs typeface="Tahoma"/>
              </a:rPr>
              <a:t>family</a:t>
            </a:r>
            <a:r>
              <a:rPr lang="nb-NO" sz="1800" b="1" dirty="0">
                <a:solidFill>
                  <a:srgbClr val="FF0000"/>
                </a:solidFill>
                <a:latin typeface="Tahoma"/>
                <a:ea typeface="Tahoma"/>
                <a:cs typeface="Tahoma"/>
              </a:rPr>
              <a:t> </a:t>
            </a:r>
            <a:r>
              <a:rPr lang="nb-NO" sz="1800" b="1" dirty="0" err="1">
                <a:solidFill>
                  <a:srgbClr val="FF0000"/>
                </a:solidFill>
                <a:latin typeface="Tahoma"/>
                <a:ea typeface="Tahoma"/>
                <a:cs typeface="Tahoma"/>
              </a:rPr>
              <a:t>life</a:t>
            </a:r>
            <a:r>
              <a:rPr lang="nb-NO" sz="1800" dirty="0">
                <a:latin typeface="Tahoma"/>
                <a:ea typeface="Tahoma"/>
                <a:cs typeface="Tahoma"/>
              </a:rPr>
              <a:t>, his </a:t>
            </a:r>
            <a:r>
              <a:rPr lang="nb-NO" sz="1800" dirty="0" err="1">
                <a:latin typeface="Tahoma"/>
                <a:ea typeface="Tahoma"/>
                <a:cs typeface="Tahoma"/>
              </a:rPr>
              <a:t>home</a:t>
            </a:r>
            <a:r>
              <a:rPr lang="nb-NO" sz="1800" dirty="0">
                <a:latin typeface="Tahoma"/>
                <a:ea typeface="Tahoma"/>
                <a:cs typeface="Tahoma"/>
              </a:rPr>
              <a:t> and his </a:t>
            </a:r>
            <a:r>
              <a:rPr lang="nb-NO" sz="1800" dirty="0" err="1">
                <a:latin typeface="Tahoma"/>
                <a:ea typeface="Tahoma"/>
                <a:cs typeface="Tahoma"/>
              </a:rPr>
              <a:t>correspondence</a:t>
            </a:r>
            <a:r>
              <a:rPr lang="nb-NO" sz="1800" dirty="0">
                <a:latin typeface="Tahoma"/>
                <a:ea typeface="Tahoma"/>
                <a:cs typeface="Tahoma"/>
              </a:rPr>
              <a:t> </a:t>
            </a:r>
            <a:endParaRPr lang="en-US" sz="1800" i="1" dirty="0">
              <a:latin typeface="Tahoma"/>
              <a:ea typeface="Tahoma"/>
              <a:cs typeface="Tahoma"/>
            </a:endParaRPr>
          </a:p>
          <a:p>
            <a:pPr lvl="1">
              <a:buFont typeface="+mj-lt"/>
              <a:buAutoNum type="arabicPeriod"/>
            </a:pPr>
            <a:endParaRPr lang="nb-NO" sz="600" dirty="0"/>
          </a:p>
          <a:p>
            <a:pPr lvl="1">
              <a:buFont typeface="+mj-lt"/>
              <a:buAutoNum type="arabicPeriod"/>
            </a:pPr>
            <a:r>
              <a:rPr lang="en-US" sz="1800" dirty="0">
                <a:latin typeface="Tahoma"/>
                <a:ea typeface="Tahoma"/>
                <a:cs typeface="Tahoma"/>
              </a:rPr>
              <a:t>There shall be no interference ...with the exercise of this right except such as is in accordance with the </a:t>
            </a:r>
            <a:r>
              <a:rPr lang="en-US" sz="1800" b="1" dirty="0">
                <a:latin typeface="Tahoma"/>
                <a:ea typeface="Tahoma"/>
                <a:cs typeface="Tahoma"/>
              </a:rPr>
              <a:t>law</a:t>
            </a:r>
            <a:r>
              <a:rPr lang="en-US" sz="1800" dirty="0">
                <a:latin typeface="Tahoma"/>
                <a:ea typeface="Tahoma"/>
                <a:cs typeface="Tahoma"/>
              </a:rPr>
              <a:t> and is </a:t>
            </a:r>
            <a:r>
              <a:rPr lang="en-US" sz="1800" b="1" dirty="0">
                <a:solidFill>
                  <a:srgbClr val="FF0000"/>
                </a:solidFill>
                <a:latin typeface="Tahoma"/>
                <a:ea typeface="Tahoma"/>
                <a:cs typeface="Tahoma"/>
              </a:rPr>
              <a:t>necessary in a democratic society</a:t>
            </a:r>
            <a:r>
              <a:rPr lang="en-US" sz="1800" dirty="0">
                <a:solidFill>
                  <a:srgbClr val="FF0000"/>
                </a:solidFill>
                <a:latin typeface="Tahoma"/>
                <a:ea typeface="Tahoma"/>
                <a:cs typeface="Tahoma"/>
              </a:rPr>
              <a:t> </a:t>
            </a:r>
            <a:r>
              <a:rPr lang="en-US" sz="1800" dirty="0">
                <a:latin typeface="Tahoma"/>
                <a:ea typeface="Tahoma"/>
                <a:cs typeface="Tahoma"/>
              </a:rPr>
              <a:t>... for the protection of </a:t>
            </a:r>
            <a:r>
              <a:rPr lang="en-US" sz="1800" b="1" dirty="0">
                <a:latin typeface="Tahoma"/>
                <a:ea typeface="Tahoma"/>
                <a:cs typeface="Tahoma"/>
              </a:rPr>
              <a:t>health or … the rights and freedoms of others</a:t>
            </a:r>
            <a:r>
              <a:rPr lang="en-US" sz="1800" dirty="0">
                <a:latin typeface="Tahoma"/>
                <a:ea typeface="Tahoma"/>
                <a:cs typeface="Tahoma"/>
              </a:rPr>
              <a:t>.​</a:t>
            </a:r>
          </a:p>
          <a:p>
            <a:pPr marL="457200" indent="-457200">
              <a:buFont typeface="+mj-lt"/>
              <a:buAutoNum type="arabicPeriod"/>
            </a:pPr>
            <a:endParaRPr lang="en-US" sz="600" dirty="0"/>
          </a:p>
          <a:p>
            <a:pPr marL="647065" lvl="1" indent="-285750">
              <a:buFont typeface="Wingdings" pitchFamily="2" charset="2"/>
              <a:buChar char="Ø"/>
            </a:pPr>
            <a:endParaRPr lang="en-US" sz="600" i="1" dirty="0"/>
          </a:p>
          <a:p>
            <a:pPr lvl="1">
              <a:buFont typeface="Wingdings" pitchFamily="2" charset="2"/>
              <a:buChar char="Ø"/>
            </a:pPr>
            <a:endParaRPr lang="en-US" sz="1800" dirty="0"/>
          </a:p>
          <a:p>
            <a:pPr marL="361315" lvl="1" indent="0">
              <a:buNone/>
            </a:pPr>
            <a:endParaRPr lang="en-US" sz="1800" dirty="0"/>
          </a:p>
          <a:p>
            <a:pPr marL="0" indent="0">
              <a:buNone/>
            </a:pPr>
            <a:endParaRPr lang="en-US" sz="1800" dirty="0">
              <a:latin typeface="Tahoma"/>
              <a:ea typeface="Tahoma"/>
              <a:cs typeface="Tahoma"/>
            </a:endParaRPr>
          </a:p>
          <a:p>
            <a:pPr marL="0" indent="0">
              <a:buNone/>
            </a:pPr>
            <a:endParaRPr lang="en-US" sz="1800" dirty="0">
              <a:latin typeface="Tahoma"/>
              <a:ea typeface="Tahoma"/>
              <a:cs typeface="Tahoma"/>
            </a:endParaRPr>
          </a:p>
          <a:p>
            <a:pPr marL="0" indent="-635">
              <a:buNone/>
            </a:pPr>
            <a:endParaRPr lang="nb-NO" b="1" dirty="0"/>
          </a:p>
          <a:p>
            <a:pPr marL="0" indent="-635">
              <a:buNone/>
            </a:pPr>
            <a:endParaRPr lang="en-US" sz="1800" dirty="0">
              <a:latin typeface="Tahoma"/>
              <a:ea typeface="Tahoma"/>
              <a:cs typeface="Tahoma"/>
            </a:endParaRPr>
          </a:p>
          <a:p>
            <a:pPr lvl="1">
              <a:buFont typeface="Wingdings"/>
              <a:buChar char="Ø"/>
            </a:pPr>
            <a:endParaRPr lang="en-US" sz="1600" dirty="0">
              <a:latin typeface="Tahoma"/>
              <a:ea typeface="Tahoma"/>
              <a:cs typeface="Tahoma"/>
            </a:endParaRPr>
          </a:p>
          <a:p>
            <a:pPr marL="457200" lvl="1" indent="0">
              <a:buNone/>
            </a:pPr>
            <a:endParaRPr lang="en-US" sz="1600" dirty="0">
              <a:latin typeface="Tahoma"/>
              <a:ea typeface="Tahoma"/>
              <a:cs typeface="Tahoma"/>
            </a:endParaRPr>
          </a:p>
          <a:p>
            <a:pPr marL="342900" indent="-342900">
              <a:lnSpc>
                <a:spcPct val="100000"/>
              </a:lnSpc>
              <a:spcBef>
                <a:spcPts val="0"/>
              </a:spcBef>
              <a:buAutoNum type="arabicParenR"/>
            </a:pPr>
            <a:endParaRPr lang="nb-NO" sz="1800" dirty="0"/>
          </a:p>
          <a:p>
            <a:pPr marL="361315" lvl="1" indent="0">
              <a:buNone/>
            </a:pPr>
            <a:endParaRPr lang="nb-NO" sz="1800" dirty="0"/>
          </a:p>
          <a:p>
            <a:pPr marL="647065" lvl="1" indent="-285750">
              <a:buFont typeface="Courier New"/>
              <a:buChar char="o"/>
            </a:pPr>
            <a:endParaRPr lang="en-US" sz="1800" dirty="0"/>
          </a:p>
          <a:p>
            <a:pPr marL="0" indent="0">
              <a:buNone/>
            </a:pPr>
            <a:endParaRPr lang="en-GB" sz="2400" dirty="0"/>
          </a:p>
          <a:p>
            <a:pPr marL="323850" indent="-323850">
              <a:buChar char="•"/>
            </a:pPr>
            <a:endParaRPr lang="nb-NO" dirty="0"/>
          </a:p>
        </p:txBody>
      </p:sp>
      <p:pic>
        <p:nvPicPr>
          <p:cNvPr id="6" name="Picture 6" descr="European Convention on Human Rights">
            <a:extLst>
              <a:ext uri="{FF2B5EF4-FFF2-40B4-BE49-F238E27FC236}">
                <a16:creationId xmlns:a16="http://schemas.microsoft.com/office/drawing/2014/main" id="{322894B2-4E9F-42B6-8D54-A1584AB92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7443" y="2234332"/>
            <a:ext cx="3817296" cy="254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65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CC2CF2-2097-44F7-BE8B-AC00D7F8B570}"/>
              </a:ext>
            </a:extLst>
          </p:cNvPr>
          <p:cNvSpPr>
            <a:spLocks noGrp="1"/>
          </p:cNvSpPr>
          <p:nvPr>
            <p:ph type="title"/>
          </p:nvPr>
        </p:nvSpPr>
        <p:spPr/>
        <p:txBody>
          <a:bodyPr anchor="t">
            <a:noAutofit/>
          </a:bodyPr>
          <a:lstStyle/>
          <a:p>
            <a:pPr>
              <a:lnSpc>
                <a:spcPct val="90000"/>
              </a:lnSpc>
            </a:pPr>
            <a:r>
              <a:rPr lang="nb-NO" sz="2400">
                <a:latin typeface="Tahoma"/>
                <a:ea typeface="Tahoma"/>
                <a:cs typeface="Tahoma"/>
              </a:rPr>
              <a:t>EMK-rettslige utgangspunkter forts</a:t>
            </a:r>
            <a:endParaRPr lang="nb-NO" sz="2400"/>
          </a:p>
        </p:txBody>
      </p:sp>
      <p:sp>
        <p:nvSpPr>
          <p:cNvPr id="3" name="Plassholder for tekst 2">
            <a:extLst>
              <a:ext uri="{FF2B5EF4-FFF2-40B4-BE49-F238E27FC236}">
                <a16:creationId xmlns:a16="http://schemas.microsoft.com/office/drawing/2014/main" id="{CF57D1D9-88DA-4F5D-BFF1-70ABA2AD511E}"/>
              </a:ext>
            </a:extLst>
          </p:cNvPr>
          <p:cNvSpPr>
            <a:spLocks noGrp="1"/>
          </p:cNvSpPr>
          <p:nvPr>
            <p:ph type="body" sz="quarter" idx="13"/>
          </p:nvPr>
        </p:nvSpPr>
        <p:spPr>
          <a:xfrm>
            <a:off x="1670050" y="1805048"/>
            <a:ext cx="8025619" cy="4614605"/>
          </a:xfrm>
        </p:spPr>
        <p:txBody>
          <a:bodyPr vert="horz" lIns="0" tIns="0" rIns="0" bIns="0" rtlCol="0" anchor="t">
            <a:normAutofit fontScale="85000" lnSpcReduction="20000"/>
          </a:bodyPr>
          <a:lstStyle/>
          <a:p>
            <a:pPr>
              <a:buFont typeface="Arial" panose="020B0604020202020204" pitchFamily="34" charset="0"/>
              <a:buChar char="•"/>
            </a:pPr>
            <a:r>
              <a:rPr lang="en-US" sz="2100" dirty="0">
                <a:solidFill>
                  <a:schemeClr val="tx2"/>
                </a:solidFill>
                <a:latin typeface="Tahoma" panose="020B0604030504040204" pitchFamily="34" charset="0"/>
                <a:ea typeface="Tahoma" panose="020B0604030504040204" pitchFamily="34" charset="0"/>
                <a:cs typeface="Tahoma" panose="020B0604030504040204" pitchFamily="34" charset="0"/>
              </a:rPr>
              <a:t>Johansen, </a:t>
            </a:r>
            <a:r>
              <a:rPr lang="en-US" sz="2100" dirty="0" err="1">
                <a:solidFill>
                  <a:schemeClr val="tx2"/>
                </a:solidFill>
                <a:latin typeface="Tahoma" panose="020B0604030504040204" pitchFamily="34" charset="0"/>
                <a:ea typeface="Tahoma" panose="020B0604030504040204" pitchFamily="34" charset="0"/>
                <a:cs typeface="Tahoma" panose="020B0604030504040204" pitchFamily="34" charset="0"/>
              </a:rPr>
              <a:t>avsn</a:t>
            </a:r>
            <a:r>
              <a:rPr lang="en-US" sz="2100" dirty="0">
                <a:solidFill>
                  <a:schemeClr val="tx2"/>
                </a:solidFill>
                <a:latin typeface="Tahoma" panose="020B0604030504040204" pitchFamily="34" charset="0"/>
                <a:ea typeface="Tahoma" panose="020B0604030504040204" pitchFamily="34" charset="0"/>
                <a:cs typeface="Tahoma" panose="020B0604030504040204" pitchFamily="34" charset="0"/>
              </a:rPr>
              <a:t>. 78</a:t>
            </a:r>
          </a:p>
          <a:p>
            <a:pPr marL="361800" lvl="1" indent="0">
              <a:spcBef>
                <a:spcPts val="0"/>
              </a:spcBef>
              <a:buNone/>
            </a:pPr>
            <a:r>
              <a:rPr lang="en-US" sz="1800" b="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 The Court considers that taking a child into care should normally be regarded as a temporary measure to be discontinued as soon</a:t>
            </a:r>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1800" b="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as circumstances permit and that any measures of implementation of temporary care should be consistent with the ultimate aim of reuniting the natural parent and the child (…) In this regard, </a:t>
            </a:r>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1800" b="1" i="0" dirty="0">
                <a:solidFill>
                  <a:schemeClr val="tx2"/>
                </a:solidFill>
                <a:effectLst/>
                <a:latin typeface="Tahoma" panose="020B0604030504040204" pitchFamily="34" charset="0"/>
                <a:ea typeface="Tahoma" panose="020B0604030504040204" pitchFamily="34" charset="0"/>
                <a:cs typeface="Tahoma" panose="020B0604030504040204" pitchFamily="34" charset="0"/>
              </a:rPr>
              <a:t>a fair balance </a:t>
            </a:r>
            <a:r>
              <a:rPr lang="en-US" sz="1800" b="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has to be struck between </a:t>
            </a:r>
            <a:r>
              <a:rPr lang="en-US" sz="180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the interests of the</a:t>
            </a:r>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180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child in remaining in public care and those of the parent in being</a:t>
            </a:r>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180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reunited with </a:t>
            </a:r>
            <a:r>
              <a:rPr lang="en-US" sz="1800" b="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the child … In carrying out this balancing</a:t>
            </a:r>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1800" b="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exercise, the Court will attach </a:t>
            </a:r>
            <a:r>
              <a:rPr lang="en-US" sz="1800" b="1" i="0" dirty="0">
                <a:solidFill>
                  <a:schemeClr val="tx2"/>
                </a:solidFill>
                <a:effectLst/>
                <a:latin typeface="Tahoma" panose="020B0604030504040204" pitchFamily="34" charset="0"/>
                <a:ea typeface="Tahoma" panose="020B0604030504040204" pitchFamily="34" charset="0"/>
                <a:cs typeface="Tahoma" panose="020B0604030504040204" pitchFamily="34" charset="0"/>
              </a:rPr>
              <a:t>particular importance to the best interests of the child</a:t>
            </a:r>
            <a:r>
              <a:rPr lang="en-US" sz="1800" b="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 which, depending on their nature and</a:t>
            </a:r>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1800" b="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seriousness, may override those of the parent.  In particular, as</a:t>
            </a:r>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1800" b="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suggested by the Government, the parent cannot be entitled under</a:t>
            </a:r>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1800" b="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Article 8 of the Convention (art. 8) to have such measures taken as would harm the </a:t>
            </a:r>
            <a:r>
              <a:rPr lang="en-US" sz="1800" b="1" i="0" dirty="0">
                <a:solidFill>
                  <a:schemeClr val="tx2"/>
                </a:solidFill>
                <a:effectLst/>
                <a:latin typeface="Tahoma" panose="020B0604030504040204" pitchFamily="34" charset="0"/>
                <a:ea typeface="Tahoma" panose="020B0604030504040204" pitchFamily="34" charset="0"/>
                <a:cs typeface="Tahoma" panose="020B0604030504040204" pitchFamily="34" charset="0"/>
              </a:rPr>
              <a:t>child's health and development</a:t>
            </a:r>
            <a:r>
              <a:rPr lang="en-US" sz="1800" b="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a:t>
            </a:r>
          </a:p>
          <a:p>
            <a:pPr marL="647550" lvl="1" indent="-285750">
              <a:spcBef>
                <a:spcPts val="0"/>
              </a:spcBef>
              <a:buFontTx/>
              <a:buChar char="-"/>
            </a:pPr>
            <a:endParaRPr lang="en-US" sz="17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61800" lvl="1" indent="0">
              <a:spcBef>
                <a:spcPts val="0"/>
              </a:spcBef>
              <a:buNone/>
            </a:pPr>
            <a:r>
              <a:rPr lang="en-US" sz="1800" dirty="0">
                <a:solidFill>
                  <a:schemeClr val="tx2"/>
                </a:solidFill>
              </a:rPr>
              <a:t>… measures were particularly far-reaching in that they </a:t>
            </a:r>
            <a:r>
              <a:rPr lang="en-US" sz="1800" b="1" dirty="0">
                <a:solidFill>
                  <a:schemeClr val="tx2"/>
                </a:solidFill>
              </a:rPr>
              <a:t>totally deprived </a:t>
            </a:r>
            <a:r>
              <a:rPr lang="en-US" sz="1800" dirty="0">
                <a:solidFill>
                  <a:schemeClr val="tx2"/>
                </a:solidFill>
              </a:rPr>
              <a:t>the applicant of her family life with the child and were </a:t>
            </a:r>
            <a:r>
              <a:rPr lang="en-US" sz="1800" b="1" dirty="0">
                <a:solidFill>
                  <a:schemeClr val="tx2"/>
                </a:solidFill>
              </a:rPr>
              <a:t>inconsistent with the aim of reuniting them</a:t>
            </a:r>
            <a:r>
              <a:rPr lang="en-US" sz="1800" dirty="0">
                <a:solidFill>
                  <a:schemeClr val="tx2"/>
                </a:solidFill>
              </a:rPr>
              <a:t>. Such measures should only be applied in </a:t>
            </a:r>
            <a:r>
              <a:rPr lang="en-US" sz="1800" b="1" dirty="0">
                <a:solidFill>
                  <a:schemeClr val="tx2"/>
                </a:solidFill>
              </a:rPr>
              <a:t>exceptional circumstances </a:t>
            </a:r>
            <a:r>
              <a:rPr lang="en-US" sz="1800" dirty="0">
                <a:solidFill>
                  <a:schemeClr val="tx2"/>
                </a:solidFill>
              </a:rPr>
              <a:t>and could only be justified if they were motivated by an overriding requirement pertaining to the child's best interests</a:t>
            </a:r>
          </a:p>
          <a:p>
            <a:pPr marL="361800" lvl="1" indent="0">
              <a:spcBef>
                <a:spcPts val="0"/>
              </a:spcBef>
              <a:buNone/>
            </a:pPr>
            <a:r>
              <a:rPr lang="en-US" sz="1600" b="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 </a:t>
            </a:r>
            <a:endParaRPr lang="en-US" sz="1200" b="0" i="0" dirty="0">
              <a:solidFill>
                <a:schemeClr val="tx2"/>
              </a:solidFill>
              <a:effectLst/>
              <a:latin typeface="Tahoma" panose="020B0604030504040204" pitchFamily="34" charset="0"/>
              <a:ea typeface="Tahoma" panose="020B0604030504040204" pitchFamily="34" charset="0"/>
              <a:cs typeface="Tahoma" panose="020B0604030504040204" pitchFamily="34" charset="0"/>
            </a:endParaRPr>
          </a:p>
          <a:p>
            <a:pPr marL="323850" indent="-323850">
              <a:buFont typeface="Arial,Sans-Serif" panose="020B0604020202020204" pitchFamily="34" charset="0"/>
              <a:buChar char="•"/>
            </a:pPr>
            <a:r>
              <a:rPr lang="nb-NO" sz="2100" dirty="0">
                <a:solidFill>
                  <a:schemeClr val="tx2"/>
                </a:solidFill>
                <a:latin typeface="Tahoma" panose="020B0604030504040204" pitchFamily="34" charset="0"/>
                <a:ea typeface="Tahoma" panose="020B0604030504040204" pitchFamily="34" charset="0"/>
                <a:cs typeface="Tahoma" panose="020B0604030504040204" pitchFamily="34" charset="0"/>
              </a:rPr>
              <a:t>Etter hvert har barnets beste blitt mer fremtredende. Strand Lobben, </a:t>
            </a:r>
            <a:r>
              <a:rPr lang="nb-NO" sz="2100" dirty="0" err="1">
                <a:solidFill>
                  <a:schemeClr val="tx2"/>
                </a:solidFill>
                <a:latin typeface="Tahoma" panose="020B0604030504040204" pitchFamily="34" charset="0"/>
                <a:ea typeface="Tahoma" panose="020B0604030504040204" pitchFamily="34" charset="0"/>
                <a:cs typeface="Tahoma" panose="020B0604030504040204" pitchFamily="34" charset="0"/>
              </a:rPr>
              <a:t>avsn</a:t>
            </a:r>
            <a:r>
              <a:rPr lang="nb-NO" sz="2100" dirty="0">
                <a:solidFill>
                  <a:schemeClr val="tx2"/>
                </a:solidFill>
                <a:latin typeface="Tahoma" panose="020B0604030504040204" pitchFamily="34" charset="0"/>
                <a:ea typeface="Tahoma" panose="020B0604030504040204" pitchFamily="34" charset="0"/>
                <a:cs typeface="Tahoma" panose="020B0604030504040204" pitchFamily="34" charset="0"/>
              </a:rPr>
              <a:t> 204:</a:t>
            </a:r>
            <a:endParaRPr lang="en-US" sz="21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61950" lvl="1" indent="0">
              <a:buNone/>
            </a:pPr>
            <a:r>
              <a:rPr lang="nb-NO" sz="18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[I]n all decisions concerning children, their best interests are of </a:t>
            </a:r>
            <a:r>
              <a:rPr lang="en-US" sz="1800" b="1" dirty="0">
                <a:solidFill>
                  <a:schemeClr val="tx2"/>
                </a:solidFill>
                <a:latin typeface="Tahoma" panose="020B0604030504040204" pitchFamily="34" charset="0"/>
                <a:ea typeface="Tahoma" panose="020B0604030504040204" pitchFamily="34" charset="0"/>
                <a:cs typeface="Tahoma" panose="020B0604030504040204" pitchFamily="34" charset="0"/>
              </a:rPr>
              <a:t>paramount importance </a:t>
            </a:r>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Indeed, the Court has </a:t>
            </a:r>
            <a:r>
              <a:rPr lang="en-US" sz="1800" dirty="0" err="1">
                <a:solidFill>
                  <a:schemeClr val="tx2"/>
                </a:solidFill>
                <a:latin typeface="Tahoma" panose="020B0604030504040204" pitchFamily="34" charset="0"/>
                <a:ea typeface="Tahoma" panose="020B0604030504040204" pitchFamily="34" charset="0"/>
                <a:cs typeface="Tahoma" panose="020B0604030504040204" pitchFamily="34" charset="0"/>
              </a:rPr>
              <a:t>emphasised</a:t>
            </a:r>
            <a:r>
              <a:rPr lang="en-US" sz="1800" dirty="0">
                <a:solidFill>
                  <a:schemeClr val="tx2"/>
                </a:solidFill>
                <a:latin typeface="Tahoma" panose="020B0604030504040204" pitchFamily="34" charset="0"/>
                <a:ea typeface="Tahoma" panose="020B0604030504040204" pitchFamily="34" charset="0"/>
                <a:cs typeface="Tahoma" panose="020B0604030504040204" pitchFamily="34" charset="0"/>
              </a:rPr>
              <a:t> that in cases involving the care of children and contact restrictions, the child’s interests must come</a:t>
            </a:r>
            <a:r>
              <a:rPr lang="en-US" sz="1800" b="1" dirty="0">
                <a:solidFill>
                  <a:schemeClr val="tx2"/>
                </a:solidFill>
                <a:latin typeface="Tahoma" panose="020B0604030504040204" pitchFamily="34" charset="0"/>
                <a:ea typeface="Tahoma" panose="020B0604030504040204" pitchFamily="34" charset="0"/>
                <a:cs typeface="Tahoma" panose="020B0604030504040204" pitchFamily="34" charset="0"/>
              </a:rPr>
              <a:t> before all other considerations</a:t>
            </a:r>
          </a:p>
          <a:p>
            <a:pPr marL="361315" lvl="1" indent="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361315" lvl="1" indent="0">
              <a:buNone/>
            </a:pPr>
            <a:endParaRPr lang="en-US" sz="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nb-NO" sz="1300" dirty="0">
              <a:latin typeface="Tahoma" panose="020B0604030504040204" pitchFamily="34" charset="0"/>
              <a:ea typeface="Tahoma" panose="020B0604030504040204" pitchFamily="34" charset="0"/>
              <a:cs typeface="Tahoma" panose="020B0604030504040204" pitchFamily="34" charset="0"/>
            </a:endParaRPr>
          </a:p>
          <a:p>
            <a:pPr marL="323850" indent="-323850"/>
            <a:endParaRPr lang="nb-NO" sz="1100" dirty="0">
              <a:latin typeface="Tahoma" panose="020B0604030504040204" pitchFamily="34" charset="0"/>
              <a:ea typeface="Tahoma" panose="020B0604030504040204" pitchFamily="34" charset="0"/>
              <a:cs typeface="Tahoma" panose="020B0604030504040204" pitchFamily="34" charset="0"/>
            </a:endParaRPr>
          </a:p>
        </p:txBody>
      </p:sp>
      <p:pic>
        <p:nvPicPr>
          <p:cNvPr id="4" name="Graphic 4" descr="Weights Uneven outline">
            <a:extLst>
              <a:ext uri="{FF2B5EF4-FFF2-40B4-BE49-F238E27FC236}">
                <a16:creationId xmlns:a16="http://schemas.microsoft.com/office/drawing/2014/main" id="{E09F33C6-11F7-4311-957C-FCA6AD09CF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75167" y="2040874"/>
            <a:ext cx="2618317" cy="2618317"/>
          </a:xfrm>
          <a:prstGeom prst="rect">
            <a:avLst/>
          </a:prstGeom>
        </p:spPr>
      </p:pic>
    </p:spTree>
    <p:extLst>
      <p:ext uri="{BB962C8B-B14F-4D97-AF65-F5344CB8AC3E}">
        <p14:creationId xmlns:p14="http://schemas.microsoft.com/office/powerpoint/2010/main" val="420546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B23011-505B-42E7-BC1F-C13DDF01B522}"/>
              </a:ext>
            </a:extLst>
          </p:cNvPr>
          <p:cNvSpPr>
            <a:spLocks noGrp="1"/>
          </p:cNvSpPr>
          <p:nvPr>
            <p:ph type="title"/>
          </p:nvPr>
        </p:nvSpPr>
        <p:spPr>
          <a:xfrm>
            <a:off x="1694601" y="697014"/>
            <a:ext cx="8025619" cy="692957"/>
          </a:xfrm>
        </p:spPr>
        <p:txBody>
          <a:bodyPr>
            <a:noAutofit/>
          </a:bodyPr>
          <a:lstStyle/>
          <a:p>
            <a:r>
              <a:rPr lang="nb-NO" sz="2800">
                <a:latin typeface="Tahoma"/>
                <a:ea typeface="Tahoma"/>
                <a:cs typeface="Tahoma"/>
              </a:rPr>
              <a:t>EMK-rettslige utgangspunkter forts</a:t>
            </a:r>
            <a:endParaRPr lang="en-US"/>
          </a:p>
        </p:txBody>
      </p:sp>
      <p:sp>
        <p:nvSpPr>
          <p:cNvPr id="3" name="Plassholder for tekst 2">
            <a:extLst>
              <a:ext uri="{FF2B5EF4-FFF2-40B4-BE49-F238E27FC236}">
                <a16:creationId xmlns:a16="http://schemas.microsoft.com/office/drawing/2014/main" id="{5FA0C963-2FE4-4AC4-BC1D-65F37846F16F}"/>
              </a:ext>
            </a:extLst>
          </p:cNvPr>
          <p:cNvSpPr>
            <a:spLocks noGrp="1"/>
          </p:cNvSpPr>
          <p:nvPr>
            <p:ph type="body" sz="quarter" idx="13"/>
          </p:nvPr>
        </p:nvSpPr>
        <p:spPr>
          <a:xfrm>
            <a:off x="1691819" y="1792706"/>
            <a:ext cx="7404055" cy="4608094"/>
          </a:xfrm>
        </p:spPr>
        <p:txBody>
          <a:bodyPr vert="horz" lIns="0" tIns="0" rIns="0" bIns="0" rtlCol="0" anchor="t">
            <a:normAutofit fontScale="77500" lnSpcReduction="20000"/>
          </a:bodyPr>
          <a:lstStyle/>
          <a:p>
            <a:pPr marL="323850" indent="-323850">
              <a:buFont typeface="Arial"/>
              <a:buChar char="•"/>
            </a:pPr>
            <a:r>
              <a:rPr lang="en-US" dirty="0">
                <a:solidFill>
                  <a:schemeClr val="tx2"/>
                </a:solidFill>
                <a:latin typeface="Tahoma"/>
                <a:ea typeface="Tahoma"/>
                <a:cs typeface="Tahoma"/>
              </a:rPr>
              <a:t>EMDs </a:t>
            </a:r>
            <a:r>
              <a:rPr lang="en-US" dirty="0" err="1">
                <a:solidFill>
                  <a:schemeClr val="tx2"/>
                </a:solidFill>
                <a:latin typeface="Tahoma"/>
                <a:ea typeface="Tahoma"/>
                <a:cs typeface="Tahoma"/>
              </a:rPr>
              <a:t>definisjon</a:t>
            </a:r>
            <a:r>
              <a:rPr lang="en-US" dirty="0">
                <a:solidFill>
                  <a:schemeClr val="tx2"/>
                </a:solidFill>
                <a:latin typeface="Tahoma"/>
                <a:ea typeface="Tahoma"/>
                <a:cs typeface="Tahoma"/>
              </a:rPr>
              <a:t> av “</a:t>
            </a:r>
            <a:r>
              <a:rPr lang="en-US" dirty="0" err="1">
                <a:solidFill>
                  <a:schemeClr val="tx2"/>
                </a:solidFill>
                <a:latin typeface="Tahoma"/>
                <a:ea typeface="Tahoma"/>
                <a:cs typeface="Tahoma"/>
              </a:rPr>
              <a:t>barnets</a:t>
            </a:r>
            <a:r>
              <a:rPr lang="en-US" dirty="0">
                <a:solidFill>
                  <a:schemeClr val="tx2"/>
                </a:solidFill>
                <a:latin typeface="Tahoma"/>
                <a:ea typeface="Tahoma"/>
                <a:cs typeface="Tahoma"/>
              </a:rPr>
              <a:t> </a:t>
            </a:r>
            <a:r>
              <a:rPr lang="en-US" dirty="0" err="1">
                <a:solidFill>
                  <a:schemeClr val="tx2"/>
                </a:solidFill>
                <a:latin typeface="Tahoma"/>
                <a:ea typeface="Tahoma"/>
                <a:cs typeface="Tahoma"/>
              </a:rPr>
              <a:t>beste</a:t>
            </a:r>
            <a:r>
              <a:rPr lang="en-US" dirty="0">
                <a:solidFill>
                  <a:schemeClr val="tx2"/>
                </a:solidFill>
                <a:latin typeface="Tahoma"/>
                <a:ea typeface="Tahoma"/>
                <a:cs typeface="Tahoma"/>
              </a:rPr>
              <a:t>”, </a:t>
            </a:r>
            <a:r>
              <a:rPr lang="en-US" dirty="0" err="1">
                <a:solidFill>
                  <a:schemeClr val="tx2"/>
                </a:solidFill>
                <a:latin typeface="Tahoma"/>
                <a:ea typeface="Tahoma"/>
                <a:cs typeface="Tahoma"/>
              </a:rPr>
              <a:t>Gnahore</a:t>
            </a:r>
            <a:r>
              <a:rPr lang="en-US" dirty="0">
                <a:solidFill>
                  <a:schemeClr val="tx2"/>
                </a:solidFill>
                <a:latin typeface="Tahoma"/>
                <a:ea typeface="Tahoma"/>
                <a:cs typeface="Tahoma"/>
              </a:rPr>
              <a:t>/</a:t>
            </a:r>
            <a:r>
              <a:rPr lang="en-US" dirty="0" err="1">
                <a:solidFill>
                  <a:schemeClr val="tx2"/>
                </a:solidFill>
                <a:latin typeface="Tahoma"/>
                <a:ea typeface="Tahoma"/>
                <a:cs typeface="Tahoma"/>
              </a:rPr>
              <a:t>Frankrike</a:t>
            </a:r>
            <a:r>
              <a:rPr lang="en-US" dirty="0">
                <a:solidFill>
                  <a:schemeClr val="tx2"/>
                </a:solidFill>
                <a:latin typeface="Tahoma"/>
                <a:ea typeface="Tahoma"/>
                <a:cs typeface="Tahoma"/>
              </a:rPr>
              <a:t> 2000, </a:t>
            </a:r>
            <a:r>
              <a:rPr lang="en-US" dirty="0" err="1">
                <a:solidFill>
                  <a:schemeClr val="tx2"/>
                </a:solidFill>
                <a:latin typeface="Tahoma"/>
                <a:ea typeface="Tahoma"/>
                <a:cs typeface="Tahoma"/>
              </a:rPr>
              <a:t>avsn</a:t>
            </a:r>
            <a:r>
              <a:rPr lang="en-US" dirty="0">
                <a:solidFill>
                  <a:schemeClr val="tx2"/>
                </a:solidFill>
                <a:latin typeface="Tahoma"/>
                <a:ea typeface="Tahoma"/>
                <a:cs typeface="Tahoma"/>
              </a:rPr>
              <a:t>. 59:</a:t>
            </a:r>
          </a:p>
          <a:p>
            <a:pPr marL="647065" lvl="1" indent="-285750">
              <a:buFontTx/>
              <a:buChar char="-"/>
            </a:pPr>
            <a:endParaRPr lang="en-GB" sz="1500" dirty="0">
              <a:solidFill>
                <a:schemeClr val="tx2"/>
              </a:solidFill>
            </a:endParaRPr>
          </a:p>
          <a:p>
            <a:pPr marL="361315" lvl="1" indent="0">
              <a:buNone/>
            </a:pPr>
            <a:r>
              <a:rPr lang="en-GB" sz="1900" dirty="0">
                <a:solidFill>
                  <a:schemeClr val="tx2"/>
                </a:solidFill>
                <a:latin typeface="Tahoma"/>
                <a:ea typeface="Tahoma"/>
                <a:cs typeface="Tahoma"/>
              </a:rPr>
              <a:t>- [W]hen properly analysed, that </a:t>
            </a:r>
            <a:r>
              <a:rPr lang="en-US" sz="1900" b="0" i="0" dirty="0">
                <a:solidFill>
                  <a:schemeClr val="tx2"/>
                </a:solidFill>
                <a:effectLst/>
                <a:latin typeface="Tahoma"/>
                <a:ea typeface="Tahoma"/>
                <a:cs typeface="Tahoma"/>
              </a:rPr>
              <a:t>interest is seen to comprise</a:t>
            </a:r>
            <a:r>
              <a:rPr lang="en-US" sz="1900" dirty="0">
                <a:solidFill>
                  <a:schemeClr val="tx2"/>
                </a:solidFill>
                <a:latin typeface="Tahoma"/>
                <a:ea typeface="Tahoma"/>
                <a:cs typeface="Tahoma"/>
              </a:rPr>
              <a:t> </a:t>
            </a:r>
            <a:r>
              <a:rPr lang="en-US" sz="1900" b="1" i="0" dirty="0">
                <a:solidFill>
                  <a:srgbClr val="FF0000"/>
                </a:solidFill>
                <a:effectLst/>
                <a:latin typeface="Tahoma"/>
                <a:ea typeface="Tahoma"/>
                <a:cs typeface="Tahoma"/>
              </a:rPr>
              <a:t>two limbs</a:t>
            </a:r>
            <a:r>
              <a:rPr lang="en-US" sz="1900" b="0" i="0" dirty="0">
                <a:solidFill>
                  <a:srgbClr val="FF0000"/>
                </a:solidFill>
                <a:effectLst/>
                <a:latin typeface="Tahoma"/>
                <a:ea typeface="Tahoma"/>
                <a:cs typeface="Tahoma"/>
              </a:rPr>
              <a:t>.</a:t>
            </a:r>
          </a:p>
          <a:p>
            <a:pPr marL="532765" lvl="1" indent="-171450">
              <a:buChar char="-"/>
            </a:pPr>
            <a:endParaRPr lang="en-US" sz="800" dirty="0">
              <a:solidFill>
                <a:schemeClr val="tx2"/>
              </a:solidFill>
              <a:latin typeface="Tahoma"/>
              <a:ea typeface="Tahoma"/>
              <a:cs typeface="Tahoma"/>
            </a:endParaRPr>
          </a:p>
          <a:p>
            <a:pPr marL="361315" lvl="1" indent="0" algn="just">
              <a:spcBef>
                <a:spcPts val="0"/>
              </a:spcBef>
              <a:buNone/>
            </a:pPr>
            <a:r>
              <a:rPr lang="en-US" sz="1900" dirty="0">
                <a:solidFill>
                  <a:schemeClr val="tx2"/>
                </a:solidFill>
                <a:latin typeface="Tahoma"/>
                <a:ea typeface="Tahoma"/>
                <a:cs typeface="Tahoma"/>
              </a:rPr>
              <a:t>On the one hand</a:t>
            </a:r>
            <a:r>
              <a:rPr lang="en-US" sz="1900" b="1" dirty="0">
                <a:solidFill>
                  <a:schemeClr val="tx2"/>
                </a:solidFill>
                <a:latin typeface="Tahoma"/>
                <a:ea typeface="Tahoma"/>
                <a:cs typeface="Tahoma"/>
              </a:rPr>
              <a:t>, </a:t>
            </a:r>
            <a:r>
              <a:rPr lang="en-US" sz="1900" i="0" dirty="0">
                <a:solidFill>
                  <a:schemeClr val="tx2"/>
                </a:solidFill>
                <a:effectLst/>
                <a:latin typeface="Tahoma"/>
                <a:ea typeface="Tahoma"/>
                <a:cs typeface="Tahoma"/>
              </a:rPr>
              <a:t>the interest clearly entails ensuring</a:t>
            </a:r>
            <a:r>
              <a:rPr lang="en-US" sz="1900" dirty="0">
                <a:solidFill>
                  <a:schemeClr val="tx2"/>
                </a:solidFill>
                <a:latin typeface="Tahoma"/>
                <a:ea typeface="Tahoma"/>
                <a:cs typeface="Tahoma"/>
              </a:rPr>
              <a:t> </a:t>
            </a:r>
            <a:r>
              <a:rPr lang="en-US" sz="1900" i="0" dirty="0">
                <a:solidFill>
                  <a:schemeClr val="tx2"/>
                </a:solidFill>
                <a:effectLst/>
                <a:latin typeface="Tahoma"/>
                <a:ea typeface="Tahoma"/>
                <a:cs typeface="Tahoma"/>
              </a:rPr>
              <a:t>that the child </a:t>
            </a:r>
            <a:r>
              <a:rPr lang="en-US" sz="1900" b="1" i="0" dirty="0">
                <a:solidFill>
                  <a:schemeClr val="tx2"/>
                </a:solidFill>
                <a:effectLst/>
                <a:latin typeface="Tahoma"/>
                <a:ea typeface="Tahoma"/>
                <a:cs typeface="Tahoma"/>
              </a:rPr>
              <a:t>develops in a</a:t>
            </a:r>
            <a:r>
              <a:rPr lang="en-US" sz="1900" b="1" dirty="0">
                <a:solidFill>
                  <a:schemeClr val="tx2"/>
                </a:solidFill>
                <a:latin typeface="Tahoma"/>
                <a:ea typeface="Tahoma"/>
                <a:cs typeface="Tahoma"/>
              </a:rPr>
              <a:t> </a:t>
            </a:r>
            <a:r>
              <a:rPr lang="en-US" sz="1900" b="1" i="0" dirty="0">
                <a:solidFill>
                  <a:schemeClr val="tx2"/>
                </a:solidFill>
                <a:effectLst/>
                <a:latin typeface="Tahoma"/>
                <a:ea typeface="Tahoma"/>
                <a:cs typeface="Tahoma"/>
              </a:rPr>
              <a:t>sound environment</a:t>
            </a:r>
            <a:r>
              <a:rPr lang="en-US" sz="1900" b="1" dirty="0">
                <a:solidFill>
                  <a:schemeClr val="tx2"/>
                </a:solidFill>
                <a:latin typeface="Tahoma"/>
                <a:ea typeface="Tahoma"/>
                <a:cs typeface="Tahoma"/>
              </a:rPr>
              <a:t> </a:t>
            </a:r>
            <a:r>
              <a:rPr lang="en-US" sz="1900" dirty="0">
                <a:solidFill>
                  <a:schemeClr val="tx2"/>
                </a:solidFill>
                <a:latin typeface="Tahoma"/>
                <a:ea typeface="Tahoma"/>
                <a:cs typeface="Tahoma"/>
              </a:rPr>
              <a:t>and that under no circumstances can a parent be entitled under Article 8 to have measures taken that would harm the child's health and development.</a:t>
            </a:r>
            <a:endParaRPr lang="en-US" sz="1900" b="0" i="0" dirty="0">
              <a:solidFill>
                <a:schemeClr val="tx2"/>
              </a:solidFill>
              <a:effectLst/>
              <a:latin typeface="Tahoma"/>
            </a:endParaRPr>
          </a:p>
          <a:p>
            <a:pPr marL="361315" lvl="1" indent="0" algn="just">
              <a:spcBef>
                <a:spcPts val="0"/>
              </a:spcBef>
              <a:buNone/>
            </a:pPr>
            <a:endParaRPr lang="en-US" sz="800" i="0" dirty="0">
              <a:solidFill>
                <a:schemeClr val="tx2"/>
              </a:solidFill>
              <a:effectLst/>
              <a:latin typeface="Tahoma"/>
            </a:endParaRPr>
          </a:p>
          <a:p>
            <a:pPr marL="361315" lvl="1" indent="0" algn="just">
              <a:spcBef>
                <a:spcPts val="0"/>
              </a:spcBef>
              <a:buNone/>
            </a:pPr>
            <a:r>
              <a:rPr lang="en-US" sz="1900" i="0" dirty="0">
                <a:solidFill>
                  <a:schemeClr val="tx2"/>
                </a:solidFill>
                <a:effectLst/>
                <a:latin typeface="Tahoma"/>
                <a:ea typeface="Tahoma"/>
                <a:cs typeface="Tahoma"/>
              </a:rPr>
              <a:t>On the other hand,</a:t>
            </a:r>
            <a:r>
              <a:rPr lang="en-US" sz="1900" dirty="0">
                <a:solidFill>
                  <a:schemeClr val="tx2"/>
                </a:solidFill>
                <a:latin typeface="Tahoma"/>
                <a:ea typeface="Tahoma"/>
                <a:cs typeface="Tahoma"/>
              </a:rPr>
              <a:t> </a:t>
            </a:r>
            <a:r>
              <a:rPr lang="en-US" sz="1900" i="0" dirty="0">
                <a:solidFill>
                  <a:schemeClr val="tx2"/>
                </a:solidFill>
                <a:effectLst/>
                <a:latin typeface="Tahoma"/>
                <a:ea typeface="Tahoma"/>
                <a:cs typeface="Tahoma"/>
              </a:rPr>
              <a:t>it is clear that it</a:t>
            </a:r>
            <a:r>
              <a:rPr lang="en-US" sz="1900" dirty="0">
                <a:solidFill>
                  <a:schemeClr val="tx2"/>
                </a:solidFill>
                <a:latin typeface="Tahoma"/>
                <a:ea typeface="Tahoma"/>
                <a:cs typeface="Tahoma"/>
              </a:rPr>
              <a:t> </a:t>
            </a:r>
            <a:r>
              <a:rPr lang="en-US" sz="1900" i="0" dirty="0">
                <a:solidFill>
                  <a:schemeClr val="tx2"/>
                </a:solidFill>
                <a:effectLst/>
                <a:latin typeface="Tahoma"/>
                <a:ea typeface="Tahoma"/>
                <a:cs typeface="Tahoma"/>
              </a:rPr>
              <a:t>is equally in the child's interest</a:t>
            </a:r>
            <a:r>
              <a:rPr lang="en-US" sz="1900" dirty="0">
                <a:solidFill>
                  <a:schemeClr val="tx2"/>
                </a:solidFill>
                <a:latin typeface="Tahoma"/>
                <a:ea typeface="Tahoma"/>
                <a:cs typeface="Tahoma"/>
              </a:rPr>
              <a:t> </a:t>
            </a:r>
            <a:r>
              <a:rPr lang="en-US" sz="1900" i="0" dirty="0">
                <a:solidFill>
                  <a:schemeClr val="tx2"/>
                </a:solidFill>
                <a:effectLst/>
                <a:latin typeface="Tahoma"/>
                <a:ea typeface="Tahoma"/>
                <a:cs typeface="Tahoma"/>
              </a:rPr>
              <a:t>for</a:t>
            </a:r>
            <a:r>
              <a:rPr lang="en-US" sz="1900" dirty="0">
                <a:solidFill>
                  <a:schemeClr val="tx2"/>
                </a:solidFill>
                <a:latin typeface="Tahoma"/>
                <a:ea typeface="Tahoma"/>
                <a:cs typeface="Tahoma"/>
              </a:rPr>
              <a:t> </a:t>
            </a:r>
            <a:r>
              <a:rPr lang="en-US" sz="1900" i="0" dirty="0">
                <a:solidFill>
                  <a:schemeClr val="tx2"/>
                </a:solidFill>
                <a:effectLst/>
                <a:latin typeface="Tahoma"/>
                <a:ea typeface="Tahoma"/>
                <a:cs typeface="Tahoma"/>
              </a:rPr>
              <a:t>its </a:t>
            </a:r>
            <a:r>
              <a:rPr lang="en-US" sz="1900" b="1" i="0" dirty="0">
                <a:solidFill>
                  <a:schemeClr val="tx2"/>
                </a:solidFill>
                <a:effectLst/>
                <a:latin typeface="Tahoma"/>
                <a:ea typeface="Tahoma"/>
                <a:cs typeface="Tahoma"/>
              </a:rPr>
              <a:t>ties with its</a:t>
            </a:r>
            <a:r>
              <a:rPr lang="en-US" sz="1900" b="1" dirty="0">
                <a:solidFill>
                  <a:schemeClr val="tx2"/>
                </a:solidFill>
                <a:latin typeface="Tahoma"/>
                <a:ea typeface="Tahoma"/>
                <a:cs typeface="Tahoma"/>
              </a:rPr>
              <a:t> </a:t>
            </a:r>
            <a:r>
              <a:rPr lang="en-US" sz="1900" b="1" i="0" dirty="0">
                <a:solidFill>
                  <a:schemeClr val="tx2"/>
                </a:solidFill>
                <a:effectLst/>
                <a:latin typeface="Tahoma"/>
                <a:ea typeface="Tahoma"/>
                <a:cs typeface="Tahoma"/>
              </a:rPr>
              <a:t>family to be maintained,</a:t>
            </a:r>
            <a:r>
              <a:rPr lang="en-US" sz="1900" dirty="0">
                <a:solidFill>
                  <a:schemeClr val="tx2"/>
                </a:solidFill>
                <a:latin typeface="Tahoma"/>
                <a:ea typeface="Tahoma"/>
                <a:cs typeface="Tahoma"/>
              </a:rPr>
              <a:t> </a:t>
            </a:r>
            <a:r>
              <a:rPr lang="en-US" sz="1900" b="0" i="0" dirty="0">
                <a:solidFill>
                  <a:schemeClr val="tx2"/>
                </a:solidFill>
                <a:effectLst/>
                <a:latin typeface="Tahoma"/>
                <a:ea typeface="Tahoma"/>
                <a:cs typeface="Tahoma"/>
              </a:rPr>
              <a:t>except in cases where the family has proved </a:t>
            </a:r>
            <a:r>
              <a:rPr lang="en-US" sz="1900" i="0" dirty="0">
                <a:solidFill>
                  <a:schemeClr val="tx2"/>
                </a:solidFill>
                <a:effectLst/>
                <a:latin typeface="Tahoma"/>
                <a:ea typeface="Tahoma"/>
                <a:cs typeface="Tahoma"/>
              </a:rPr>
              <a:t>particularly unfit</a:t>
            </a:r>
            <a:r>
              <a:rPr lang="en-US" sz="1900" dirty="0">
                <a:solidFill>
                  <a:schemeClr val="tx2"/>
                </a:solidFill>
                <a:latin typeface="Tahoma"/>
                <a:ea typeface="Tahoma"/>
                <a:cs typeface="Tahoma"/>
              </a:rPr>
              <a:t> </a:t>
            </a:r>
            <a:r>
              <a:rPr lang="en-US" sz="1900" b="0" i="0" dirty="0">
                <a:solidFill>
                  <a:schemeClr val="tx2"/>
                </a:solidFill>
                <a:effectLst/>
                <a:latin typeface="Tahoma"/>
                <a:ea typeface="Tahoma"/>
                <a:cs typeface="Tahoma"/>
              </a:rPr>
              <a:t>….</a:t>
            </a:r>
          </a:p>
          <a:p>
            <a:pPr marL="361315" lvl="1" indent="0" algn="just">
              <a:spcBef>
                <a:spcPts val="0"/>
              </a:spcBef>
              <a:buNone/>
            </a:pPr>
            <a:endParaRPr lang="en-US" sz="800" dirty="0">
              <a:solidFill>
                <a:schemeClr val="tx2"/>
              </a:solidFill>
              <a:latin typeface="Tahoma"/>
              <a:ea typeface="Tahoma"/>
              <a:cs typeface="Tahoma"/>
            </a:endParaRPr>
          </a:p>
          <a:p>
            <a:pPr marL="361315" lvl="1" indent="0" algn="just">
              <a:spcBef>
                <a:spcPts val="0"/>
              </a:spcBef>
              <a:buNone/>
            </a:pPr>
            <a:r>
              <a:rPr lang="en-US" sz="1900" dirty="0">
                <a:solidFill>
                  <a:schemeClr val="tx2"/>
                </a:solidFill>
              </a:rPr>
              <a:t>It follows that the interest of the child dictates that family ties may only be severed in very exceptional circumstances and that everything must be done to preserve personal relations and, if and when appropriate, to “rebuild” the family.</a:t>
            </a:r>
          </a:p>
          <a:p>
            <a:pPr marL="361315" lvl="1" indent="0" algn="just">
              <a:spcBef>
                <a:spcPts val="0"/>
              </a:spcBef>
              <a:buNone/>
            </a:pPr>
            <a:endParaRPr lang="en-US" sz="800" dirty="0">
              <a:solidFill>
                <a:schemeClr val="tx2"/>
              </a:solidFill>
              <a:highlight>
                <a:srgbClr val="EBE4D9"/>
              </a:highlight>
              <a:latin typeface="Tahoma"/>
            </a:endParaRPr>
          </a:p>
          <a:p>
            <a:pPr marL="361315" lvl="1" indent="0" algn="just">
              <a:spcBef>
                <a:spcPts val="0"/>
              </a:spcBef>
              <a:buNone/>
            </a:pPr>
            <a:r>
              <a:rPr lang="en-US" sz="1900" i="0" dirty="0">
                <a:solidFill>
                  <a:schemeClr val="tx2"/>
                </a:solidFill>
                <a:effectLst/>
                <a:highlight>
                  <a:srgbClr val="FFFF00"/>
                </a:highlight>
                <a:latin typeface="Tahoma"/>
                <a:ea typeface="Tahoma"/>
                <a:cs typeface="Tahoma"/>
              </a:rPr>
              <a:t>In the interest not only of the parent concerned, but also of the child, the</a:t>
            </a:r>
            <a:r>
              <a:rPr lang="en-US" sz="1900" dirty="0">
                <a:solidFill>
                  <a:schemeClr val="tx2"/>
                </a:solidFill>
                <a:highlight>
                  <a:srgbClr val="FFFF00"/>
                </a:highlight>
                <a:latin typeface="Tahoma"/>
                <a:ea typeface="Tahoma"/>
                <a:cs typeface="Tahoma"/>
              </a:rPr>
              <a:t> ultimate aim of any “care order” must be to “</a:t>
            </a:r>
            <a:r>
              <a:rPr lang="en-US" sz="1900" dirty="0" err="1">
                <a:solidFill>
                  <a:schemeClr val="tx2"/>
                </a:solidFill>
                <a:highlight>
                  <a:srgbClr val="FFFF00"/>
                </a:highlight>
                <a:latin typeface="Tahoma"/>
                <a:ea typeface="Tahoma"/>
                <a:cs typeface="Tahoma"/>
              </a:rPr>
              <a:t>reunit</a:t>
            </a:r>
            <a:r>
              <a:rPr lang="en-US" sz="1900" dirty="0">
                <a:solidFill>
                  <a:schemeClr val="tx2"/>
                </a:solidFill>
                <a:highlight>
                  <a:srgbClr val="FFFF00"/>
                </a:highlight>
                <a:latin typeface="Tahoma"/>
                <a:ea typeface="Tahoma"/>
                <a:cs typeface="Tahoma"/>
              </a:rPr>
              <a:t>[e] the ... parent with his or her child</a:t>
            </a:r>
          </a:p>
          <a:p>
            <a:pPr marL="361315" lvl="1" indent="0" algn="just">
              <a:spcBef>
                <a:spcPts val="0"/>
              </a:spcBef>
              <a:buNone/>
            </a:pPr>
            <a:endParaRPr lang="en-US" sz="1500" dirty="0">
              <a:solidFill>
                <a:schemeClr val="tx2"/>
              </a:solidFill>
              <a:highlight>
                <a:srgbClr val="FFFF00"/>
              </a:highlight>
            </a:endParaRPr>
          </a:p>
          <a:p>
            <a:pPr marL="342415" indent="-342900" algn="just">
              <a:spcBef>
                <a:spcPts val="0"/>
              </a:spcBef>
              <a:buFont typeface="Arial" panose="020B0604020202020204" pitchFamily="34" charset="0"/>
              <a:buChar char="•"/>
            </a:pPr>
            <a:endParaRPr lang="nb-NO" sz="19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415" indent="-342900" algn="just">
              <a:spcBef>
                <a:spcPts val="0"/>
              </a:spcBef>
              <a:buFont typeface="Arial" panose="020B0604020202020204" pitchFamily="34" charset="0"/>
              <a:buChar char="•"/>
            </a:pPr>
            <a:r>
              <a:rPr lang="nb-NO" dirty="0">
                <a:solidFill>
                  <a:schemeClr val="tx2"/>
                </a:solidFill>
                <a:latin typeface="Tahoma" panose="020B0604030504040204" pitchFamily="34" charset="0"/>
                <a:ea typeface="Tahoma" panose="020B0604030504040204" pitchFamily="34" charset="0"/>
                <a:cs typeface="Tahoma" panose="020B0604030504040204" pitchFamily="34" charset="0"/>
              </a:rPr>
              <a:t>M.a.o. en sterk presumpsjon for at gjenforeningsmålet også er til barnets beste, men barnets interesse av å ikke få sin barnets helse og utvikling skadet skal ha størst vekt</a:t>
            </a:r>
          </a:p>
          <a:p>
            <a:pPr marL="0" indent="0" algn="just">
              <a:spcBef>
                <a:spcPts val="0"/>
              </a:spcBef>
              <a:buNone/>
            </a:pPr>
            <a:endParaRPr lang="nb-NO" sz="19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just">
              <a:spcBef>
                <a:spcPts val="0"/>
              </a:spcBef>
              <a:buNone/>
            </a:pPr>
            <a:r>
              <a:rPr lang="nb-NO" sz="190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marL="0" indent="0" algn="just">
              <a:spcBef>
                <a:spcPts val="0"/>
              </a:spcBef>
              <a:buNone/>
            </a:pPr>
            <a:r>
              <a:rPr lang="nb-NO" sz="1900" dirty="0">
                <a:solidFill>
                  <a:schemeClr val="tx2"/>
                </a:solidFill>
                <a:latin typeface="Tahoma" panose="020B0604030504040204" pitchFamily="34" charset="0"/>
                <a:ea typeface="Tahoma" panose="020B0604030504040204" pitchFamily="34" charset="0"/>
                <a:cs typeface="Tahoma" panose="020B0604030504040204" pitchFamily="34" charset="0"/>
              </a:rPr>
              <a:t>	-&gt; Er presumpsjonen vel sterk?</a:t>
            </a:r>
            <a:endParaRPr lang="en-US" sz="1900" dirty="0">
              <a:solidFill>
                <a:schemeClr val="tx2"/>
              </a:solidFill>
            </a:endParaRPr>
          </a:p>
        </p:txBody>
      </p:sp>
      <p:pic>
        <p:nvPicPr>
          <p:cNvPr id="4" name="Picture 4" descr="A person sitting on a bench&#10;&#10;Description automatically generated">
            <a:extLst>
              <a:ext uri="{FF2B5EF4-FFF2-40B4-BE49-F238E27FC236}">
                <a16:creationId xmlns:a16="http://schemas.microsoft.com/office/drawing/2014/main" id="{F276FBB2-F75C-4F3F-ABE1-363DB5F912B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263583" y="2262733"/>
            <a:ext cx="2436447" cy="1821543"/>
          </a:xfrm>
          <a:prstGeom prst="rect">
            <a:avLst/>
          </a:prstGeom>
        </p:spPr>
      </p:pic>
    </p:spTree>
    <p:extLst>
      <p:ext uri="{BB962C8B-B14F-4D97-AF65-F5344CB8AC3E}">
        <p14:creationId xmlns:p14="http://schemas.microsoft.com/office/powerpoint/2010/main" val="86661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916728-288D-42BE-9CD4-EABC7A20A10F}"/>
              </a:ext>
            </a:extLst>
          </p:cNvPr>
          <p:cNvSpPr>
            <a:spLocks noGrp="1"/>
          </p:cNvSpPr>
          <p:nvPr>
            <p:ph type="title"/>
          </p:nvPr>
        </p:nvSpPr>
        <p:spPr>
          <a:xfrm>
            <a:off x="1670049" y="619681"/>
            <a:ext cx="8025619" cy="900361"/>
          </a:xfrm>
        </p:spPr>
        <p:txBody>
          <a:bodyPr>
            <a:normAutofit/>
          </a:bodyPr>
          <a:lstStyle/>
          <a:p>
            <a:r>
              <a:rPr lang="en-US" sz="2800" err="1">
                <a:latin typeface="Tahoma"/>
                <a:ea typeface="Tahoma"/>
                <a:cs typeface="Tahoma"/>
              </a:rPr>
              <a:t>Gjenforeningsmålet</a:t>
            </a:r>
            <a:r>
              <a:rPr lang="en-US" sz="2800">
                <a:latin typeface="Tahoma"/>
                <a:ea typeface="Tahoma"/>
                <a:cs typeface="Tahoma"/>
              </a:rPr>
              <a:t> i </a:t>
            </a:r>
            <a:r>
              <a:rPr lang="en-US" sz="2800" err="1">
                <a:latin typeface="Tahoma"/>
                <a:ea typeface="Tahoma"/>
                <a:cs typeface="Tahoma"/>
              </a:rPr>
              <a:t>norsk</a:t>
            </a:r>
            <a:r>
              <a:rPr lang="en-US" sz="2800">
                <a:latin typeface="Tahoma"/>
                <a:ea typeface="Tahoma"/>
                <a:cs typeface="Tahoma"/>
              </a:rPr>
              <a:t> </a:t>
            </a:r>
            <a:r>
              <a:rPr lang="en-US" sz="2800" err="1">
                <a:latin typeface="Tahoma"/>
                <a:ea typeface="Tahoma"/>
                <a:cs typeface="Tahoma"/>
              </a:rPr>
              <a:t>barnevernsrett</a:t>
            </a:r>
            <a:r>
              <a:rPr lang="en-US" sz="2800">
                <a:latin typeface="Tahoma"/>
                <a:ea typeface="Tahoma"/>
                <a:cs typeface="Tahoma"/>
              </a:rPr>
              <a:t> </a:t>
            </a:r>
            <a:r>
              <a:rPr lang="en-US" sz="2800" err="1">
                <a:latin typeface="Tahoma"/>
                <a:ea typeface="Tahoma"/>
                <a:cs typeface="Tahoma"/>
              </a:rPr>
              <a:t>før</a:t>
            </a:r>
            <a:r>
              <a:rPr lang="en-US" sz="2800">
                <a:latin typeface="Tahoma"/>
                <a:ea typeface="Tahoma"/>
                <a:cs typeface="Tahoma"/>
              </a:rPr>
              <a:t> Strand </a:t>
            </a:r>
            <a:r>
              <a:rPr lang="en-US" sz="2800" err="1">
                <a:latin typeface="Tahoma"/>
                <a:ea typeface="Tahoma"/>
                <a:cs typeface="Tahoma"/>
              </a:rPr>
              <a:t>Lobben</a:t>
            </a:r>
            <a:endParaRPr lang="en-US" sz="2800">
              <a:latin typeface="Tahoma"/>
              <a:ea typeface="Tahoma"/>
              <a:cs typeface="Tahoma"/>
            </a:endParaRPr>
          </a:p>
        </p:txBody>
      </p:sp>
      <p:sp>
        <p:nvSpPr>
          <p:cNvPr id="3" name="Plassholder for tekst 2">
            <a:extLst>
              <a:ext uri="{FF2B5EF4-FFF2-40B4-BE49-F238E27FC236}">
                <a16:creationId xmlns:a16="http://schemas.microsoft.com/office/drawing/2014/main" id="{AA0F05FD-6D7B-4237-8567-E0460D5FD697}"/>
              </a:ext>
            </a:extLst>
          </p:cNvPr>
          <p:cNvSpPr>
            <a:spLocks noGrp="1"/>
          </p:cNvSpPr>
          <p:nvPr>
            <p:ph type="body" sz="quarter" idx="13"/>
          </p:nvPr>
        </p:nvSpPr>
        <p:spPr>
          <a:xfrm>
            <a:off x="1670049" y="1841500"/>
            <a:ext cx="8025618" cy="4597400"/>
          </a:xfrm>
        </p:spPr>
        <p:txBody>
          <a:bodyPr vert="horz" lIns="0" tIns="0" rIns="0" bIns="0" rtlCol="0" anchor="t">
            <a:normAutofit fontScale="92500" lnSpcReduction="20000"/>
          </a:bodyPr>
          <a:lstStyle/>
          <a:p>
            <a:pPr marL="323850" indent="-323850">
              <a:buFont typeface="Arial" panose="020B0604020202020204" pitchFamily="34" charset="0"/>
              <a:buChar char="•"/>
            </a:pPr>
            <a:r>
              <a:rPr lang="nb-NO" sz="2100" b="1" dirty="0">
                <a:solidFill>
                  <a:schemeClr val="tx2"/>
                </a:solidFill>
                <a:latin typeface="Tahoma"/>
                <a:ea typeface="Tahoma"/>
                <a:cs typeface="Tahoma"/>
              </a:rPr>
              <a:t>Barnets behov for ro og stabilitet </a:t>
            </a:r>
            <a:r>
              <a:rPr lang="nb-NO" sz="2100" dirty="0">
                <a:solidFill>
                  <a:schemeClr val="tx2"/>
                </a:solidFill>
                <a:latin typeface="Tahoma"/>
                <a:ea typeface="Tahoma"/>
                <a:cs typeface="Tahoma"/>
              </a:rPr>
              <a:t>sentralt hensyn bak flere bestemmelser i barnevernloven og i retningslinjer som gjaldt i norsk rett</a:t>
            </a:r>
          </a:p>
          <a:p>
            <a:pPr marL="323850" indent="-323850">
              <a:buFont typeface="Arial" panose="020B0604020202020204" pitchFamily="34" charset="0"/>
              <a:buChar char="•"/>
            </a:pPr>
            <a:endParaRPr lang="nb-NO" sz="700" dirty="0">
              <a:solidFill>
                <a:schemeClr val="tx2"/>
              </a:solidFill>
              <a:latin typeface="Tahoma"/>
              <a:ea typeface="Tahoma"/>
              <a:cs typeface="Tahoma"/>
            </a:endParaRPr>
          </a:p>
          <a:p>
            <a:pPr marL="323850" indent="-323850">
              <a:buFont typeface="Arial" panose="020B0604020202020204" pitchFamily="34" charset="0"/>
              <a:buChar char="•"/>
            </a:pPr>
            <a:r>
              <a:rPr lang="nb-NO" sz="2100" dirty="0">
                <a:solidFill>
                  <a:schemeClr val="tx2"/>
                </a:solidFill>
                <a:latin typeface="Tahoma"/>
                <a:ea typeface="Tahoma"/>
                <a:cs typeface="Tahoma"/>
              </a:rPr>
              <a:t>Målet ved omsorgsovertakelse er som utgangspunkt midlertidighet, </a:t>
            </a:r>
            <a:r>
              <a:rPr lang="nb-NO" sz="2100" b="1" dirty="0">
                <a:solidFill>
                  <a:schemeClr val="tx2"/>
                </a:solidFill>
                <a:latin typeface="Tahoma"/>
                <a:ea typeface="Tahoma"/>
                <a:cs typeface="Tahoma"/>
              </a:rPr>
              <a:t>men plasseringens antatte varighet</a:t>
            </a:r>
            <a:r>
              <a:rPr lang="nb-NO" sz="2100" dirty="0">
                <a:solidFill>
                  <a:schemeClr val="tx2"/>
                </a:solidFill>
                <a:latin typeface="Tahoma"/>
                <a:ea typeface="Tahoma"/>
                <a:cs typeface="Tahoma"/>
              </a:rPr>
              <a:t> fikk stor – og ofte avgjørende – betydning</a:t>
            </a:r>
          </a:p>
          <a:p>
            <a:pPr marL="323850" indent="-323850">
              <a:buFont typeface="Arial" panose="020B0604020202020204" pitchFamily="34" charset="0"/>
              <a:buChar char="•"/>
            </a:pPr>
            <a:endParaRPr lang="nb-NO" sz="700" dirty="0">
              <a:solidFill>
                <a:schemeClr val="tx2"/>
              </a:solidFill>
              <a:latin typeface="Tahoma"/>
              <a:ea typeface="Tahoma"/>
              <a:cs typeface="Tahoma"/>
            </a:endParaRPr>
          </a:p>
          <a:p>
            <a:pPr lvl="1">
              <a:buFont typeface="Courier New" panose="02070309020205020404" pitchFamily="49" charset="0"/>
              <a:buChar char="o"/>
            </a:pPr>
            <a:r>
              <a:rPr lang="nb-NO" sz="1900" dirty="0">
                <a:solidFill>
                  <a:schemeClr val="tx2"/>
                </a:solidFill>
                <a:latin typeface="Tahoma"/>
                <a:ea typeface="Tahoma"/>
                <a:cs typeface="Tahoma"/>
              </a:rPr>
              <a:t>NOU 1985:18 s. 162-163: </a:t>
            </a:r>
          </a:p>
          <a:p>
            <a:pPr marL="819150" lvl="2" indent="0">
              <a:buNone/>
            </a:pPr>
            <a:r>
              <a:rPr lang="nb-NO" sz="1700" b="1" dirty="0">
                <a:solidFill>
                  <a:schemeClr val="tx2"/>
                </a:solidFill>
                <a:latin typeface="Tahoma"/>
                <a:ea typeface="Tahoma"/>
                <a:cs typeface="Tahoma"/>
              </a:rPr>
              <a:t>-</a:t>
            </a:r>
            <a:r>
              <a:rPr lang="nb-NO" sz="1700" dirty="0">
                <a:solidFill>
                  <a:schemeClr val="tx2"/>
                </a:solidFill>
                <a:latin typeface="Tahoma"/>
                <a:ea typeface="Tahoma"/>
                <a:cs typeface="Tahoma"/>
              </a:rPr>
              <a:t>Utvalget mener at det … er vanskelig å innarbeide i loven en forutsetning om at ansvarsovertakelsene bare skal vare en viss tid eller at de skal gjennomgås og overveies på nytt med visse mellomrom. Ansvarsovertakelse benyttes … antagelig i det vesentlige hvor foreldrenes problemer er massive og langvarige. En regel om </a:t>
            </a:r>
            <a:r>
              <a:rPr lang="nb-NO" sz="1700" dirty="0" err="1">
                <a:solidFill>
                  <a:schemeClr val="tx2"/>
                </a:solidFill>
                <a:latin typeface="Tahoma"/>
                <a:ea typeface="Tahoma"/>
                <a:cs typeface="Tahoma"/>
              </a:rPr>
              <a:t>tidsavgrensing</a:t>
            </a:r>
            <a:r>
              <a:rPr lang="nb-NO" sz="1700" dirty="0">
                <a:solidFill>
                  <a:schemeClr val="tx2"/>
                </a:solidFill>
                <a:latin typeface="Tahoma"/>
                <a:ea typeface="Tahoma"/>
                <a:cs typeface="Tahoma"/>
              </a:rPr>
              <a:t> eller periodisk gjenvurdering vil derfor kunne binde ressursene til et tiltak som generelt har små forutsetninger for å føre til endringer. Og foreldrene kan få uriktige forestillinger om sine muligheter …</a:t>
            </a:r>
          </a:p>
          <a:p>
            <a:pPr marL="819150" lvl="2" indent="0">
              <a:buNone/>
            </a:pPr>
            <a:endParaRPr lang="nb-NO" sz="700" dirty="0">
              <a:solidFill>
                <a:schemeClr val="tx2"/>
              </a:solidFill>
              <a:latin typeface="Tahoma"/>
              <a:ea typeface="Tahoma"/>
              <a:cs typeface="Tahoma"/>
            </a:endParaRPr>
          </a:p>
          <a:p>
            <a:pPr marL="685650" lvl="1" indent="-323850">
              <a:buFont typeface="Courier New" panose="02070309020205020404" pitchFamily="49" charset="0"/>
              <a:buChar char="o"/>
            </a:pPr>
            <a:r>
              <a:rPr lang="nb-NO" sz="1900" dirty="0">
                <a:solidFill>
                  <a:schemeClr val="tx2"/>
                </a:solidFill>
                <a:latin typeface="Tahoma"/>
                <a:ea typeface="Tahoma"/>
                <a:cs typeface="Tahoma"/>
              </a:rPr>
              <a:t>Ot.prp. Nr. 44 (1991-1992) s. 51</a:t>
            </a:r>
            <a:endParaRPr lang="en-US" sz="1900" dirty="0"/>
          </a:p>
          <a:p>
            <a:pPr marL="818515" lvl="2" indent="0">
              <a:buNone/>
            </a:pPr>
            <a:r>
              <a:rPr lang="nb-NO" sz="1700" b="0" i="0" dirty="0">
                <a:solidFill>
                  <a:schemeClr val="tx2"/>
                </a:solidFill>
                <a:effectLst/>
                <a:latin typeface="Tahoma" panose="020B0604030504040204" pitchFamily="34" charset="0"/>
                <a:ea typeface="Tahoma" panose="020B0604030504040204" pitchFamily="34" charset="0"/>
                <a:cs typeface="Tahoma" panose="020B0604030504040204" pitchFamily="34" charset="0"/>
              </a:rPr>
              <a:t>- samværsrett henger sammen med spørsmål om vedtakets varighet og hva som vil være målsetningen med vedtaket. I praksis vil det være disse forholdene som bestemmer samværsrettens omfang.</a:t>
            </a:r>
            <a:endParaRPr lang="nb-NO" sz="1700" dirty="0">
              <a:solidFill>
                <a:schemeClr val="tx2"/>
              </a:solidFill>
              <a:latin typeface="Tahoma"/>
              <a:ea typeface="Tahoma"/>
              <a:cs typeface="Tahoma"/>
            </a:endParaRPr>
          </a:p>
          <a:p>
            <a:pPr marL="819150" lvl="2" indent="0">
              <a:buNone/>
            </a:pPr>
            <a:endParaRPr lang="nb-NO" sz="700" dirty="0">
              <a:solidFill>
                <a:schemeClr val="tx2"/>
              </a:solidFill>
              <a:latin typeface="Tahoma"/>
              <a:ea typeface="Tahoma"/>
              <a:cs typeface="Tahoma"/>
            </a:endParaRPr>
          </a:p>
          <a:p>
            <a:pPr marL="361950" lvl="1" indent="0">
              <a:buNone/>
            </a:pPr>
            <a:endParaRPr lang="nb-NO" sz="1900" dirty="0">
              <a:solidFill>
                <a:schemeClr val="tx2"/>
              </a:solidFill>
              <a:latin typeface="Tahoma"/>
              <a:ea typeface="Tahoma"/>
              <a:cs typeface="Tahoma"/>
            </a:endParaRPr>
          </a:p>
          <a:p>
            <a:pPr marL="361950" lvl="1" indent="0">
              <a:buNone/>
            </a:pPr>
            <a:endParaRPr lang="nb-NO" sz="1900" dirty="0">
              <a:latin typeface="Tahoma"/>
              <a:ea typeface="Tahoma"/>
              <a:cs typeface="Tahoma"/>
            </a:endParaRPr>
          </a:p>
          <a:p>
            <a:pPr marL="323850" indent="-323850">
              <a:buFont typeface="Arial" panose="020B0604020202020204" pitchFamily="34" charset="0"/>
              <a:buChar char="•"/>
            </a:pPr>
            <a:endParaRPr lang="nb-NO" sz="1900" dirty="0">
              <a:latin typeface="Tahoma"/>
              <a:ea typeface="Tahoma"/>
              <a:cs typeface="Tahoma"/>
            </a:endParaRPr>
          </a:p>
          <a:p>
            <a:pPr marL="457200" lvl="3" indent="0">
              <a:buNone/>
            </a:pPr>
            <a:endParaRPr lang="nb-NO" sz="1700" dirty="0">
              <a:latin typeface="Tahoma"/>
              <a:ea typeface="Tahoma"/>
              <a:cs typeface="Tahoma"/>
            </a:endParaRPr>
          </a:p>
          <a:p>
            <a:pPr marL="323850" indent="-323850">
              <a:buFont typeface="Arial" panose="020B0604020202020204" pitchFamily="34" charset="0"/>
              <a:buChar char="•"/>
            </a:pPr>
            <a:endParaRPr lang="nb-NO" sz="1900" dirty="0">
              <a:latin typeface="Tahoma"/>
              <a:ea typeface="Tahoma"/>
              <a:cs typeface="Tahoma"/>
            </a:endParaRPr>
          </a:p>
          <a:p>
            <a:pPr marL="323850" indent="-323850">
              <a:buFont typeface="Arial" panose="020B0604020202020204" pitchFamily="34" charset="0"/>
              <a:buChar char="•"/>
            </a:pPr>
            <a:endParaRPr lang="nb-NO" sz="1900" dirty="0">
              <a:latin typeface="Tahoma"/>
              <a:ea typeface="Tahoma"/>
              <a:cs typeface="Tahoma"/>
            </a:endParaRPr>
          </a:p>
          <a:p>
            <a:pPr marL="323850" indent="-323850">
              <a:buFont typeface="Arial" panose="020B0604020202020204" pitchFamily="34" charset="0"/>
              <a:buChar char="•"/>
            </a:pPr>
            <a:endParaRPr lang="nb-NO" sz="1900" dirty="0">
              <a:latin typeface="Tahoma"/>
              <a:ea typeface="Tahoma"/>
              <a:cs typeface="Tahoma"/>
            </a:endParaRPr>
          </a:p>
          <a:p>
            <a:pPr marL="323850" indent="-323850">
              <a:buFont typeface="Arial" panose="020B0604020202020204" pitchFamily="34" charset="0"/>
              <a:buChar char="•"/>
            </a:pPr>
            <a:endParaRPr lang="en-US" sz="1700" dirty="0">
              <a:latin typeface="Tahoma"/>
              <a:ea typeface="Tahoma"/>
              <a:cs typeface="Tahoma"/>
            </a:endParaRPr>
          </a:p>
        </p:txBody>
      </p:sp>
    </p:spTree>
    <p:extLst>
      <p:ext uri="{BB962C8B-B14F-4D97-AF65-F5344CB8AC3E}">
        <p14:creationId xmlns:p14="http://schemas.microsoft.com/office/powerpoint/2010/main" val="407664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0.6|66.6|4.6"/>
</p:tagLst>
</file>

<file path=ppt/theme/theme1.xml><?xml version="1.0" encoding="utf-8"?>
<a:theme xmlns:a="http://schemas.openxmlformats.org/drawingml/2006/main" name="Office-tema">
  <a:themeElements>
    <a:clrScheme name="UiS – RGB - 3 oktober 2017">
      <a:dk1>
        <a:srgbClr val="050F41"/>
      </a:dk1>
      <a:lt1>
        <a:srgbClr val="F0ECE3"/>
      </a:lt1>
      <a:dk2>
        <a:srgbClr val="000000"/>
      </a:dk2>
      <a:lt2>
        <a:srgbClr val="FFFFFF"/>
      </a:lt2>
      <a:accent1>
        <a:srgbClr val="EB5F0A"/>
      </a:accent1>
      <a:accent2>
        <a:srgbClr val="0A3CA0"/>
      </a:accent2>
      <a:accent3>
        <a:srgbClr val="AAC8F0"/>
      </a:accent3>
      <a:accent4>
        <a:srgbClr val="F09600"/>
      </a:accent4>
      <a:accent5>
        <a:srgbClr val="AE937D"/>
      </a:accent5>
      <a:accent6>
        <a:srgbClr val="641E14"/>
      </a:accent6>
      <a:hlink>
        <a:srgbClr val="0A3CA0"/>
      </a:hlink>
      <a:folHlink>
        <a:srgbClr val="C8460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latin typeface="Tahoma" charset="0"/>
            <a:ea typeface="Tahoma" charset="0"/>
            <a:cs typeface="Tahoma" charset="0"/>
          </a:defRPr>
        </a:defPPr>
      </a:lstStyle>
    </a:txDef>
  </a:objectDefaults>
  <a:extraClrSchemeLst/>
  <a:extLst>
    <a:ext uri="{05A4C25C-085E-4340-85A3-A5531E510DB2}">
      <thm15:themeFamily xmlns:thm15="http://schemas.microsoft.com/office/thememl/2012/main" name="UiS PPT-mal norsk" id="{387CC62F-D367-4143-83DA-5F0029BC4BCD}" vid="{9211E0DF-A9F3-457B-B69E-3D0C2D370D3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F5DAC477F6BE2489113B16B9377B1AF" ma:contentTypeVersion="13" ma:contentTypeDescription="Opprett et nytt dokument." ma:contentTypeScope="" ma:versionID="dcc487a6873938d4d1d12c63252ecb13">
  <xsd:schema xmlns:xsd="http://www.w3.org/2001/XMLSchema" xmlns:xs="http://www.w3.org/2001/XMLSchema" xmlns:p="http://schemas.microsoft.com/office/2006/metadata/properties" xmlns:ns2="3b1acc7e-acb6-4a80-a84c-18b364b4e521" xmlns:ns3="88ede661-74b9-43eb-9824-8e4159dc0e5a" targetNamespace="http://schemas.microsoft.com/office/2006/metadata/properties" ma:root="true" ma:fieldsID="0a300fbaf73440b8ae136327d6c31de4" ns2:_="" ns3:_="">
    <xsd:import namespace="3b1acc7e-acb6-4a80-a84c-18b364b4e521"/>
    <xsd:import namespace="88ede661-74b9-43eb-9824-8e4159dc0e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1acc7e-acb6-4a80-a84c-18b364b4e5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ede661-74b9-43eb-9824-8e4159dc0e5a"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FE88D6-213F-44E3-94E1-19425FD5662C}"/>
</file>

<file path=customXml/itemProps2.xml><?xml version="1.0" encoding="utf-8"?>
<ds:datastoreItem xmlns:ds="http://schemas.openxmlformats.org/officeDocument/2006/customXml" ds:itemID="{26074F6C-1517-4C0E-BB2B-20AA2771E140}"/>
</file>

<file path=customXml/itemProps3.xml><?xml version="1.0" encoding="utf-8"?>
<ds:datastoreItem xmlns:ds="http://schemas.openxmlformats.org/officeDocument/2006/customXml" ds:itemID="{DA634325-7014-4159-9EFF-BAAB6C199162}"/>
</file>

<file path=docProps/app.xml><?xml version="1.0" encoding="utf-8"?>
<Properties xmlns="http://schemas.openxmlformats.org/officeDocument/2006/extended-properties" xmlns:vt="http://schemas.openxmlformats.org/officeDocument/2006/docPropsVTypes">
  <Template>UiS PPT-mal norsk</Template>
  <TotalTime>2236</TotalTime>
  <Words>2901</Words>
  <Application>Microsoft Office PowerPoint</Application>
  <PresentationFormat>Widescreen</PresentationFormat>
  <Paragraphs>328</Paragraphs>
  <Slides>22</Slides>
  <Notes>22</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22</vt:i4>
      </vt:variant>
    </vt:vector>
  </HeadingPairs>
  <TitlesOfParts>
    <vt:vector size="31" baseType="lpstr">
      <vt:lpstr>Arial</vt:lpstr>
      <vt:lpstr>Arial,Sans-Serif</vt:lpstr>
      <vt:lpstr>Calibri</vt:lpstr>
      <vt:lpstr>Courier New</vt:lpstr>
      <vt:lpstr>Courier New,monospace</vt:lpstr>
      <vt:lpstr>Helvetica Neue</vt:lpstr>
      <vt:lpstr>Tahoma</vt:lpstr>
      <vt:lpstr>Wingdings</vt:lpstr>
      <vt:lpstr>Office-tema</vt:lpstr>
      <vt:lpstr>Fra barnets beste til gjenforening som overordnet mål for barnevernstiltak etter omsorgsovertakelse?</vt:lpstr>
      <vt:lpstr>Opplegg</vt:lpstr>
      <vt:lpstr>Bakgrunn: Norske barnevernssaker for EMD  </vt:lpstr>
      <vt:lpstr>Bakgrunn: Norske barnevernssaker for EMD</vt:lpstr>
      <vt:lpstr>Bakgrunn: Norske barnevernssaker for EMD</vt:lpstr>
      <vt:lpstr> Rettslige utgangspunkter – EMK art. 8 i fokus</vt:lpstr>
      <vt:lpstr>EMK-rettslige utgangspunkter forts</vt:lpstr>
      <vt:lpstr>EMK-rettslige utgangspunkter forts</vt:lpstr>
      <vt:lpstr>Gjenforeningsmålet i norsk barnevernsrett før Strand Lobben</vt:lpstr>
      <vt:lpstr>Gjenforeningsmålet i norsk barnevernsrett før Strand Lobben forts. </vt:lpstr>
      <vt:lpstr>Gjenforeningsmålet i norsk barnevernsrett før Strand Lobben forts. </vt:lpstr>
      <vt:lpstr>Gjenforeningsmålet etter Høyesteretts storkammeravgjørelser</vt:lpstr>
      <vt:lpstr>Gjenforeningsmålet etter Høyesteretts storkammeravgjørelser – overordnet materiell norm</vt:lpstr>
      <vt:lpstr>Gjenforeningsmålet etter Høyesteretts storkammeravgjørelser – overordnet norm</vt:lpstr>
      <vt:lpstr>Gjenforeningsmålet etter Høyesteretts storkammeravgjørelser - langvarige fosterhjemsplasseringer</vt:lpstr>
      <vt:lpstr>Gjenforeningsmålet etter Høyesteretts  storkammeravgjørelser - samvær</vt:lpstr>
      <vt:lpstr>Gjenforeningsmålet etter Høyesteretts storkammeravgjørelser - samvær forts.</vt:lpstr>
      <vt:lpstr>PowerPoint-presentasjon</vt:lpstr>
      <vt:lpstr>PowerPoint-presentasjon</vt:lpstr>
      <vt:lpstr>PowerPoint-presentasjon</vt:lpstr>
      <vt:lpstr>Kan en rettighetsbasert tilnærming til barnets beste fremme en balansert avveiing?</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Barnevernstiltak etter omsorgsovertakelse og EMK art. 8 – Særlig om samvær</dc:title>
  <dc:creator>Christian Børge Sørensen</dc:creator>
  <cp:lastModifiedBy>Mai-Lin Isaksen</cp:lastModifiedBy>
  <cp:revision>548</cp:revision>
  <cp:lastPrinted>2021-11-23T10:45:20Z</cp:lastPrinted>
  <dcterms:created xsi:type="dcterms:W3CDTF">2021-09-20T10:03:38Z</dcterms:created>
  <dcterms:modified xsi:type="dcterms:W3CDTF">2021-12-17T13:59:35Z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0x0101004F5DAC477F6BE2489113B16B9377B1AF</vt:lpwstr>
  </property>
</Properties>
</file>