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4" r:id="rId4"/>
    <p:sldId id="265" r:id="rId5"/>
    <p:sldId id="273" r:id="rId6"/>
    <p:sldId id="276" r:id="rId7"/>
    <p:sldId id="278" r:id="rId8"/>
    <p:sldId id="279" r:id="rId9"/>
    <p:sldId id="288" r:id="rId10"/>
    <p:sldId id="283" r:id="rId11"/>
    <p:sldId id="285" r:id="rId12"/>
    <p:sldId id="277" r:id="rId13"/>
    <p:sldId id="296" r:id="rId14"/>
    <p:sldId id="293" r:id="rId15"/>
    <p:sldId id="295" r:id="rId16"/>
    <p:sldId id="294" r:id="rId17"/>
    <p:sldId id="281" r:id="rId18"/>
    <p:sldId id="286" r:id="rId19"/>
    <p:sldId id="282" r:id="rId20"/>
    <p:sldId id="267" r:id="rId21"/>
    <p:sldId id="269" r:id="rId22"/>
    <p:sldId id="289" r:id="rId23"/>
    <p:sldId id="274" r:id="rId24"/>
    <p:sldId id="275" r:id="rId25"/>
    <p:sldId id="270" r:id="rId26"/>
    <p:sldId id="271" r:id="rId27"/>
    <p:sldId id="290" r:id="rId28"/>
    <p:sldId id="272" r:id="rId29"/>
    <p:sldId id="291" r:id="rId30"/>
    <p:sldId id="260" r:id="rId31"/>
    <p:sldId id="292" r:id="rId32"/>
    <p:sldId id="263" r:id="rId33"/>
    <p:sldId id="261" r:id="rId34"/>
  </p:sldIdLst>
  <p:sldSz cx="9144000" cy="6858000" type="screen4x3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AC76"/>
    <a:srgbClr val="0D3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45" autoAdjust="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130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68315" y="2677415"/>
            <a:ext cx="7772400" cy="901094"/>
          </a:xfrm>
        </p:spPr>
        <p:txBody>
          <a:bodyPr anchor="t" anchorCtr="0"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68315" y="3645154"/>
            <a:ext cx="7772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100015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98385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03183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4" name="Plassholder for lysbildenummer 5"/>
          <p:cNvSpPr txBox="1">
            <a:spLocks/>
          </p:cNvSpPr>
          <p:nvPr userDrawn="1"/>
        </p:nvSpPr>
        <p:spPr>
          <a:xfrm>
            <a:off x="115119" y="6537870"/>
            <a:ext cx="342081" cy="252102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b="1" i="0" smtClean="0">
                <a:solidFill>
                  <a:schemeClr val="bg1"/>
                </a:solidFill>
                <a:latin typeface="Arial"/>
                <a:cs typeface="Arial"/>
              </a:rPr>
              <a:pPr algn="ctr"/>
              <a:t>‹#›</a:t>
            </a:fld>
            <a:endParaRPr lang="nb-NO" b="1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001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241294" y="6421247"/>
            <a:ext cx="426966" cy="36512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 algn="r"/>
            <a:fld id="{91853A39-49B3-554A-AE82-85611CEBD8E3}" type="slidenum">
              <a:rPr lang="nb-NO" smtClean="0">
                <a:latin typeface="Arial"/>
                <a:cs typeface="Arial"/>
              </a:rPr>
              <a:pPr algn="r"/>
              <a:t>‹#›</a:t>
            </a:fld>
            <a:endParaRPr lang="nb-NO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246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37291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70223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17224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71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9648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53223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4" name="Bilde 3" descr="hor_blaa_strip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8336"/>
            <a:ext cx="9144000" cy="35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17126" y="674702"/>
            <a:ext cx="7772400" cy="2215981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/>
              <a:t>Betydningen av allianse for effekten av hjelpetiltak i familier med </a:t>
            </a:r>
            <a:br>
              <a:rPr lang="nb-NO" dirty="0"/>
            </a:br>
            <a:r>
              <a:rPr lang="nb-NO" dirty="0"/>
              <a:t>sped- og småbarn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17126" y="3773009"/>
            <a:ext cx="7772400" cy="1846556"/>
          </a:xfrm>
        </p:spPr>
        <p:txBody>
          <a:bodyPr>
            <a:normAutofit/>
          </a:bodyPr>
          <a:lstStyle/>
          <a:p>
            <a:pPr algn="ctr"/>
            <a:r>
              <a:rPr lang="nb-NO" sz="2400" dirty="0"/>
              <a:t>Bergen, 10.11.2017</a:t>
            </a:r>
          </a:p>
          <a:p>
            <a:pPr algn="ctr"/>
            <a:endParaRPr lang="nb-NO" sz="2400" dirty="0"/>
          </a:p>
          <a:p>
            <a:pPr algn="ctr"/>
            <a:r>
              <a:rPr lang="nb-NO" sz="2400" dirty="0"/>
              <a:t>Øyvind Kvello</a:t>
            </a:r>
          </a:p>
        </p:txBody>
      </p:sp>
      <p:pic>
        <p:nvPicPr>
          <p:cNvPr id="4" name="Bilde 3" descr="tekst_b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5867" y="269447"/>
            <a:ext cx="234696" cy="30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0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199" y="1600200"/>
            <a:ext cx="8431161" cy="4692445"/>
          </a:xfrm>
        </p:spPr>
        <p:txBody>
          <a:bodyPr/>
          <a:lstStyle/>
          <a:p>
            <a:r>
              <a:rPr lang="nb-NO" sz="2800" dirty="0" smtClean="0"/>
              <a:t>… men </a:t>
            </a:r>
            <a:r>
              <a:rPr lang="nb-NO" sz="2800" dirty="0"/>
              <a:t>viktigst ved depresjon, generalisert angstlidelse samt unnvikende og tvangspreget personlighetsforstyrrelse </a:t>
            </a:r>
          </a:p>
          <a:p>
            <a:pPr lvl="8"/>
            <a:r>
              <a:rPr lang="nb-NO" dirty="0"/>
              <a:t>Ref.: Barber et al., 2000</a:t>
            </a:r>
          </a:p>
          <a:p>
            <a:r>
              <a:rPr lang="nb-NO" sz="2800" dirty="0"/>
              <a:t>Det synes derfor å være rimelig å konkludere med at terapeuters allianse med klient er viktigere for å hjelpe personer med depresjon enn personer med ulike former for angstlidelser </a:t>
            </a:r>
          </a:p>
          <a:p>
            <a:pPr lvl="8"/>
            <a:r>
              <a:rPr lang="nb-NO" dirty="0"/>
              <a:t>Ref.: </a:t>
            </a:r>
            <a:r>
              <a:rPr lang="nb-NO" dirty="0" err="1"/>
              <a:t>Ryum</a:t>
            </a:r>
            <a:r>
              <a:rPr lang="nb-NO" dirty="0"/>
              <a:t> et al., </a:t>
            </a:r>
            <a:r>
              <a:rPr lang="nb-NO" dirty="0" smtClean="0"/>
              <a:t>2009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6992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 smtClean="0"/>
              <a:t>Allianse er ekstra viktig for dem </a:t>
            </a:r>
            <a:r>
              <a:rPr lang="nb-NO" sz="2800" dirty="0"/>
              <a:t>som strever med å skape gode relasjoner til </a:t>
            </a:r>
            <a:r>
              <a:rPr lang="nb-NO" sz="2800" dirty="0" smtClean="0"/>
              <a:t>andre (krenkes/utnyttes), </a:t>
            </a:r>
            <a:r>
              <a:rPr lang="nb-NO" sz="2800" dirty="0"/>
              <a:t>for personer som har utrygg tilknytning og sammensatte, alvorlige psykiske </a:t>
            </a:r>
            <a:r>
              <a:rPr lang="nb-NO" sz="2800" dirty="0" smtClean="0"/>
              <a:t>lidelser</a:t>
            </a:r>
          </a:p>
          <a:p>
            <a:pPr lvl="8"/>
            <a:r>
              <a:rPr lang="nb-NO" dirty="0" smtClean="0"/>
              <a:t>Ref</a:t>
            </a:r>
            <a:r>
              <a:rPr lang="nb-NO" dirty="0"/>
              <a:t>.: </a:t>
            </a:r>
            <a:r>
              <a:rPr lang="nb-NO" dirty="0" err="1"/>
              <a:t>Eames</a:t>
            </a:r>
            <a:r>
              <a:rPr lang="nb-NO" dirty="0"/>
              <a:t> &amp; Roth, 2000; </a:t>
            </a:r>
            <a:r>
              <a:rPr lang="nb-NO" dirty="0" smtClean="0"/>
              <a:t> </a:t>
            </a:r>
            <a:r>
              <a:rPr lang="nb-NO" dirty="0" err="1"/>
              <a:t>Ryum</a:t>
            </a:r>
            <a:r>
              <a:rPr lang="nb-NO" dirty="0"/>
              <a:t> &amp; Stiles, </a:t>
            </a:r>
            <a:r>
              <a:rPr lang="nb-NO" dirty="0" smtClean="0"/>
              <a:t>2005; </a:t>
            </a:r>
            <a:r>
              <a:rPr lang="nb-NO" dirty="0" err="1" smtClean="0"/>
              <a:t>Zilcha</a:t>
            </a:r>
            <a:r>
              <a:rPr lang="nb-NO" dirty="0" smtClean="0"/>
              <a:t>-Mano </a:t>
            </a:r>
            <a:r>
              <a:rPr lang="nb-NO" dirty="0"/>
              <a:t>&amp; </a:t>
            </a:r>
            <a:r>
              <a:rPr lang="en-US" dirty="0" err="1"/>
              <a:t>Errazuriz</a:t>
            </a:r>
            <a:r>
              <a:rPr lang="en-US" dirty="0"/>
              <a:t>, 2015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0712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/>
              <a:t>På den andre siden er det studier som viser at voksne med trygg tilknytning i snitt generelt skårer alliansen til terapeuten sin som bedre enn det de med utrygg tilknytning gjør </a:t>
            </a:r>
          </a:p>
          <a:p>
            <a:pPr lvl="8"/>
            <a:r>
              <a:rPr lang="nb-NO" dirty="0" smtClean="0"/>
              <a:t>Ref.: </a:t>
            </a:r>
            <a:r>
              <a:rPr lang="nb-NO" dirty="0" err="1" smtClean="0"/>
              <a:t>Liotti</a:t>
            </a:r>
            <a:r>
              <a:rPr lang="nb-NO" dirty="0" smtClean="0"/>
              <a:t>, 2007; Smith et al., 2010</a:t>
            </a:r>
          </a:p>
          <a:p>
            <a:r>
              <a:rPr lang="nb-NO" sz="2800" dirty="0" smtClean="0"/>
              <a:t>Personer </a:t>
            </a:r>
            <a:r>
              <a:rPr lang="nb-NO" sz="2800" dirty="0"/>
              <a:t>med utrygg tilknytning har følgelig større risiko for å avbryte behandlingen enn personer med trygg tilknytning </a:t>
            </a:r>
          </a:p>
          <a:p>
            <a:pPr lvl="8"/>
            <a:r>
              <a:rPr lang="nb-NO" dirty="0"/>
              <a:t>Ref.: </a:t>
            </a:r>
            <a:r>
              <a:rPr lang="nb-NO" dirty="0" err="1"/>
              <a:t>Shorey</a:t>
            </a:r>
            <a:r>
              <a:rPr lang="nb-NO" dirty="0"/>
              <a:t> &amp; </a:t>
            </a:r>
            <a:r>
              <a:rPr lang="nb-NO" dirty="0" err="1"/>
              <a:t>Snyder</a:t>
            </a:r>
            <a:r>
              <a:rPr lang="nb-NO" dirty="0"/>
              <a:t>, 2006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0179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(… forts., litt om begrepet tilknytning)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 smtClean="0"/>
              <a:t>Trygg tilknytning er å ha en grunnleggende trygghet til andre</a:t>
            </a:r>
          </a:p>
          <a:p>
            <a:r>
              <a:rPr lang="nb-NO" sz="2800" dirty="0" smtClean="0"/>
              <a:t>Utrygg tilknytning er å ha en grunnleggende mistillit til andre</a:t>
            </a:r>
          </a:p>
          <a:p>
            <a:r>
              <a:rPr lang="nb-NO" sz="2800" dirty="0" smtClean="0"/>
              <a:t>Tilknytning er regulering av nærhet (intimitet) ut fra grad av trygghet i relasjonen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1814078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(… forts., 3 bilder som et lite sidesprang)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 smtClean="0"/>
              <a:t>Peter </a:t>
            </a:r>
            <a:r>
              <a:rPr lang="nb-NO" sz="2800" dirty="0" err="1" smtClean="0"/>
              <a:t>Fonagy</a:t>
            </a:r>
            <a:r>
              <a:rPr lang="nb-NO" sz="2800" dirty="0" smtClean="0"/>
              <a:t>  benytter begrepet epistemisk tillit, som kan forklare hvorfor personer med utrygg tilknytning kan ha vansker med å få god allianse med terapeut og nytte av veiledning/terapi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2608385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/>
              <a:t>Epistemisk tillit handler om en tillit til å lære</a:t>
            </a:r>
          </a:p>
          <a:p>
            <a:r>
              <a:rPr lang="nb-NO" sz="2800" dirty="0"/>
              <a:t>Det innebærer å åpne opp og stole på det som den andre, i første omgang omsorgsgiveren, formidler</a:t>
            </a:r>
          </a:p>
          <a:p>
            <a:r>
              <a:rPr lang="nb-NO" sz="2800" dirty="0"/>
              <a:t>Trygg tilknytning gjør oss i stand til å lære av andre</a:t>
            </a:r>
          </a:p>
          <a:p>
            <a:r>
              <a:rPr lang="nb-NO" sz="2800" dirty="0"/>
              <a:t>Dette handler om </a:t>
            </a:r>
            <a:r>
              <a:rPr lang="nb-NO" sz="2800" dirty="0" err="1"/>
              <a:t>mentalisering</a:t>
            </a:r>
            <a:r>
              <a:rPr lang="nb-NO" sz="2800" dirty="0"/>
              <a:t> </a:t>
            </a:r>
            <a:r>
              <a:rPr lang="nb-NO" sz="2800" dirty="0" smtClean="0"/>
              <a:t>(som er: 1) innlevelse </a:t>
            </a:r>
            <a:r>
              <a:rPr lang="nb-NO" sz="2800" dirty="0"/>
              <a:t>i andre, </a:t>
            </a:r>
            <a:r>
              <a:rPr lang="nb-NO" sz="2800" dirty="0" smtClean="0"/>
              <a:t>2) innsikt </a:t>
            </a:r>
            <a:r>
              <a:rPr lang="nb-NO" sz="2800" dirty="0"/>
              <a:t>i seg selv og </a:t>
            </a:r>
            <a:r>
              <a:rPr lang="nb-NO" sz="2800" dirty="0" smtClean="0"/>
              <a:t>3) å </a:t>
            </a:r>
            <a:r>
              <a:rPr lang="nb-NO" sz="2800" dirty="0"/>
              <a:t>se seg selv med andres øyne)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71272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(… forts., slutt på sidesprang)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 err="1" smtClean="0"/>
              <a:t>Mentalisering</a:t>
            </a:r>
            <a:r>
              <a:rPr lang="nb-NO" sz="2800" dirty="0" smtClean="0"/>
              <a:t> </a:t>
            </a:r>
            <a:r>
              <a:rPr lang="nb-NO" sz="2800" dirty="0"/>
              <a:t>er </a:t>
            </a:r>
            <a:r>
              <a:rPr lang="nb-NO" sz="2800" dirty="0" smtClean="0"/>
              <a:t>både en </a:t>
            </a:r>
            <a:r>
              <a:rPr lang="nb-NO" sz="2800" dirty="0"/>
              <a:t>konsekvens av tilknytning, og </a:t>
            </a:r>
            <a:r>
              <a:rPr lang="nb-NO" sz="2800" dirty="0" smtClean="0"/>
              <a:t>førende for </a:t>
            </a:r>
            <a:r>
              <a:rPr lang="nb-NO" sz="2800" smtClean="0"/>
              <a:t>videre tilknytningsutvikling, </a:t>
            </a:r>
            <a:r>
              <a:rPr lang="nb-NO" sz="2800" dirty="0" smtClean="0"/>
              <a:t>samt </a:t>
            </a:r>
            <a:r>
              <a:rPr lang="nb-NO" sz="2800" smtClean="0"/>
              <a:t>for kunnskapsoverføring</a:t>
            </a:r>
            <a:endParaRPr lang="nb-NO" sz="2800" dirty="0"/>
          </a:p>
          <a:p>
            <a:r>
              <a:rPr lang="nb-NO" sz="2800" dirty="0" smtClean="0"/>
              <a:t>Personer som strever med å tillit, vil ha vansker med å lytte og lære</a:t>
            </a:r>
            <a:endParaRPr lang="nb-NO" sz="2800" dirty="0"/>
          </a:p>
          <a:p>
            <a:r>
              <a:rPr lang="nb-NO" sz="2800" dirty="0"/>
              <a:t>Mange </a:t>
            </a:r>
            <a:r>
              <a:rPr lang="nb-NO" sz="2800" dirty="0" smtClean="0"/>
              <a:t>former for psykiske lidelser preges av denne </a:t>
            </a:r>
            <a:r>
              <a:rPr lang="nb-NO" sz="2800" dirty="0"/>
              <a:t>mangelen på kommunikasjonstillit, </a:t>
            </a:r>
            <a:r>
              <a:rPr lang="nb-NO" sz="2800" dirty="0" smtClean="0"/>
              <a:t>ifølge </a:t>
            </a:r>
            <a:r>
              <a:rPr lang="nb-NO" sz="2800" dirty="0" err="1" smtClean="0"/>
              <a:t>Fonagy</a:t>
            </a:r>
            <a:endParaRPr lang="nb-NO" sz="28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348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/>
              <a:t>En god allianse mellom </a:t>
            </a:r>
            <a:r>
              <a:rPr lang="nb-NO" sz="2800" dirty="0" smtClean="0"/>
              <a:t>terapeut og </a:t>
            </a:r>
            <a:r>
              <a:rPr lang="nb-NO" sz="2800" dirty="0"/>
              <a:t>foreldre leder til at de er mer åpne om sine vansker og lettere ber om bistand når vansker igjen oppstår </a:t>
            </a:r>
          </a:p>
          <a:p>
            <a:pPr lvl="8"/>
            <a:r>
              <a:rPr lang="nb-NO" dirty="0"/>
              <a:t>Ref.: </a:t>
            </a:r>
            <a:r>
              <a:rPr lang="nb-NO" dirty="0" err="1"/>
              <a:t>Meppelder</a:t>
            </a:r>
            <a:r>
              <a:rPr lang="nb-NO" dirty="0"/>
              <a:t> </a:t>
            </a:r>
            <a:r>
              <a:rPr lang="nb-NO" dirty="0" smtClean="0"/>
              <a:t>et al., 2014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5706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/>
              <a:t>Omsorgspersoner som er sene til å be om bistand når de har betydelige vansker i omsorgen for sine barn, regnes som en betydelig risikofaktor for at </a:t>
            </a:r>
            <a:r>
              <a:rPr lang="nb-NO" sz="2800" dirty="0" smtClean="0"/>
              <a:t>de 1) </a:t>
            </a:r>
            <a:r>
              <a:rPr lang="nb-NO" sz="2800" dirty="0"/>
              <a:t>ikke har innsikt i vanskene, </a:t>
            </a:r>
            <a:r>
              <a:rPr lang="nb-NO" sz="2800" dirty="0" smtClean="0"/>
              <a:t>2) </a:t>
            </a:r>
            <a:r>
              <a:rPr lang="nb-NO" sz="2800" dirty="0" err="1" smtClean="0"/>
              <a:t>eksternaliserer</a:t>
            </a:r>
            <a:r>
              <a:rPr lang="nb-NO" sz="2800" dirty="0" smtClean="0"/>
              <a:t> </a:t>
            </a:r>
            <a:r>
              <a:rPr lang="nb-NO" sz="2800" dirty="0"/>
              <a:t>ansvar, </a:t>
            </a:r>
            <a:r>
              <a:rPr lang="nb-NO" sz="2800" dirty="0" smtClean="0"/>
              <a:t>3) utvikler </a:t>
            </a:r>
            <a:r>
              <a:rPr lang="nb-NO" sz="2800" dirty="0"/>
              <a:t>svak allianse med hjelpere og </a:t>
            </a:r>
            <a:r>
              <a:rPr lang="nb-NO" sz="2800" dirty="0" smtClean="0"/>
              <a:t>a) enten </a:t>
            </a:r>
            <a:r>
              <a:rPr lang="nb-NO" sz="2800" dirty="0"/>
              <a:t>gjerne trekker seg fra tiltak i tidlig fase eller </a:t>
            </a:r>
            <a:r>
              <a:rPr lang="nb-NO" sz="2800" dirty="0" smtClean="0"/>
              <a:t>b) profitterer </a:t>
            </a:r>
            <a:r>
              <a:rPr lang="nb-NO" sz="2800" dirty="0"/>
              <a:t>dårlig på tiltakene </a:t>
            </a:r>
          </a:p>
          <a:p>
            <a:pPr lvl="8"/>
            <a:r>
              <a:rPr lang="nb-NO" dirty="0"/>
              <a:t>Ref.: </a:t>
            </a:r>
            <a:r>
              <a:rPr lang="nb-NO" dirty="0" err="1"/>
              <a:t>Meppelder</a:t>
            </a:r>
            <a:r>
              <a:rPr lang="nb-NO" dirty="0"/>
              <a:t> et al., 2014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059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 smtClean="0"/>
              <a:t>Mange </a:t>
            </a:r>
            <a:r>
              <a:rPr lang="nb-NO" sz="2800" dirty="0"/>
              <a:t>omsorgspersoner til barn med utrygg tilknytning har også selv utrygg tilknytning. Effekten av foreldreveiledning reduseres noe når foreldrene har utrygg tilknytning sammenlignet med foreldre med trygg tilknytning </a:t>
            </a:r>
          </a:p>
          <a:p>
            <a:pPr lvl="8"/>
            <a:r>
              <a:rPr lang="nb-NO" dirty="0"/>
              <a:t>Ref.: Cassidy </a:t>
            </a:r>
            <a:r>
              <a:rPr lang="nb-NO" dirty="0" smtClean="0"/>
              <a:t>et al., 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2652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Hva er terapeutisk allianse?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 smtClean="0"/>
              <a:t>En av de mest benyttede definisjoner i faglitteraturen av terapeutisk allianse (</a:t>
            </a:r>
            <a:r>
              <a:rPr lang="nb-NO" sz="2800" dirty="0" err="1" smtClean="0"/>
              <a:t>Bordin</a:t>
            </a:r>
            <a:r>
              <a:rPr lang="nb-NO" sz="2800" dirty="0"/>
              <a:t>, 1979</a:t>
            </a:r>
            <a:r>
              <a:rPr lang="nb-NO" sz="2800" dirty="0" smtClean="0"/>
              <a:t>):</a:t>
            </a:r>
          </a:p>
          <a:p>
            <a:pPr lvl="1"/>
            <a:r>
              <a:rPr lang="nb-NO" sz="2400" dirty="0" smtClean="0"/>
              <a:t>Et </a:t>
            </a:r>
            <a:r>
              <a:rPr lang="nb-NO" sz="2400" dirty="0" err="1" smtClean="0"/>
              <a:t>følelsesmesig</a:t>
            </a:r>
            <a:r>
              <a:rPr lang="nb-NO" sz="2400" dirty="0" smtClean="0"/>
              <a:t> </a:t>
            </a:r>
            <a:r>
              <a:rPr lang="nb-NO" sz="2400" dirty="0"/>
              <a:t>bånd mellom behandler og klient, enighet mellom behandler og klient om terapeutiske oppgaver, samt enighet om </a:t>
            </a:r>
            <a:r>
              <a:rPr lang="nb-NO" sz="2400" dirty="0" smtClean="0"/>
              <a:t>behandlingsmål</a:t>
            </a:r>
          </a:p>
        </p:txBody>
      </p:sp>
    </p:spTree>
    <p:extLst>
      <p:ext uri="{BB962C8B-B14F-4D97-AF65-F5344CB8AC3E}">
        <p14:creationId xmlns:p14="http://schemas.microsoft.com/office/powerpoint/2010/main" val="31401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6E13B9-59FA-46D1-91E2-2F78EE618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Terapeut</a:t>
            </a:r>
            <a:r>
              <a:rPr lang="en-US" dirty="0" smtClean="0"/>
              <a:t> / </a:t>
            </a:r>
            <a:r>
              <a:rPr lang="en-US" dirty="0" err="1" smtClean="0"/>
              <a:t>veileder</a:t>
            </a:r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E774F9A-9914-417B-B746-437AEFAC5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Gode </a:t>
            </a:r>
            <a:r>
              <a:rPr lang="nb-NO" sz="2800" dirty="0" smtClean="0"/>
              <a:t>veiledere/terapeuter </a:t>
            </a:r>
            <a:r>
              <a:rPr lang="nb-NO" sz="2800" dirty="0"/>
              <a:t>har god selvinnsikt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/>
              <a:t>justerer</a:t>
            </a:r>
            <a:r>
              <a:rPr lang="en-US" sz="2800" dirty="0"/>
              <a:t> sin </a:t>
            </a:r>
            <a:r>
              <a:rPr lang="en-US" sz="2800" dirty="0" err="1"/>
              <a:t>framtoning</a:t>
            </a:r>
            <a:r>
              <a:rPr lang="en-US" sz="2800" dirty="0"/>
              <a:t> for å </a:t>
            </a:r>
            <a:r>
              <a:rPr lang="en-US" sz="2800" dirty="0" err="1"/>
              <a:t>fremme</a:t>
            </a:r>
            <a:r>
              <a:rPr lang="en-US" sz="2800" dirty="0"/>
              <a:t> best </a:t>
            </a:r>
            <a:r>
              <a:rPr lang="nb-NO" sz="2800" dirty="0"/>
              <a:t>mulig samtaleatmosfære </a:t>
            </a:r>
          </a:p>
          <a:p>
            <a:pPr lvl="8"/>
            <a:r>
              <a:rPr lang="nb-NO" sz="1600" dirty="0"/>
              <a:t>Ref.: Black, Hardy, </a:t>
            </a:r>
            <a:r>
              <a:rPr lang="nb-NO" sz="1600" dirty="0" err="1"/>
              <a:t>Turpin</a:t>
            </a:r>
            <a:r>
              <a:rPr lang="nb-NO" sz="1600" dirty="0"/>
              <a:t> &amp; </a:t>
            </a:r>
            <a:r>
              <a:rPr lang="en-US" sz="1600" dirty="0"/>
              <a:t>Parry, 2005</a:t>
            </a:r>
          </a:p>
          <a:p>
            <a:r>
              <a:rPr lang="en-US" sz="2800" dirty="0" err="1"/>
              <a:t>Terapeuters</a:t>
            </a:r>
            <a:r>
              <a:rPr lang="en-US" sz="2800" dirty="0"/>
              <a:t> </a:t>
            </a:r>
            <a:r>
              <a:rPr lang="en-US" sz="2800" dirty="0" err="1"/>
              <a:t>egen</a:t>
            </a:r>
            <a:r>
              <a:rPr lang="en-US" sz="2800" dirty="0"/>
              <a:t> </a:t>
            </a:r>
            <a:r>
              <a:rPr lang="en-US" sz="2800" dirty="0" err="1"/>
              <a:t>historie</a:t>
            </a:r>
            <a:r>
              <a:rPr lang="en-US" sz="2800" dirty="0"/>
              <a:t>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/>
              <a:t>fungering</a:t>
            </a:r>
            <a:r>
              <a:rPr lang="en-US" sz="2800" dirty="0"/>
              <a:t> </a:t>
            </a:r>
            <a:r>
              <a:rPr lang="en-US" sz="2800" dirty="0" err="1"/>
              <a:t>har</a:t>
            </a:r>
            <a:r>
              <a:rPr lang="en-US" sz="2800" dirty="0"/>
              <a:t> </a:t>
            </a:r>
            <a:r>
              <a:rPr lang="en-US" sz="2800" dirty="0" err="1"/>
              <a:t>betydelig</a:t>
            </a:r>
            <a:r>
              <a:rPr lang="en-US" sz="2800" dirty="0"/>
              <a:t> </a:t>
            </a:r>
            <a:r>
              <a:rPr lang="nb-NO" sz="2800" dirty="0"/>
              <a:t>innvirkning på hvor sterk allianse de makter å skape til klienter </a:t>
            </a:r>
          </a:p>
          <a:p>
            <a:pPr lvl="8"/>
            <a:r>
              <a:rPr lang="nb-NO" sz="1600" dirty="0" smtClean="0"/>
              <a:t>Ref.: </a:t>
            </a:r>
            <a:r>
              <a:rPr lang="nb-NO" sz="1600" dirty="0" err="1" smtClean="0"/>
              <a:t>Heinonen</a:t>
            </a:r>
            <a:r>
              <a:rPr lang="nb-NO" sz="1600" dirty="0"/>
              <a:t>, Lindfors</a:t>
            </a:r>
            <a:r>
              <a:rPr lang="nb-NO" sz="1600" dirty="0" smtClean="0"/>
              <a:t>, </a:t>
            </a:r>
            <a:r>
              <a:rPr lang="fi-FI" sz="1600" dirty="0" smtClean="0"/>
              <a:t>Harkanen</a:t>
            </a:r>
            <a:r>
              <a:rPr lang="fi-FI" sz="1600" dirty="0"/>
              <a:t>, Virtala </a:t>
            </a:r>
            <a:r>
              <a:rPr lang="fi-FI" sz="1600" dirty="0" smtClean="0"/>
              <a:t>&amp; Jaaskelainen</a:t>
            </a:r>
            <a:r>
              <a:rPr lang="fi-FI" sz="1600" dirty="0"/>
              <a:t>, </a:t>
            </a:r>
            <a:r>
              <a:rPr lang="fi-FI" sz="1600" dirty="0" smtClean="0"/>
              <a:t>2014; </a:t>
            </a:r>
            <a:r>
              <a:rPr lang="da-DK" sz="1600" dirty="0" smtClean="0">
                <a:latin typeface="+mn-lt"/>
                <a:cs typeface="+mn-cs"/>
              </a:rPr>
              <a:t>Hersoug</a:t>
            </a:r>
            <a:r>
              <a:rPr lang="da-DK" sz="1600" dirty="0">
                <a:latin typeface="+mn-lt"/>
                <a:cs typeface="+mn-cs"/>
              </a:rPr>
              <a:t>, Hoglend, Havik, von der Lippe </a:t>
            </a:r>
            <a:r>
              <a:rPr lang="da-DK" sz="1600" dirty="0" smtClean="0">
                <a:latin typeface="+mn-lt"/>
                <a:cs typeface="+mn-cs"/>
              </a:rPr>
              <a:t>&amp; </a:t>
            </a:r>
            <a:r>
              <a:rPr lang="de-DE" sz="1600" dirty="0" err="1" smtClean="0">
                <a:latin typeface="+mn-lt"/>
                <a:cs typeface="+mn-cs"/>
              </a:rPr>
              <a:t>Monsen</a:t>
            </a:r>
            <a:r>
              <a:rPr lang="de-DE" sz="1600" dirty="0">
                <a:latin typeface="+mn-lt"/>
                <a:cs typeface="+mn-cs"/>
              </a:rPr>
              <a:t>, 2009; Nissen-</a:t>
            </a:r>
            <a:r>
              <a:rPr lang="de-DE" sz="1600" dirty="0" err="1">
                <a:latin typeface="+mn-lt"/>
                <a:cs typeface="+mn-cs"/>
              </a:rPr>
              <a:t>Lie</a:t>
            </a:r>
            <a:r>
              <a:rPr lang="de-DE" sz="1600" dirty="0">
                <a:latin typeface="+mn-lt"/>
                <a:cs typeface="+mn-cs"/>
              </a:rPr>
              <a:t>, </a:t>
            </a:r>
            <a:r>
              <a:rPr lang="de-DE" sz="1600" dirty="0" err="1">
                <a:latin typeface="+mn-lt"/>
                <a:cs typeface="+mn-cs"/>
              </a:rPr>
              <a:t>Monsen</a:t>
            </a:r>
            <a:r>
              <a:rPr lang="de-DE" sz="1600" dirty="0">
                <a:latin typeface="+mn-lt"/>
                <a:cs typeface="+mn-cs"/>
              </a:rPr>
              <a:t>, </a:t>
            </a:r>
            <a:r>
              <a:rPr lang="de-DE" sz="1600" dirty="0" smtClean="0">
                <a:latin typeface="+mn-lt"/>
                <a:cs typeface="+mn-cs"/>
              </a:rPr>
              <a:t>Ulleberg &amp;</a:t>
            </a:r>
            <a:r>
              <a:rPr lang="en-US" sz="1600" dirty="0" smtClean="0">
                <a:latin typeface="+mn-lt"/>
                <a:cs typeface="+mn-cs"/>
              </a:rPr>
              <a:t> </a:t>
            </a:r>
            <a:r>
              <a:rPr lang="en-US" sz="1600" dirty="0" err="1" smtClean="0">
                <a:latin typeface="+mn-lt"/>
                <a:cs typeface="+mn-cs"/>
              </a:rPr>
              <a:t>Rønnestad</a:t>
            </a:r>
            <a:r>
              <a:rPr lang="en-US" sz="1600" dirty="0">
                <a:latin typeface="+mn-lt"/>
                <a:cs typeface="+mn-cs"/>
              </a:rPr>
              <a:t>, </a:t>
            </a:r>
            <a:r>
              <a:rPr lang="en-US" sz="1600" dirty="0" smtClean="0">
                <a:latin typeface="+mn-lt"/>
                <a:cs typeface="+mn-cs"/>
              </a:rPr>
              <a:t>2013</a:t>
            </a:r>
            <a:endParaRPr lang="en-US" sz="16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58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09E8A0-622A-4E14-B0FA-670B80BE0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812A8A9-590B-4CE0-85C1-4F6CAA67C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Allianse</a:t>
            </a:r>
            <a:r>
              <a:rPr lang="en-US" sz="2800" dirty="0"/>
              <a:t> </a:t>
            </a:r>
            <a:r>
              <a:rPr lang="en-US" sz="2800" dirty="0" err="1"/>
              <a:t>bygges</a:t>
            </a:r>
            <a:r>
              <a:rPr lang="en-US" sz="2800" dirty="0"/>
              <a:t> </a:t>
            </a:r>
            <a:r>
              <a:rPr lang="en-US" sz="2800" dirty="0" err="1" smtClean="0"/>
              <a:t>primært</a:t>
            </a:r>
            <a:r>
              <a:rPr lang="en-US" sz="2800" dirty="0" smtClean="0"/>
              <a:t> </a:t>
            </a:r>
            <a:r>
              <a:rPr lang="en-US" sz="2800" dirty="0" err="1"/>
              <a:t>ved</a:t>
            </a:r>
            <a:r>
              <a:rPr lang="en-US" sz="2800" dirty="0"/>
              <a:t> at man a</a:t>
            </a:r>
            <a:r>
              <a:rPr lang="en-US" sz="2800" dirty="0" smtClean="0"/>
              <a:t>) </a:t>
            </a:r>
            <a:r>
              <a:rPr lang="nb-NO" sz="2800" dirty="0" smtClean="0"/>
              <a:t>viser </a:t>
            </a:r>
            <a:r>
              <a:rPr lang="nb-NO" sz="2800" dirty="0"/>
              <a:t>interesse for </a:t>
            </a:r>
            <a:r>
              <a:rPr lang="nb-NO" sz="2800" dirty="0" smtClean="0"/>
              <a:t>å </a:t>
            </a:r>
            <a:r>
              <a:rPr lang="nb-NO" sz="2800" dirty="0"/>
              <a:t>bli kjent med, b) er varm</a:t>
            </a:r>
            <a:r>
              <a:rPr lang="nb-NO" sz="2800" dirty="0" smtClean="0"/>
              <a:t>, c</a:t>
            </a:r>
            <a:r>
              <a:rPr lang="nb-NO" sz="2800" dirty="0"/>
              <a:t>) er aksepterende (deriblant har en </a:t>
            </a:r>
            <a:r>
              <a:rPr lang="nb-NO" sz="2800" dirty="0" smtClean="0"/>
              <a:t>overveiende positiv </a:t>
            </a:r>
            <a:r>
              <a:rPr lang="nb-NO" sz="2800" dirty="0"/>
              <a:t>fortolkning av den andre) og d) </a:t>
            </a:r>
            <a:r>
              <a:rPr lang="nb-NO" sz="2800" dirty="0" smtClean="0"/>
              <a:t>er handlekraftig </a:t>
            </a:r>
            <a:r>
              <a:rPr lang="nb-NO" sz="2800" dirty="0"/>
              <a:t>(tar initiativ og handler konkret</a:t>
            </a:r>
            <a:r>
              <a:rPr lang="nb-NO" sz="2800" dirty="0" smtClean="0"/>
              <a:t>)</a:t>
            </a:r>
          </a:p>
          <a:p>
            <a:pPr lvl="1"/>
            <a:r>
              <a:rPr lang="nb-NO" sz="2400" dirty="0" smtClean="0"/>
              <a:t>Parallellprosesser kan lett oppstå!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283807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199" y="1600200"/>
            <a:ext cx="8509819" cy="4820265"/>
          </a:xfrm>
        </p:spPr>
        <p:txBody>
          <a:bodyPr>
            <a:normAutofit lnSpcReduction="10000"/>
          </a:bodyPr>
          <a:lstStyle/>
          <a:p>
            <a:r>
              <a:rPr lang="en-US" sz="2800" dirty="0" err="1"/>
              <a:t>Handlekraft</a:t>
            </a:r>
            <a:r>
              <a:rPr lang="en-US" sz="2800" dirty="0"/>
              <a:t> </a:t>
            </a:r>
            <a:r>
              <a:rPr lang="en-US" sz="2800" dirty="0" err="1"/>
              <a:t>er</a:t>
            </a:r>
            <a:r>
              <a:rPr lang="en-US" sz="2800" dirty="0"/>
              <a:t> </a:t>
            </a:r>
            <a:r>
              <a:rPr lang="en-US" sz="2800" dirty="0" err="1"/>
              <a:t>viktig</a:t>
            </a:r>
            <a:r>
              <a:rPr lang="en-US" sz="2800" dirty="0"/>
              <a:t> for </a:t>
            </a:r>
            <a:r>
              <a:rPr lang="en-US" sz="2800" dirty="0" smtClean="0"/>
              <a:t>å </a:t>
            </a:r>
            <a:r>
              <a:rPr lang="en-US" sz="2800" dirty="0"/>
              <a:t>vise at man </a:t>
            </a:r>
            <a:r>
              <a:rPr lang="en-US" sz="2800" dirty="0" err="1" smtClean="0"/>
              <a:t>virkelig</a:t>
            </a:r>
            <a:r>
              <a:rPr lang="en-US" sz="2800" dirty="0" smtClean="0"/>
              <a:t> </a:t>
            </a:r>
            <a:r>
              <a:rPr lang="nb-NO" sz="2800" dirty="0" smtClean="0"/>
              <a:t>bryr </a:t>
            </a:r>
            <a:r>
              <a:rPr lang="nb-NO" sz="2800" dirty="0"/>
              <a:t>seg om </a:t>
            </a:r>
            <a:r>
              <a:rPr lang="nb-NO" sz="2800" dirty="0" smtClean="0"/>
              <a:t>personen, </a:t>
            </a:r>
            <a:r>
              <a:rPr lang="nb-NO" sz="2800" dirty="0"/>
              <a:t>slik at de slipper </a:t>
            </a:r>
            <a:r>
              <a:rPr lang="nb-NO" sz="2800" dirty="0" smtClean="0"/>
              <a:t>å </a:t>
            </a:r>
            <a:r>
              <a:rPr lang="nb-NO" sz="2800" dirty="0"/>
              <a:t>lure </a:t>
            </a:r>
            <a:r>
              <a:rPr lang="nb-NO" sz="2800" dirty="0" smtClean="0"/>
              <a:t>på om veileder/t</a:t>
            </a:r>
            <a:r>
              <a:rPr lang="en-US" sz="2800" dirty="0" err="1" smtClean="0"/>
              <a:t>erapeuten</a:t>
            </a:r>
            <a:r>
              <a:rPr lang="en-US" sz="2800" dirty="0" smtClean="0"/>
              <a:t> </a:t>
            </a:r>
            <a:r>
              <a:rPr lang="en-US" sz="2800" dirty="0" err="1"/>
              <a:t>er</a:t>
            </a:r>
            <a:r>
              <a:rPr lang="en-US" sz="2800" dirty="0"/>
              <a:t> </a:t>
            </a:r>
            <a:r>
              <a:rPr lang="en-US" sz="2800" dirty="0" err="1"/>
              <a:t>innstudert</a:t>
            </a:r>
            <a:r>
              <a:rPr lang="en-US" sz="2800" dirty="0"/>
              <a:t> </a:t>
            </a:r>
            <a:r>
              <a:rPr lang="en-US" sz="2800" dirty="0" err="1"/>
              <a:t>empatisk</a:t>
            </a:r>
            <a:r>
              <a:rPr lang="en-US" sz="2800" dirty="0"/>
              <a:t> med </a:t>
            </a:r>
            <a:r>
              <a:rPr lang="en-US" sz="2800" dirty="0" smtClean="0"/>
              <a:t>sine </a:t>
            </a:r>
            <a:r>
              <a:rPr lang="nb-NO" sz="2800" dirty="0" smtClean="0"/>
              <a:t>vennlige </a:t>
            </a:r>
            <a:r>
              <a:rPr lang="nb-NO" sz="2800" dirty="0"/>
              <a:t>blikk fulgt av oppmuntrende </a:t>
            </a:r>
            <a:r>
              <a:rPr lang="nb-NO" sz="2800" dirty="0" err="1" smtClean="0"/>
              <a:t>fasilitering</a:t>
            </a:r>
            <a:r>
              <a:rPr lang="nb-NO" sz="2800" dirty="0" smtClean="0"/>
              <a:t> </a:t>
            </a:r>
            <a:r>
              <a:rPr lang="en-US" sz="2800" dirty="0" smtClean="0"/>
              <a:t>i </a:t>
            </a:r>
            <a:r>
              <a:rPr lang="en-US" sz="2800" dirty="0"/>
              <a:t>form </a:t>
            </a:r>
            <a:r>
              <a:rPr lang="en-US" sz="2800" dirty="0" err="1"/>
              <a:t>av</a:t>
            </a:r>
            <a:r>
              <a:rPr lang="en-US" sz="2800" dirty="0"/>
              <a:t> </a:t>
            </a:r>
            <a:r>
              <a:rPr lang="en-US" sz="2800" dirty="0" err="1" smtClean="0"/>
              <a:t>småord</a:t>
            </a:r>
            <a:r>
              <a:rPr lang="en-US" sz="2800" dirty="0" smtClean="0"/>
              <a:t> </a:t>
            </a:r>
            <a:r>
              <a:rPr lang="en-US" sz="2800" dirty="0" err="1"/>
              <a:t>som</a:t>
            </a:r>
            <a:r>
              <a:rPr lang="en-US" sz="2800" dirty="0"/>
              <a:t> ≪mmm≫, ≪ja≫ </a:t>
            </a:r>
            <a:r>
              <a:rPr lang="en-US" sz="2800" dirty="0" err="1"/>
              <a:t>osv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Handler </a:t>
            </a:r>
            <a:r>
              <a:rPr lang="en-US" sz="2800" dirty="0" err="1" smtClean="0"/>
              <a:t>også</a:t>
            </a:r>
            <a:r>
              <a:rPr lang="en-US" sz="2800" dirty="0" smtClean="0"/>
              <a:t> om at mange </a:t>
            </a:r>
            <a:r>
              <a:rPr lang="en-US" sz="2800" dirty="0" err="1" smtClean="0"/>
              <a:t>foreldre</a:t>
            </a:r>
            <a:r>
              <a:rPr lang="en-US" sz="2800" dirty="0" smtClean="0"/>
              <a:t> </a:t>
            </a:r>
            <a:r>
              <a:rPr lang="en-US" sz="2800" dirty="0" err="1" smtClean="0"/>
              <a:t>som</a:t>
            </a:r>
            <a:r>
              <a:rPr lang="en-US" sz="2800" dirty="0" smtClean="0"/>
              <a:t> striver </a:t>
            </a:r>
            <a:r>
              <a:rPr lang="en-US" sz="2800" dirty="0" err="1" smtClean="0"/>
              <a:t>på</a:t>
            </a:r>
            <a:r>
              <a:rPr lang="en-US" sz="2800" dirty="0" smtClean="0"/>
              <a:t> mange </a:t>
            </a:r>
            <a:r>
              <a:rPr lang="en-US" sz="2800" dirty="0" err="1" smtClean="0"/>
              <a:t>fronter</a:t>
            </a:r>
            <a:r>
              <a:rPr lang="en-US" sz="2800" dirty="0" smtClean="0"/>
              <a:t> </a:t>
            </a:r>
            <a:r>
              <a:rPr lang="en-US" sz="2800" dirty="0" err="1" smtClean="0"/>
              <a:t>kan</a:t>
            </a:r>
            <a:r>
              <a:rPr lang="en-US" sz="2800" dirty="0" smtClean="0"/>
              <a:t> </a:t>
            </a:r>
            <a:r>
              <a:rPr lang="en-US" sz="2800" dirty="0" err="1" smtClean="0"/>
              <a:t>sies</a:t>
            </a:r>
            <a:r>
              <a:rPr lang="en-US" sz="2800" dirty="0" smtClean="0"/>
              <a:t> å </a:t>
            </a:r>
            <a:r>
              <a:rPr lang="en-US" sz="2800" dirty="0" err="1" smtClean="0"/>
              <a:t>være</a:t>
            </a:r>
            <a:r>
              <a:rPr lang="en-US" sz="2800" dirty="0" smtClean="0"/>
              <a:t> modus-</a:t>
            </a:r>
            <a:r>
              <a:rPr lang="en-US" sz="2800" dirty="0" err="1" smtClean="0"/>
              <a:t>fungerende</a:t>
            </a:r>
            <a:r>
              <a:rPr lang="en-US" sz="2800" dirty="0" smtClean="0"/>
              <a:t>, </a:t>
            </a:r>
            <a:r>
              <a:rPr lang="en-US" sz="2800" dirty="0" err="1" smtClean="0"/>
              <a:t>altså</a:t>
            </a:r>
            <a:r>
              <a:rPr lang="en-US" sz="2800" dirty="0" smtClean="0"/>
              <a:t> </a:t>
            </a:r>
            <a:r>
              <a:rPr lang="en-US" sz="2800" dirty="0" err="1" smtClean="0"/>
              <a:t>slik</a:t>
            </a:r>
            <a:r>
              <a:rPr lang="en-US" sz="2800" dirty="0" smtClean="0"/>
              <a:t> </a:t>
            </a:r>
            <a:r>
              <a:rPr lang="en-US" sz="2800" dirty="0" err="1" smtClean="0"/>
              <a:t>det</a:t>
            </a:r>
            <a:r>
              <a:rPr lang="en-US" sz="2800" dirty="0" smtClean="0"/>
              <a:t> </a:t>
            </a:r>
            <a:r>
              <a:rPr lang="en-US" sz="2800" dirty="0" err="1" smtClean="0"/>
              <a:t>er</a:t>
            </a:r>
            <a:r>
              <a:rPr lang="en-US" sz="2800" dirty="0" smtClean="0"/>
              <a:t> </a:t>
            </a:r>
            <a:r>
              <a:rPr lang="en-US" sz="2800" dirty="0" err="1" smtClean="0"/>
              <a:t>tidlig</a:t>
            </a:r>
            <a:r>
              <a:rPr lang="en-US" sz="2800" dirty="0" smtClean="0"/>
              <a:t> i </a:t>
            </a:r>
            <a:r>
              <a:rPr lang="en-US" sz="2800" dirty="0" err="1" smtClean="0"/>
              <a:t>personlighetsutviklingen</a:t>
            </a:r>
            <a:endParaRPr lang="en-US" sz="2800" dirty="0" smtClean="0"/>
          </a:p>
          <a:p>
            <a:pPr lvl="8"/>
            <a:r>
              <a:rPr lang="en-US" sz="2400" dirty="0" smtClean="0"/>
              <a:t>Ref. </a:t>
            </a:r>
            <a:r>
              <a:rPr lang="en-US" sz="2400" dirty="0" err="1" smtClean="0"/>
              <a:t>Asen</a:t>
            </a:r>
            <a:r>
              <a:rPr lang="en-US" sz="2400" dirty="0" smtClean="0"/>
              <a:t> &amp; </a:t>
            </a:r>
            <a:r>
              <a:rPr lang="en-US" sz="2400" dirty="0" err="1" smtClean="0"/>
              <a:t>Fonagy</a:t>
            </a:r>
            <a:r>
              <a:rPr lang="en-US" sz="2400" dirty="0" smtClean="0"/>
              <a:t>, 2017a; 2017b</a:t>
            </a:r>
            <a:endParaRPr lang="en-US" sz="24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4755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Observasjon av erfarne </a:t>
            </a:r>
            <a:r>
              <a:rPr lang="nb-NO" sz="2800" dirty="0" smtClean="0"/>
              <a:t>veiledere/terapeuter </a:t>
            </a:r>
            <a:r>
              <a:rPr lang="nb-NO" sz="2800" dirty="0"/>
              <a:t>viser at </a:t>
            </a:r>
            <a:r>
              <a:rPr lang="nb-NO" sz="2800" dirty="0" smtClean="0"/>
              <a:t>de forsøker å </a:t>
            </a:r>
            <a:r>
              <a:rPr lang="nb-NO" sz="2800" dirty="0"/>
              <a:t>skape allianse ved </a:t>
            </a:r>
            <a:r>
              <a:rPr lang="nb-NO" sz="2800" dirty="0" smtClean="0"/>
              <a:t>a) å støtte klientens </a:t>
            </a:r>
            <a:r>
              <a:rPr lang="en-US" sz="2800" dirty="0" err="1" smtClean="0"/>
              <a:t>selvagens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i="1" dirty="0"/>
              <a:t>self agency</a:t>
            </a:r>
            <a:r>
              <a:rPr lang="en-US" sz="2800" dirty="0"/>
              <a:t>), </a:t>
            </a:r>
            <a:r>
              <a:rPr lang="en-US" sz="2800" dirty="0" err="1" smtClean="0"/>
              <a:t>altså</a:t>
            </a:r>
            <a:r>
              <a:rPr lang="en-US" sz="2800" dirty="0" smtClean="0"/>
              <a:t> </a:t>
            </a:r>
            <a:r>
              <a:rPr lang="en-US" sz="2800" dirty="0" err="1" smtClean="0"/>
              <a:t>personens</a:t>
            </a:r>
            <a:r>
              <a:rPr lang="en-US" sz="2800" dirty="0" smtClean="0"/>
              <a:t> </a:t>
            </a:r>
            <a:r>
              <a:rPr lang="en-US" sz="2800" dirty="0" err="1"/>
              <a:t>handlekraft</a:t>
            </a:r>
            <a:r>
              <a:rPr lang="en-US" sz="2800" dirty="0" smtClean="0"/>
              <a:t>, </a:t>
            </a:r>
            <a:r>
              <a:rPr lang="en-US" sz="2800" dirty="0" err="1" smtClean="0"/>
              <a:t>gjennom</a:t>
            </a:r>
            <a:r>
              <a:rPr lang="en-US" sz="2800" dirty="0" smtClean="0"/>
              <a:t> å </a:t>
            </a:r>
            <a:r>
              <a:rPr lang="en-US" sz="2800" dirty="0" err="1"/>
              <a:t>utforske</a:t>
            </a:r>
            <a:r>
              <a:rPr lang="en-US" sz="2800" dirty="0"/>
              <a:t> </a:t>
            </a:r>
            <a:r>
              <a:rPr lang="en-US" sz="2800" dirty="0" err="1"/>
              <a:t>mestringsstrategier</a:t>
            </a:r>
            <a:r>
              <a:rPr lang="en-US" sz="2800" dirty="0"/>
              <a:t>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 smtClean="0"/>
              <a:t>støtte</a:t>
            </a:r>
            <a:r>
              <a:rPr lang="en-US" sz="2800" dirty="0" smtClean="0"/>
              <a:t> </a:t>
            </a:r>
            <a:r>
              <a:rPr lang="nb-NO" sz="2800" dirty="0" smtClean="0"/>
              <a:t>de </a:t>
            </a:r>
            <a:r>
              <a:rPr lang="nb-NO" sz="2800" dirty="0"/>
              <a:t>gode, </a:t>
            </a:r>
            <a:r>
              <a:rPr lang="nb-NO" sz="2800" dirty="0" smtClean="0"/>
              <a:t>b) lete </a:t>
            </a:r>
            <a:r>
              <a:rPr lang="nb-NO" sz="2800" dirty="0"/>
              <a:t>etter motivene og erfaringene </a:t>
            </a:r>
            <a:r>
              <a:rPr lang="nb-NO" sz="2800" dirty="0" smtClean="0"/>
              <a:t>som ligger </a:t>
            </a:r>
            <a:r>
              <a:rPr lang="nb-NO" sz="2800" dirty="0"/>
              <a:t>til grunn for valgene de tar, </a:t>
            </a:r>
            <a:r>
              <a:rPr lang="nb-NO" sz="2800" dirty="0" smtClean="0"/>
              <a:t>c) gjennom psykoedukasjon (undervisning) og d) ved å </a:t>
            </a:r>
            <a:r>
              <a:rPr lang="nb-NO" sz="2800" dirty="0"/>
              <a:t>utfordre deres </a:t>
            </a:r>
            <a:r>
              <a:rPr lang="nb-NO" sz="2800" dirty="0" smtClean="0"/>
              <a:t>problemskapende </a:t>
            </a:r>
            <a:r>
              <a:rPr lang="en-US" sz="2800" dirty="0" err="1" smtClean="0"/>
              <a:t>forståelser</a:t>
            </a:r>
            <a:r>
              <a:rPr lang="en-US" sz="2800" dirty="0" smtClean="0"/>
              <a:t> </a:t>
            </a:r>
          </a:p>
          <a:p>
            <a:pPr lvl="8"/>
            <a:r>
              <a:rPr lang="en-US" dirty="0" smtClean="0"/>
              <a:t>Ref.: </a:t>
            </a:r>
            <a:r>
              <a:rPr lang="en-US" dirty="0" err="1" smtClean="0"/>
              <a:t>Oddli</a:t>
            </a:r>
            <a:r>
              <a:rPr lang="en-US" dirty="0" smtClean="0"/>
              <a:t> &amp; </a:t>
            </a:r>
            <a:r>
              <a:rPr lang="en-US" dirty="0" err="1" smtClean="0"/>
              <a:t>Rønnestad</a:t>
            </a:r>
            <a:r>
              <a:rPr lang="en-US" dirty="0" smtClean="0"/>
              <a:t>, 2012</a:t>
            </a:r>
            <a:endParaRPr lang="en-US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9566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Terapeutens</a:t>
            </a:r>
            <a:r>
              <a:rPr lang="en-US" sz="2800" dirty="0"/>
              <a:t> nonverbal </a:t>
            </a:r>
            <a:r>
              <a:rPr lang="nb-NO" sz="2800" dirty="0"/>
              <a:t>avstemming med brukers følelser og tydelige </a:t>
            </a:r>
            <a:r>
              <a:rPr lang="en-US" sz="2800" dirty="0" err="1"/>
              <a:t>uttrykk</a:t>
            </a:r>
            <a:r>
              <a:rPr lang="en-US" sz="2800" dirty="0"/>
              <a:t> </a:t>
            </a:r>
            <a:r>
              <a:rPr lang="en-US" sz="2800" dirty="0" err="1"/>
              <a:t>av</a:t>
            </a:r>
            <a:r>
              <a:rPr lang="en-US" sz="2800" dirty="0"/>
              <a:t> </a:t>
            </a:r>
            <a:r>
              <a:rPr lang="en-US" sz="2800" dirty="0" err="1"/>
              <a:t>interesse</a:t>
            </a:r>
            <a:r>
              <a:rPr lang="en-US" sz="2800" dirty="0"/>
              <a:t> for å </a:t>
            </a:r>
            <a:r>
              <a:rPr lang="en-US" sz="2800" dirty="0" err="1"/>
              <a:t>bli</a:t>
            </a:r>
            <a:r>
              <a:rPr lang="en-US" sz="2800" dirty="0"/>
              <a:t> </a:t>
            </a:r>
            <a:r>
              <a:rPr lang="en-US" sz="2800" dirty="0" err="1"/>
              <a:t>kjent</a:t>
            </a:r>
            <a:r>
              <a:rPr lang="en-US" sz="2800" dirty="0"/>
              <a:t> med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/>
              <a:t>forstå</a:t>
            </a:r>
            <a:r>
              <a:rPr lang="en-US" sz="2800" dirty="0"/>
              <a:t> </a:t>
            </a:r>
            <a:r>
              <a:rPr lang="en-US" sz="2800" dirty="0" err="1" smtClean="0"/>
              <a:t>personen</a:t>
            </a:r>
            <a:r>
              <a:rPr lang="en-US" sz="2800" dirty="0" smtClean="0"/>
              <a:t>,</a:t>
            </a:r>
            <a:r>
              <a:rPr lang="nb-NO" sz="2800" dirty="0" smtClean="0"/>
              <a:t> </a:t>
            </a:r>
            <a:r>
              <a:rPr lang="nb-NO" sz="2800" dirty="0"/>
              <a:t>er generelt en hensiktsmessig </a:t>
            </a:r>
            <a:r>
              <a:rPr lang="nb-NO" sz="2800" dirty="0" smtClean="0"/>
              <a:t>veileder-/terapeutstil </a:t>
            </a:r>
            <a:r>
              <a:rPr lang="en-US" sz="2800" dirty="0" err="1"/>
              <a:t>som</a:t>
            </a:r>
            <a:r>
              <a:rPr lang="en-US" sz="2800" dirty="0"/>
              <a:t> </a:t>
            </a:r>
            <a:r>
              <a:rPr lang="en-US" sz="2800" dirty="0" err="1"/>
              <a:t>har</a:t>
            </a:r>
            <a:r>
              <a:rPr lang="en-US" sz="2800" dirty="0"/>
              <a:t> </a:t>
            </a:r>
            <a:r>
              <a:rPr lang="en-US" sz="2800" dirty="0" err="1"/>
              <a:t>spesielt</a:t>
            </a:r>
            <a:r>
              <a:rPr lang="en-US" sz="2800" dirty="0"/>
              <a:t> god </a:t>
            </a:r>
            <a:r>
              <a:rPr lang="en-US" sz="2800" dirty="0" err="1"/>
              <a:t>effekt</a:t>
            </a:r>
            <a:r>
              <a:rPr lang="en-US" sz="2800" dirty="0"/>
              <a:t> for </a:t>
            </a:r>
            <a:r>
              <a:rPr lang="en-US" sz="2800" dirty="0" err="1"/>
              <a:t>personer</a:t>
            </a:r>
            <a:r>
              <a:rPr lang="en-US" sz="2800" dirty="0"/>
              <a:t> med </a:t>
            </a:r>
            <a:r>
              <a:rPr lang="en-US" sz="2800" dirty="0" err="1"/>
              <a:t>utrygg</a:t>
            </a:r>
            <a:r>
              <a:rPr lang="en-US" sz="2800" dirty="0"/>
              <a:t> </a:t>
            </a:r>
            <a:r>
              <a:rPr lang="en-US" sz="2800" dirty="0" err="1"/>
              <a:t>tilknytning</a:t>
            </a:r>
            <a:r>
              <a:rPr lang="en-US" sz="2800" dirty="0"/>
              <a:t> </a:t>
            </a:r>
          </a:p>
          <a:p>
            <a:pPr lvl="8"/>
            <a:r>
              <a:rPr lang="en-US" dirty="0"/>
              <a:t>Ref.: </a:t>
            </a:r>
            <a:r>
              <a:rPr lang="en-US" dirty="0" err="1" smtClean="0"/>
              <a:t>Havås</a:t>
            </a:r>
            <a:r>
              <a:rPr lang="en-US" dirty="0"/>
              <a:t>, </a:t>
            </a:r>
            <a:r>
              <a:rPr lang="en-US" dirty="0" err="1"/>
              <a:t>Svartberg</a:t>
            </a:r>
            <a:r>
              <a:rPr lang="en-US" dirty="0"/>
              <a:t> &amp; </a:t>
            </a:r>
            <a:r>
              <a:rPr lang="en-US" dirty="0" err="1"/>
              <a:t>Ulvenes</a:t>
            </a:r>
            <a:r>
              <a:rPr lang="en-US" dirty="0"/>
              <a:t>, </a:t>
            </a:r>
            <a:r>
              <a:rPr lang="nb-NO" dirty="0"/>
              <a:t>2015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234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2100E1-BB14-40EE-9E98-F2DD44554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Ulik</a:t>
            </a:r>
            <a:r>
              <a:rPr lang="en-US" dirty="0" smtClean="0"/>
              <a:t> </a:t>
            </a:r>
            <a:r>
              <a:rPr lang="en-US" dirty="0" err="1" smtClean="0"/>
              <a:t>oppfatning</a:t>
            </a:r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E9A2E9-F53E-44F9-B4D1-C3BC27F7F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sz="2800" dirty="0" smtClean="0"/>
              <a:t>Veiledere/terapeuter </a:t>
            </a:r>
            <a:r>
              <a:rPr lang="nb-NO" sz="2800" dirty="0"/>
              <a:t>og klienter </a:t>
            </a:r>
            <a:r>
              <a:rPr lang="nb-NO" sz="2800" dirty="0" smtClean="0"/>
              <a:t>skårer </a:t>
            </a:r>
            <a:r>
              <a:rPr lang="nb-NO" sz="2800" dirty="0"/>
              <a:t>gjerne </a:t>
            </a:r>
            <a:r>
              <a:rPr lang="nb-NO" sz="2800" dirty="0" smtClean="0"/>
              <a:t>alliansen mellom </a:t>
            </a:r>
            <a:r>
              <a:rPr lang="nb-NO" sz="2800" dirty="0"/>
              <a:t>seg ulikt </a:t>
            </a:r>
            <a:endParaRPr lang="nb-NO" sz="2800" dirty="0" smtClean="0"/>
          </a:p>
          <a:p>
            <a:pPr lvl="8"/>
            <a:r>
              <a:rPr lang="nb-NO" sz="1600" dirty="0" smtClean="0"/>
              <a:t>Ref.: </a:t>
            </a:r>
            <a:r>
              <a:rPr lang="nb-NO" sz="1600" dirty="0" err="1" smtClean="0"/>
              <a:t>Heinonen</a:t>
            </a:r>
            <a:r>
              <a:rPr lang="nb-NO" sz="1600" dirty="0" smtClean="0"/>
              <a:t> </a:t>
            </a:r>
            <a:r>
              <a:rPr lang="nb-NO" sz="1600" dirty="0"/>
              <a:t>et al., 2014</a:t>
            </a:r>
            <a:r>
              <a:rPr lang="nb-NO" sz="1600" dirty="0" smtClean="0"/>
              <a:t>; </a:t>
            </a:r>
            <a:r>
              <a:rPr lang="en-US" sz="1600" dirty="0" err="1" smtClean="0"/>
              <a:t>Nissen</a:t>
            </a:r>
            <a:r>
              <a:rPr lang="en-US" sz="1600" dirty="0" smtClean="0"/>
              <a:t>-Lie</a:t>
            </a:r>
            <a:r>
              <a:rPr lang="en-US" sz="1600" dirty="0"/>
              <a:t>, </a:t>
            </a:r>
            <a:r>
              <a:rPr lang="en-US" sz="1600" dirty="0" err="1"/>
              <a:t>Havik</a:t>
            </a:r>
            <a:r>
              <a:rPr lang="en-US" sz="1600" dirty="0"/>
              <a:t>, </a:t>
            </a:r>
            <a:r>
              <a:rPr lang="en-US" sz="1600" dirty="0" err="1"/>
              <a:t>Hoglend</a:t>
            </a:r>
            <a:r>
              <a:rPr lang="en-US" sz="1600" dirty="0"/>
              <a:t>, </a:t>
            </a:r>
            <a:r>
              <a:rPr lang="en-US" sz="1600" dirty="0" err="1" smtClean="0"/>
              <a:t>Rønnestad</a:t>
            </a:r>
            <a:r>
              <a:rPr lang="en-US" sz="1600" dirty="0" smtClean="0"/>
              <a:t> &amp; </a:t>
            </a:r>
            <a:r>
              <a:rPr lang="nb-NO" sz="1600" dirty="0" smtClean="0"/>
              <a:t>Monsen</a:t>
            </a:r>
            <a:r>
              <a:rPr lang="nb-NO" sz="1600" dirty="0"/>
              <a:t>, </a:t>
            </a:r>
            <a:r>
              <a:rPr lang="nb-NO" sz="1600" dirty="0" smtClean="0"/>
              <a:t>2015</a:t>
            </a:r>
          </a:p>
          <a:p>
            <a:r>
              <a:rPr lang="nb-NO" sz="2800" dirty="0"/>
              <a:t>Veileder/terapeuter må derfor inkludere dette som </a:t>
            </a:r>
            <a:r>
              <a:rPr lang="nb-NO" sz="2800" dirty="0" smtClean="0"/>
              <a:t>tema  </a:t>
            </a:r>
            <a:r>
              <a:rPr lang="nb-NO" sz="2800" dirty="0"/>
              <a:t>sammen med tilfredsheten med innholdet i og formen på samtalene, og </a:t>
            </a:r>
            <a:r>
              <a:rPr lang="en-US" sz="2800" dirty="0" err="1"/>
              <a:t>foreta</a:t>
            </a:r>
            <a:r>
              <a:rPr lang="en-US" sz="2800" dirty="0"/>
              <a:t> </a:t>
            </a:r>
            <a:r>
              <a:rPr lang="en-US" sz="2800" dirty="0" err="1"/>
              <a:t>nødvendige</a:t>
            </a:r>
            <a:r>
              <a:rPr lang="en-US" sz="2800" dirty="0"/>
              <a:t> </a:t>
            </a:r>
            <a:r>
              <a:rPr lang="en-US" sz="2800" dirty="0" err="1"/>
              <a:t>justeringer</a:t>
            </a:r>
            <a:r>
              <a:rPr lang="en-US" sz="2800" dirty="0"/>
              <a:t> for at </a:t>
            </a:r>
            <a:r>
              <a:rPr lang="en-US" sz="2800" dirty="0" err="1"/>
              <a:t>samtalene</a:t>
            </a:r>
            <a:r>
              <a:rPr lang="en-US" sz="2800" dirty="0"/>
              <a:t> </a:t>
            </a:r>
            <a:r>
              <a:rPr lang="en-US" sz="2800" dirty="0" err="1"/>
              <a:t>skal</a:t>
            </a:r>
            <a:r>
              <a:rPr lang="en-US" sz="2800" dirty="0"/>
              <a:t> </a:t>
            </a:r>
            <a:r>
              <a:rPr lang="en-US" sz="2800" dirty="0" err="1"/>
              <a:t>bli</a:t>
            </a:r>
            <a:r>
              <a:rPr lang="en-US" sz="2800" dirty="0"/>
              <a:t> </a:t>
            </a:r>
            <a:r>
              <a:rPr lang="en-US" sz="2800" dirty="0" err="1"/>
              <a:t>nyttige</a:t>
            </a:r>
            <a:r>
              <a:rPr lang="en-US" sz="2800" dirty="0"/>
              <a:t> for </a:t>
            </a:r>
            <a:r>
              <a:rPr lang="en-US" sz="2800" dirty="0" err="1" smtClean="0"/>
              <a:t>bruker</a:t>
            </a:r>
            <a:endParaRPr lang="en-US" sz="2800" dirty="0" smtClean="0"/>
          </a:p>
          <a:p>
            <a:r>
              <a:rPr lang="en-US" sz="2800" dirty="0" smtClean="0"/>
              <a:t>Apropos </a:t>
            </a:r>
            <a:r>
              <a:rPr lang="en-US" sz="2800" dirty="0" err="1" smtClean="0"/>
              <a:t>brukermedvirkning</a:t>
            </a:r>
            <a:r>
              <a:rPr lang="en-US" sz="2800" dirty="0" smtClean="0"/>
              <a:t> – </a:t>
            </a:r>
            <a:r>
              <a:rPr lang="en-US" sz="2800" dirty="0" err="1" smtClean="0"/>
              <a:t>viktigheten</a:t>
            </a:r>
            <a:r>
              <a:rPr lang="en-US" sz="2800" dirty="0" smtClean="0"/>
              <a:t> </a:t>
            </a:r>
            <a:r>
              <a:rPr lang="en-US" sz="2800" dirty="0" err="1" smtClean="0"/>
              <a:t>av</a:t>
            </a:r>
            <a:r>
              <a:rPr lang="en-US" sz="2800" dirty="0" smtClean="0"/>
              <a:t> å </a:t>
            </a:r>
            <a:r>
              <a:rPr lang="en-US" sz="2800" dirty="0" err="1" smtClean="0"/>
              <a:t>være</a:t>
            </a:r>
            <a:r>
              <a:rPr lang="en-US" sz="2800" dirty="0" smtClean="0"/>
              <a:t> </a:t>
            </a:r>
            <a:r>
              <a:rPr lang="en-US" sz="2800" dirty="0" err="1" smtClean="0"/>
              <a:t>aktiv</a:t>
            </a:r>
            <a:r>
              <a:rPr lang="en-US" sz="2800" dirty="0" smtClean="0"/>
              <a:t> </a:t>
            </a:r>
            <a:r>
              <a:rPr lang="en-US" sz="2800" dirty="0" err="1" smtClean="0"/>
              <a:t>og</a:t>
            </a:r>
            <a:r>
              <a:rPr lang="en-US" sz="2800" dirty="0" smtClean="0"/>
              <a:t> </a:t>
            </a:r>
            <a:r>
              <a:rPr lang="en-US" sz="2800" dirty="0" err="1" smtClean="0"/>
              <a:t>få</a:t>
            </a:r>
            <a:r>
              <a:rPr lang="en-US" sz="2800" dirty="0" smtClean="0"/>
              <a:t> ta </a:t>
            </a:r>
            <a:r>
              <a:rPr lang="en-US" sz="2800" dirty="0" err="1" smtClean="0"/>
              <a:t>valg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8344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729562E-6AD4-4F66-AA1B-149BFB5F2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 </a:t>
            </a:r>
            <a:r>
              <a:rPr lang="en-US" dirty="0" err="1" smtClean="0"/>
              <a:t>gyldne</a:t>
            </a:r>
            <a:r>
              <a:rPr lang="en-US" dirty="0" smtClean="0"/>
              <a:t> </a:t>
            </a:r>
            <a:r>
              <a:rPr lang="en-US" dirty="0" err="1" smtClean="0"/>
              <a:t>middelvei</a:t>
            </a:r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AD6DB5D-D3F8-473E-ADD1-BE907957A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Litteraturen</a:t>
            </a:r>
            <a:r>
              <a:rPr lang="en-US" sz="2800" dirty="0"/>
              <a:t> </a:t>
            </a:r>
            <a:r>
              <a:rPr lang="en-US" sz="2800" dirty="0" err="1"/>
              <a:t>viser</a:t>
            </a:r>
            <a:r>
              <a:rPr lang="en-US" sz="2800" dirty="0"/>
              <a:t> </a:t>
            </a:r>
            <a:r>
              <a:rPr lang="en-US" sz="2800" dirty="0" err="1"/>
              <a:t>tydelig</a:t>
            </a:r>
            <a:r>
              <a:rPr lang="en-US" sz="2800" dirty="0"/>
              <a:t> at </a:t>
            </a:r>
            <a:r>
              <a:rPr lang="en-US" sz="2800" dirty="0" err="1" smtClean="0"/>
              <a:t>veiledere</a:t>
            </a:r>
            <a:r>
              <a:rPr lang="en-US" sz="2800" dirty="0" smtClean="0"/>
              <a:t>/</a:t>
            </a:r>
            <a:r>
              <a:rPr lang="en-US" sz="2800" dirty="0" err="1" smtClean="0"/>
              <a:t>terapeuters</a:t>
            </a:r>
            <a:r>
              <a:rPr lang="en-US" sz="2800" dirty="0" smtClean="0"/>
              <a:t> </a:t>
            </a:r>
            <a:r>
              <a:rPr lang="nb-NO" sz="2800" dirty="0" smtClean="0"/>
              <a:t>innlevelse </a:t>
            </a:r>
            <a:r>
              <a:rPr lang="nb-NO" sz="2800" dirty="0"/>
              <a:t>i klienten kan </a:t>
            </a:r>
            <a:r>
              <a:rPr lang="nb-NO" sz="2800" dirty="0" smtClean="0"/>
              <a:t>være </a:t>
            </a:r>
            <a:r>
              <a:rPr lang="nb-NO" sz="2800" dirty="0"/>
              <a:t>et tveegget sverd</a:t>
            </a:r>
          </a:p>
          <a:p>
            <a:pPr lvl="8"/>
            <a:r>
              <a:rPr lang="en-US" sz="1600" dirty="0" smtClean="0"/>
              <a:t>Ref.: Fog &amp; </a:t>
            </a:r>
            <a:r>
              <a:rPr lang="en-US" sz="1600" dirty="0"/>
              <a:t>Hem, 2009; </a:t>
            </a:r>
            <a:r>
              <a:rPr lang="en-US" sz="1600" dirty="0" err="1"/>
              <a:t>Ulvik</a:t>
            </a:r>
            <a:r>
              <a:rPr lang="en-US" sz="1600" dirty="0"/>
              <a:t> </a:t>
            </a:r>
            <a:r>
              <a:rPr lang="en-US" sz="1600" dirty="0" smtClean="0"/>
              <a:t>&amp; </a:t>
            </a:r>
            <a:r>
              <a:rPr lang="en-US" sz="1600" dirty="0" err="1" smtClean="0"/>
              <a:t>Rønnestad</a:t>
            </a:r>
            <a:r>
              <a:rPr lang="en-US" sz="1600" dirty="0"/>
              <a:t>, </a:t>
            </a:r>
            <a:r>
              <a:rPr lang="en-US" sz="1600" dirty="0" smtClean="0"/>
              <a:t>2013</a:t>
            </a:r>
          </a:p>
          <a:p>
            <a:r>
              <a:rPr lang="en-US" sz="2800" dirty="0" err="1"/>
              <a:t>Når</a:t>
            </a:r>
            <a:r>
              <a:rPr lang="en-US" sz="2800" dirty="0"/>
              <a:t> </a:t>
            </a:r>
            <a:r>
              <a:rPr lang="en-US" sz="2800" dirty="0" err="1"/>
              <a:t>innlevelsen</a:t>
            </a:r>
            <a:r>
              <a:rPr lang="en-US" sz="2800" dirty="0"/>
              <a:t> </a:t>
            </a:r>
            <a:r>
              <a:rPr lang="en-US" sz="2800" dirty="0" err="1"/>
              <a:t>blir</a:t>
            </a:r>
            <a:r>
              <a:rPr lang="en-US" sz="2800" dirty="0"/>
              <a:t> for </a:t>
            </a:r>
            <a:r>
              <a:rPr lang="en-US" sz="2800" dirty="0" err="1"/>
              <a:t>sterk</a:t>
            </a:r>
            <a:r>
              <a:rPr lang="en-US" sz="2800" dirty="0"/>
              <a:t>, </a:t>
            </a:r>
            <a:r>
              <a:rPr lang="en-US" sz="2800" dirty="0" err="1"/>
              <a:t>kan</a:t>
            </a:r>
            <a:r>
              <a:rPr lang="en-US" sz="2800" dirty="0"/>
              <a:t> </a:t>
            </a:r>
            <a:r>
              <a:rPr lang="en-US" sz="2800" dirty="0" err="1"/>
              <a:t>det</a:t>
            </a:r>
            <a:r>
              <a:rPr lang="en-US" sz="2800" dirty="0"/>
              <a:t> </a:t>
            </a:r>
            <a:r>
              <a:rPr lang="en-US" sz="2800" dirty="0" err="1"/>
              <a:t>lett</a:t>
            </a:r>
            <a:r>
              <a:rPr lang="en-US" sz="2800" dirty="0"/>
              <a:t> </a:t>
            </a:r>
            <a:r>
              <a:rPr lang="en-US" sz="2800" dirty="0" err="1"/>
              <a:t>føre</a:t>
            </a:r>
            <a:r>
              <a:rPr lang="en-US" sz="2800" dirty="0"/>
              <a:t> </a:t>
            </a:r>
            <a:r>
              <a:rPr lang="nb-NO" sz="2800" dirty="0"/>
              <a:t>til overidentifisering med klienten, noe som </a:t>
            </a:r>
            <a:r>
              <a:rPr lang="en-US" sz="2800" dirty="0" err="1"/>
              <a:t>reduserer</a:t>
            </a:r>
            <a:r>
              <a:rPr lang="en-US" sz="2800" dirty="0"/>
              <a:t> </a:t>
            </a:r>
            <a:r>
              <a:rPr lang="en-US" sz="2800" dirty="0" err="1"/>
              <a:t>kvaliteten</a:t>
            </a:r>
            <a:r>
              <a:rPr lang="en-US" sz="2800" dirty="0"/>
              <a:t> </a:t>
            </a:r>
            <a:r>
              <a:rPr lang="en-US" sz="2800" dirty="0" err="1"/>
              <a:t>av</a:t>
            </a:r>
            <a:r>
              <a:rPr lang="en-US" sz="2800" dirty="0"/>
              <a:t> </a:t>
            </a:r>
            <a:r>
              <a:rPr lang="en-US" sz="2800" dirty="0" err="1"/>
              <a:t>samtalene</a:t>
            </a:r>
            <a:endParaRPr lang="en-US" sz="2800" dirty="0"/>
          </a:p>
          <a:p>
            <a:pPr lvl="8"/>
            <a:r>
              <a:rPr lang="en-US" sz="1600" dirty="0"/>
              <a:t>Ref.: </a:t>
            </a:r>
            <a:r>
              <a:rPr lang="en-US" sz="1600" dirty="0" err="1"/>
              <a:t>Ulvik</a:t>
            </a:r>
            <a:r>
              <a:rPr lang="en-US" sz="1600" dirty="0"/>
              <a:t> &amp; </a:t>
            </a:r>
            <a:r>
              <a:rPr lang="en-US" sz="1600" dirty="0" err="1" smtClean="0"/>
              <a:t>Rønnestad</a:t>
            </a:r>
            <a:r>
              <a:rPr lang="en-US" sz="1600" dirty="0"/>
              <a:t>, 2013</a:t>
            </a:r>
          </a:p>
        </p:txBody>
      </p:sp>
    </p:spTree>
    <p:extLst>
      <p:ext uri="{BB962C8B-B14F-4D97-AF65-F5344CB8AC3E}">
        <p14:creationId xmlns:p14="http://schemas.microsoft.com/office/powerpoint/2010/main" val="232060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Terapeuten</a:t>
            </a:r>
            <a:r>
              <a:rPr lang="en-US" sz="2800" dirty="0"/>
              <a:t> </a:t>
            </a:r>
            <a:r>
              <a:rPr lang="en-US" sz="2800" dirty="0" err="1"/>
              <a:t>kan</a:t>
            </a:r>
            <a:r>
              <a:rPr lang="en-US" sz="2800" dirty="0"/>
              <a:t> </a:t>
            </a:r>
            <a:r>
              <a:rPr lang="en-US" sz="2800" dirty="0" err="1"/>
              <a:t>lide</a:t>
            </a:r>
            <a:r>
              <a:rPr lang="en-US" sz="2800" dirty="0"/>
              <a:t>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 smtClean="0"/>
              <a:t>føle</a:t>
            </a:r>
            <a:r>
              <a:rPr lang="en-US" sz="2800" dirty="0" smtClean="0"/>
              <a:t> </a:t>
            </a:r>
            <a:r>
              <a:rPr lang="en-US" sz="2800" dirty="0"/>
              <a:t>med </a:t>
            </a:r>
            <a:r>
              <a:rPr lang="nb-NO" sz="2800" dirty="0"/>
              <a:t>klienten i så sterk grad </a:t>
            </a:r>
            <a:r>
              <a:rPr lang="nb-NO" sz="2800" dirty="0" smtClean="0"/>
              <a:t>at </a:t>
            </a:r>
            <a:r>
              <a:rPr lang="nb-NO" sz="2800" dirty="0"/>
              <a:t>han/hun mister det </a:t>
            </a:r>
            <a:r>
              <a:rPr lang="nb-NO" sz="2800" dirty="0" smtClean="0"/>
              <a:t>«</a:t>
            </a:r>
            <a:r>
              <a:rPr lang="en-US" sz="2800" dirty="0" err="1" smtClean="0"/>
              <a:t>objektive</a:t>
            </a:r>
            <a:r>
              <a:rPr lang="nb-NO" sz="2800" dirty="0" smtClean="0"/>
              <a:t>»</a:t>
            </a:r>
            <a:r>
              <a:rPr lang="en-US" sz="2800" dirty="0" smtClean="0"/>
              <a:t> </a:t>
            </a:r>
            <a:r>
              <a:rPr lang="en-US" sz="2800" dirty="0" err="1" smtClean="0"/>
              <a:t>blikket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err="1"/>
              <a:t>metablikket</a:t>
            </a:r>
            <a:r>
              <a:rPr lang="en-US" sz="2800" dirty="0" smtClean="0"/>
              <a:t>), </a:t>
            </a:r>
            <a:r>
              <a:rPr lang="en-US" sz="2800" dirty="0" err="1"/>
              <a:t>som</a:t>
            </a:r>
            <a:r>
              <a:rPr lang="en-US" sz="2800" dirty="0"/>
              <a:t> </a:t>
            </a:r>
            <a:r>
              <a:rPr lang="en-US" sz="2800" dirty="0" err="1"/>
              <a:t>er</a:t>
            </a:r>
            <a:r>
              <a:rPr lang="en-US" sz="2800" dirty="0"/>
              <a:t> </a:t>
            </a:r>
            <a:r>
              <a:rPr lang="en-US" sz="2800" dirty="0" err="1"/>
              <a:t>nødvendig</a:t>
            </a:r>
            <a:r>
              <a:rPr lang="en-US" sz="2800" dirty="0"/>
              <a:t> </a:t>
            </a:r>
            <a:r>
              <a:rPr lang="nb-NO" sz="2800" dirty="0"/>
              <a:t>for kunne styre samtalene i en hensiktsmessig </a:t>
            </a:r>
            <a:r>
              <a:rPr lang="en-US" sz="2800" dirty="0" err="1"/>
              <a:t>retning</a:t>
            </a:r>
            <a:r>
              <a:rPr lang="en-US" sz="2800" dirty="0"/>
              <a:t>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/>
              <a:t>lansere</a:t>
            </a:r>
            <a:r>
              <a:rPr lang="en-US" sz="2800" dirty="0"/>
              <a:t> </a:t>
            </a:r>
            <a:r>
              <a:rPr lang="en-US" sz="2800" dirty="0" err="1"/>
              <a:t>alternativer</a:t>
            </a:r>
            <a:r>
              <a:rPr lang="en-US" sz="2800" dirty="0"/>
              <a:t> </a:t>
            </a:r>
            <a:r>
              <a:rPr lang="en-US" sz="2800" dirty="0" err="1"/>
              <a:t>til</a:t>
            </a:r>
            <a:r>
              <a:rPr lang="en-US" sz="2800" dirty="0"/>
              <a:t> </a:t>
            </a:r>
            <a:r>
              <a:rPr lang="en-US" sz="2800" dirty="0" err="1"/>
              <a:t>problemskapende</a:t>
            </a:r>
            <a:r>
              <a:rPr lang="en-US" sz="2800" dirty="0"/>
              <a:t> </a:t>
            </a:r>
            <a:r>
              <a:rPr lang="nb-NO" sz="2800" dirty="0"/>
              <a:t>forståelser </a:t>
            </a:r>
            <a:r>
              <a:rPr lang="nb-NO" sz="2800" dirty="0" smtClean="0"/>
              <a:t>– altså makter å være passe forskjellig framfor svært lik i oppfatning</a:t>
            </a:r>
            <a:endParaRPr lang="nb-NO" sz="2800" dirty="0"/>
          </a:p>
          <a:p>
            <a:pPr lvl="8"/>
            <a:r>
              <a:rPr lang="nb-NO" sz="1600" dirty="0"/>
              <a:t>Ref.: </a:t>
            </a:r>
            <a:r>
              <a:rPr lang="nb-NO" sz="1600" dirty="0" err="1"/>
              <a:t>Fog</a:t>
            </a:r>
            <a:r>
              <a:rPr lang="nb-NO" sz="1600" dirty="0"/>
              <a:t> </a:t>
            </a:r>
            <a:r>
              <a:rPr lang="nb-NO" sz="1600" dirty="0" smtClean="0"/>
              <a:t>&amp; </a:t>
            </a:r>
            <a:r>
              <a:rPr lang="nb-NO" sz="1600" dirty="0"/>
              <a:t>Hem, 2009</a:t>
            </a:r>
            <a:endParaRPr lang="en-US" sz="1600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8903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A2E551-60DD-46FB-B6EA-0EA7725E3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5E4451B-4AD3-480F-AB0C-E85CA8CBD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 smtClean="0"/>
              <a:t>Spesielt nyutdannede </a:t>
            </a:r>
            <a:r>
              <a:rPr lang="nb-NO" sz="2800" dirty="0"/>
              <a:t>terapeuter har utfordringer </a:t>
            </a:r>
            <a:r>
              <a:rPr lang="nb-NO" sz="2800" dirty="0" smtClean="0"/>
              <a:t>med å</a:t>
            </a:r>
            <a:r>
              <a:rPr lang="en-US" sz="2800" dirty="0" smtClean="0"/>
              <a:t> </a:t>
            </a:r>
            <a:r>
              <a:rPr lang="en-US" sz="2800" dirty="0" err="1"/>
              <a:t>regulere</a:t>
            </a:r>
            <a:r>
              <a:rPr lang="en-US" sz="2800" dirty="0"/>
              <a:t> sin </a:t>
            </a:r>
            <a:r>
              <a:rPr lang="en-US" sz="2800" dirty="0" err="1"/>
              <a:t>innlevelse</a:t>
            </a:r>
            <a:r>
              <a:rPr lang="en-US" sz="2800" dirty="0"/>
              <a:t>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/>
              <a:t>identifisering</a:t>
            </a:r>
            <a:r>
              <a:rPr lang="en-US" sz="2800" dirty="0"/>
              <a:t> </a:t>
            </a:r>
            <a:r>
              <a:rPr lang="en-US" sz="2800" dirty="0" smtClean="0"/>
              <a:t>med </a:t>
            </a:r>
            <a:r>
              <a:rPr lang="nb-NO" sz="2800" dirty="0" smtClean="0"/>
              <a:t>brukere </a:t>
            </a:r>
          </a:p>
          <a:p>
            <a:pPr lvl="8"/>
            <a:r>
              <a:rPr lang="nb-NO" sz="1600" dirty="0"/>
              <a:t>Ref.: Hill, Charles &amp; Reed, 1981</a:t>
            </a:r>
          </a:p>
          <a:p>
            <a:r>
              <a:rPr lang="nb-NO" sz="2800" dirty="0" smtClean="0"/>
              <a:t>særlig </a:t>
            </a:r>
            <a:r>
              <a:rPr lang="nb-NO" sz="2800" dirty="0"/>
              <a:t>de </a:t>
            </a:r>
            <a:r>
              <a:rPr lang="en-US" sz="2800" dirty="0"/>
              <a:t>fem </a:t>
            </a:r>
            <a:r>
              <a:rPr lang="en-US" sz="2800" dirty="0" err="1"/>
              <a:t>første</a:t>
            </a:r>
            <a:r>
              <a:rPr lang="en-US" sz="2800" dirty="0"/>
              <a:t> </a:t>
            </a:r>
            <a:r>
              <a:rPr lang="en-US" sz="2800" dirty="0" err="1"/>
              <a:t>yrkesårene</a:t>
            </a:r>
            <a:endParaRPr lang="en-US" sz="2800" dirty="0"/>
          </a:p>
          <a:p>
            <a:pPr lvl="8"/>
            <a:r>
              <a:rPr lang="en-US" sz="1600" dirty="0" smtClean="0"/>
              <a:t>Ref.: </a:t>
            </a:r>
            <a:r>
              <a:rPr lang="en-US" sz="1600" dirty="0" err="1" smtClean="0"/>
              <a:t>Rønnestad</a:t>
            </a:r>
            <a:r>
              <a:rPr lang="en-US" sz="1600" dirty="0" smtClean="0"/>
              <a:t> &amp; </a:t>
            </a:r>
            <a:r>
              <a:rPr lang="en-US" sz="1600" dirty="0" err="1"/>
              <a:t>Skovholt</a:t>
            </a:r>
            <a:r>
              <a:rPr lang="en-US" sz="1600" dirty="0" smtClean="0"/>
              <a:t>, </a:t>
            </a:r>
            <a:r>
              <a:rPr lang="nb-NO" sz="1600" dirty="0" smtClean="0"/>
              <a:t>2003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55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Uerfarne</a:t>
            </a:r>
            <a:r>
              <a:rPr lang="en-US" sz="2800" dirty="0" smtClean="0"/>
              <a:t> </a:t>
            </a:r>
            <a:r>
              <a:rPr lang="en-US" sz="2800" dirty="0" err="1" smtClean="0"/>
              <a:t>veiledere</a:t>
            </a:r>
            <a:r>
              <a:rPr lang="en-US" sz="2800" dirty="0" smtClean="0"/>
              <a:t>/</a:t>
            </a:r>
            <a:r>
              <a:rPr lang="en-US" sz="2800" dirty="0" err="1" smtClean="0"/>
              <a:t>terapeuter</a:t>
            </a:r>
            <a:r>
              <a:rPr lang="en-US" sz="2800" dirty="0" smtClean="0"/>
              <a:t> </a:t>
            </a:r>
            <a:r>
              <a:rPr lang="en-US" sz="2800" dirty="0" err="1" smtClean="0"/>
              <a:t>overvurderer</a:t>
            </a:r>
            <a:r>
              <a:rPr lang="en-US" sz="2800" dirty="0" smtClean="0"/>
              <a:t> </a:t>
            </a:r>
            <a:r>
              <a:rPr lang="en-US" sz="2800" dirty="0" err="1" smtClean="0"/>
              <a:t>gjerne</a:t>
            </a:r>
            <a:r>
              <a:rPr lang="en-US" sz="2800" dirty="0" smtClean="0"/>
              <a:t> </a:t>
            </a:r>
            <a:r>
              <a:rPr lang="nb-NO" sz="2800" dirty="0" smtClean="0"/>
              <a:t>potensen </a:t>
            </a:r>
            <a:r>
              <a:rPr lang="nb-NO" sz="2800" dirty="0"/>
              <a:t>i terapeutiske metoder, og de </a:t>
            </a:r>
            <a:r>
              <a:rPr lang="nb-NO" sz="2800" dirty="0" smtClean="0"/>
              <a:t>vektlegger </a:t>
            </a:r>
            <a:r>
              <a:rPr lang="en-US" sz="2800" dirty="0" smtClean="0"/>
              <a:t>i </a:t>
            </a:r>
            <a:r>
              <a:rPr lang="en-US" sz="2800" dirty="0"/>
              <a:t>for </a:t>
            </a:r>
            <a:r>
              <a:rPr lang="en-US" sz="2800" dirty="0" err="1"/>
              <a:t>sterk</a:t>
            </a:r>
            <a:r>
              <a:rPr lang="en-US" sz="2800" dirty="0"/>
              <a:t> grad </a:t>
            </a:r>
            <a:r>
              <a:rPr lang="en-US" sz="2800" dirty="0" err="1"/>
              <a:t>brukers</a:t>
            </a:r>
            <a:r>
              <a:rPr lang="en-US" sz="2800" dirty="0"/>
              <a:t> </a:t>
            </a:r>
            <a:r>
              <a:rPr lang="en-US" sz="2800" dirty="0" err="1"/>
              <a:t>ressurser</a:t>
            </a:r>
            <a:r>
              <a:rPr lang="en-US" sz="2800" dirty="0"/>
              <a:t>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smtClean="0"/>
              <a:t>overseer </a:t>
            </a:r>
            <a:r>
              <a:rPr lang="nb-NO" sz="2800" dirty="0" smtClean="0"/>
              <a:t>for </a:t>
            </a:r>
            <a:r>
              <a:rPr lang="nb-NO" sz="2800" dirty="0"/>
              <a:t>mye av deres </a:t>
            </a:r>
            <a:r>
              <a:rPr lang="nb-NO" sz="2800" dirty="0" smtClean="0"/>
              <a:t>utfordringer</a:t>
            </a:r>
          </a:p>
          <a:p>
            <a:r>
              <a:rPr lang="nb-NO" sz="2800" dirty="0" smtClean="0"/>
              <a:t>Likeså vektlegger i hovedsak brukers rapporterte tilfredshet og konkrete atferdsendringer, framfor øvrige tegn på bedring; sykemeldinger, humør/framtoning, bedring i samspill osv.</a:t>
            </a:r>
          </a:p>
          <a:p>
            <a:pPr lvl="8"/>
            <a:r>
              <a:rPr lang="nb-NO" sz="1600" dirty="0" smtClean="0"/>
              <a:t>Ref.: Rønnestad &amp; </a:t>
            </a:r>
            <a:r>
              <a:rPr lang="en-US" sz="1600" dirty="0" err="1" smtClean="0"/>
              <a:t>Skovholt</a:t>
            </a:r>
            <a:r>
              <a:rPr lang="en-US" sz="1600" dirty="0"/>
              <a:t>, </a:t>
            </a:r>
            <a:r>
              <a:rPr lang="en-US" sz="1600" dirty="0" smtClean="0"/>
              <a:t>2003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2655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F874AEB-EF0A-4399-8856-A47291C10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Å </a:t>
            </a:r>
            <a:r>
              <a:rPr lang="en-US" sz="4000" dirty="0" err="1" smtClean="0"/>
              <a:t>oppleve</a:t>
            </a:r>
            <a:r>
              <a:rPr lang="en-US" sz="4000" dirty="0" smtClean="0"/>
              <a:t> </a:t>
            </a:r>
            <a:r>
              <a:rPr lang="en-US" sz="4000" dirty="0" err="1" smtClean="0"/>
              <a:t>seg</a:t>
            </a:r>
            <a:r>
              <a:rPr lang="en-US" sz="4000" dirty="0" smtClean="0"/>
              <a:t> sett, </a:t>
            </a:r>
            <a:r>
              <a:rPr lang="en-US" sz="4000" dirty="0" err="1" smtClean="0"/>
              <a:t>forstått</a:t>
            </a:r>
            <a:r>
              <a:rPr lang="en-US" sz="4000" dirty="0" smtClean="0"/>
              <a:t> </a:t>
            </a:r>
            <a:r>
              <a:rPr lang="en-US" sz="4000" dirty="0" err="1" smtClean="0"/>
              <a:t>og</a:t>
            </a:r>
            <a:r>
              <a:rPr lang="en-US" sz="4000" dirty="0" smtClean="0"/>
              <a:t> </a:t>
            </a:r>
            <a:r>
              <a:rPr lang="en-US" sz="4000" dirty="0" err="1" smtClean="0"/>
              <a:t>hjulpet</a:t>
            </a:r>
            <a:endParaRPr lang="en-US" sz="40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9D00188-64CA-4E14-BA99-F0F7B4FA4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Forskning har gitt fyldig og solid </a:t>
            </a:r>
            <a:r>
              <a:rPr lang="nb-NO" sz="2800" dirty="0" smtClean="0"/>
              <a:t>dokumentasjon for </a:t>
            </a:r>
            <a:r>
              <a:rPr lang="nb-NO" sz="2800" dirty="0"/>
              <a:t>at den terapeutiske relasjonen </a:t>
            </a:r>
            <a:r>
              <a:rPr lang="nb-NO" sz="2800" dirty="0" smtClean="0"/>
              <a:t>har </a:t>
            </a:r>
            <a:r>
              <a:rPr lang="en-US" sz="2800" dirty="0" err="1" smtClean="0"/>
              <a:t>stor</a:t>
            </a:r>
            <a:r>
              <a:rPr lang="en-US" sz="2800" dirty="0" smtClean="0"/>
              <a:t> </a:t>
            </a:r>
            <a:r>
              <a:rPr lang="en-US" sz="2800" dirty="0" err="1"/>
              <a:t>betydning</a:t>
            </a:r>
            <a:r>
              <a:rPr lang="en-US" sz="2800" dirty="0"/>
              <a:t> </a:t>
            </a:r>
            <a:r>
              <a:rPr lang="en-US" sz="2800" dirty="0" smtClean="0"/>
              <a:t>for </a:t>
            </a:r>
            <a:r>
              <a:rPr lang="en-US" sz="2800" dirty="0" err="1" smtClean="0"/>
              <a:t>kvaliteten</a:t>
            </a:r>
            <a:r>
              <a:rPr lang="en-US" sz="2800" dirty="0" smtClean="0"/>
              <a:t> </a:t>
            </a:r>
            <a:r>
              <a:rPr lang="en-US" sz="2800" dirty="0" err="1" smtClean="0"/>
              <a:t>på</a:t>
            </a:r>
            <a:r>
              <a:rPr lang="en-US" sz="2800" dirty="0" smtClean="0"/>
              <a:t> de </a:t>
            </a:r>
            <a:r>
              <a:rPr lang="en-US" sz="2800" dirty="0" err="1" smtClean="0"/>
              <a:t>profesjonelle</a:t>
            </a:r>
            <a:r>
              <a:rPr lang="en-US" sz="2800" dirty="0" smtClean="0"/>
              <a:t> </a:t>
            </a:r>
            <a:r>
              <a:rPr lang="en-US" sz="2800" dirty="0" err="1" smtClean="0"/>
              <a:t>samtalene</a:t>
            </a:r>
            <a:r>
              <a:rPr lang="en-US" sz="2800" dirty="0" smtClean="0"/>
              <a:t> </a:t>
            </a:r>
            <a:r>
              <a:rPr lang="nb-NO" sz="2800" dirty="0" smtClean="0"/>
              <a:t>og </a:t>
            </a:r>
            <a:r>
              <a:rPr lang="nb-NO" sz="2800" dirty="0"/>
              <a:t>nytten </a:t>
            </a:r>
            <a:r>
              <a:rPr lang="nb-NO" sz="2800" dirty="0" smtClean="0"/>
              <a:t>folk </a:t>
            </a:r>
            <a:r>
              <a:rPr lang="nb-NO" sz="2800" dirty="0"/>
              <a:t>har av </a:t>
            </a:r>
            <a:r>
              <a:rPr lang="nb-NO" sz="2800" dirty="0" smtClean="0"/>
              <a:t>dem</a:t>
            </a:r>
          </a:p>
          <a:p>
            <a:pPr lvl="8"/>
            <a:r>
              <a:rPr lang="nb-NO" sz="1600" dirty="0" smtClean="0"/>
              <a:t>Ref.: </a:t>
            </a:r>
            <a:r>
              <a:rPr lang="nb-NO" sz="1600" dirty="0" err="1" smtClean="0"/>
              <a:t>Arnow</a:t>
            </a:r>
            <a:r>
              <a:rPr lang="nb-NO" sz="1600" dirty="0" smtClean="0"/>
              <a:t> </a:t>
            </a:r>
            <a:r>
              <a:rPr lang="nb-NO" sz="1600" dirty="0"/>
              <a:t>et al., 2013</a:t>
            </a:r>
            <a:r>
              <a:rPr lang="nb-NO" sz="1600" dirty="0" smtClean="0"/>
              <a:t>; </a:t>
            </a:r>
            <a:r>
              <a:rPr lang="en-US" sz="1600" dirty="0" smtClean="0"/>
              <a:t>Del </a:t>
            </a:r>
            <a:r>
              <a:rPr lang="en-US" sz="1600" dirty="0"/>
              <a:t>Re, </a:t>
            </a:r>
            <a:r>
              <a:rPr lang="en-US" sz="1600" dirty="0" err="1"/>
              <a:t>Fluckiger</a:t>
            </a:r>
            <a:r>
              <a:rPr lang="en-US" sz="1600" dirty="0"/>
              <a:t>, Horvath, Symonds </a:t>
            </a:r>
            <a:r>
              <a:rPr lang="en-US" sz="1600" dirty="0" smtClean="0"/>
              <a:t>&amp; </a:t>
            </a:r>
            <a:r>
              <a:rPr lang="en-US" sz="1600" dirty="0" err="1"/>
              <a:t>Wampold</a:t>
            </a:r>
            <a:r>
              <a:rPr lang="en-US" sz="1600" dirty="0" smtClean="0"/>
              <a:t>, 2012</a:t>
            </a:r>
            <a:r>
              <a:rPr lang="en-US" sz="1600" dirty="0"/>
              <a:t>; Gilbert </a:t>
            </a:r>
            <a:r>
              <a:rPr lang="en-US" sz="1600" dirty="0" smtClean="0"/>
              <a:t>&amp; </a:t>
            </a:r>
            <a:r>
              <a:rPr lang="en-US" sz="1600" dirty="0" err="1"/>
              <a:t>Orlans</a:t>
            </a:r>
            <a:r>
              <a:rPr lang="en-US" sz="1600" dirty="0"/>
              <a:t>, 2011; </a:t>
            </a:r>
            <a:r>
              <a:rPr lang="en-US" sz="1600" dirty="0" err="1"/>
              <a:t>Wampold</a:t>
            </a:r>
            <a:r>
              <a:rPr lang="en-US" sz="1600" dirty="0" smtClean="0"/>
              <a:t>, 2010</a:t>
            </a:r>
            <a:r>
              <a:rPr lang="en-US" sz="1600" dirty="0"/>
              <a:t>; </a:t>
            </a:r>
            <a:r>
              <a:rPr lang="en-US" sz="1600" dirty="0" err="1"/>
              <a:t>Wampold</a:t>
            </a:r>
            <a:r>
              <a:rPr lang="en-US" sz="1600" dirty="0"/>
              <a:t> </a:t>
            </a:r>
            <a:r>
              <a:rPr lang="en-US" sz="1600" dirty="0" smtClean="0"/>
              <a:t>&amp; </a:t>
            </a:r>
            <a:r>
              <a:rPr lang="en-US" sz="1600" dirty="0"/>
              <a:t>Brown, </a:t>
            </a:r>
            <a:r>
              <a:rPr lang="en-US" sz="1600" dirty="0" smtClean="0"/>
              <a:t>2005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0193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88E6857-59FC-4613-8523-3BFD8CB54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Hvordan</a:t>
            </a:r>
            <a:r>
              <a:rPr lang="en-US" dirty="0" smtClean="0"/>
              <a:t> </a:t>
            </a:r>
            <a:r>
              <a:rPr lang="en-US" dirty="0" err="1" smtClean="0"/>
              <a:t>bli</a:t>
            </a:r>
            <a:r>
              <a:rPr lang="en-US" dirty="0" smtClean="0"/>
              <a:t> god?</a:t>
            </a:r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77D0115-1846-433E-9C6E-03D055891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92445"/>
          </a:xfrm>
        </p:spPr>
        <p:txBody>
          <a:bodyPr>
            <a:normAutofit/>
          </a:bodyPr>
          <a:lstStyle/>
          <a:p>
            <a:r>
              <a:rPr lang="en-US" sz="2800" dirty="0" err="1"/>
              <a:t>Praktisk</a:t>
            </a:r>
            <a:r>
              <a:rPr lang="en-US" sz="2800" dirty="0"/>
              <a:t> </a:t>
            </a:r>
            <a:r>
              <a:rPr lang="en-US" sz="2800" dirty="0" err="1"/>
              <a:t>erfaring</a:t>
            </a:r>
            <a:r>
              <a:rPr lang="en-US" sz="2800" dirty="0"/>
              <a:t>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 smtClean="0"/>
              <a:t>forskning</a:t>
            </a:r>
            <a:r>
              <a:rPr lang="en-US" sz="2800" dirty="0" smtClean="0"/>
              <a:t>, </a:t>
            </a:r>
            <a:r>
              <a:rPr lang="en-US" sz="2800" dirty="0" err="1"/>
              <a:t>viser</a:t>
            </a:r>
            <a:r>
              <a:rPr lang="en-US" sz="2800" dirty="0"/>
              <a:t> at </a:t>
            </a:r>
            <a:r>
              <a:rPr lang="en-US" sz="2800" dirty="0" err="1"/>
              <a:t>det</a:t>
            </a:r>
            <a:r>
              <a:rPr lang="en-US" sz="2800" dirty="0"/>
              <a:t> </a:t>
            </a:r>
            <a:r>
              <a:rPr lang="en-US" sz="2800" dirty="0" err="1" smtClean="0"/>
              <a:t>er</a:t>
            </a:r>
            <a:r>
              <a:rPr lang="en-US" sz="2800" dirty="0" smtClean="0"/>
              <a:t> </a:t>
            </a:r>
            <a:r>
              <a:rPr lang="nb-NO" sz="2800" dirty="0" smtClean="0"/>
              <a:t>vanskelig å lære </a:t>
            </a:r>
            <a:r>
              <a:rPr lang="nb-NO" sz="2800" dirty="0"/>
              <a:t>terapeuter det som er </a:t>
            </a:r>
            <a:r>
              <a:rPr lang="nb-NO" sz="2800" dirty="0" smtClean="0"/>
              <a:t>essensielt </a:t>
            </a:r>
            <a:r>
              <a:rPr lang="en-US" sz="2800" dirty="0" smtClean="0"/>
              <a:t>i </a:t>
            </a:r>
            <a:r>
              <a:rPr lang="en-US" sz="2800" dirty="0"/>
              <a:t>de </a:t>
            </a:r>
            <a:r>
              <a:rPr lang="en-US" sz="2800" dirty="0" err="1" smtClean="0"/>
              <a:t>fleste</a:t>
            </a:r>
            <a:r>
              <a:rPr lang="en-US" sz="2800" dirty="0" smtClean="0"/>
              <a:t> </a:t>
            </a:r>
            <a:r>
              <a:rPr lang="en-US" sz="2800" dirty="0" err="1" smtClean="0"/>
              <a:t>veilednings</a:t>
            </a:r>
            <a:r>
              <a:rPr lang="en-US" sz="2800" dirty="0" smtClean="0"/>
              <a:t>-/</a:t>
            </a:r>
            <a:r>
              <a:rPr lang="en-US" sz="2800" dirty="0" err="1" smtClean="0"/>
              <a:t>terapiformer</a:t>
            </a:r>
            <a:r>
              <a:rPr lang="en-US" sz="2800" dirty="0"/>
              <a:t>, </a:t>
            </a:r>
            <a:r>
              <a:rPr lang="en-US" sz="2800" dirty="0" err="1" smtClean="0"/>
              <a:t>så</a:t>
            </a:r>
            <a:r>
              <a:rPr lang="en-US" sz="2800" dirty="0" smtClean="0"/>
              <a:t> </a:t>
            </a:r>
            <a:r>
              <a:rPr lang="en-US" sz="2800" dirty="0" err="1"/>
              <a:t>som</a:t>
            </a:r>
            <a:r>
              <a:rPr lang="en-US" sz="2800" dirty="0"/>
              <a:t> </a:t>
            </a:r>
            <a:r>
              <a:rPr lang="en-US" sz="2800" dirty="0" err="1"/>
              <a:t>varme</a:t>
            </a:r>
            <a:r>
              <a:rPr lang="en-US" sz="2800" dirty="0"/>
              <a:t>, </a:t>
            </a:r>
            <a:r>
              <a:rPr lang="en-US" sz="2800" dirty="0" smtClean="0"/>
              <a:t>positive </a:t>
            </a:r>
            <a:r>
              <a:rPr lang="nb-NO" sz="2800" dirty="0" smtClean="0"/>
              <a:t>oppmerksomhet </a:t>
            </a:r>
            <a:r>
              <a:rPr lang="nb-NO" sz="2800" dirty="0"/>
              <a:t>og </a:t>
            </a:r>
            <a:r>
              <a:rPr lang="nb-NO" sz="2800" dirty="0" smtClean="0"/>
              <a:t>raushet (aksept)</a:t>
            </a:r>
          </a:p>
        </p:txBody>
      </p:sp>
    </p:spTree>
    <p:extLst>
      <p:ext uri="{BB962C8B-B14F-4D97-AF65-F5344CB8AC3E}">
        <p14:creationId xmlns:p14="http://schemas.microsoft.com/office/powerpoint/2010/main" val="247777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/>
              <a:t>Man kan si at dette er personlighetstrekk som tenderer mot å være rimelig stabile</a:t>
            </a:r>
          </a:p>
          <a:p>
            <a:r>
              <a:rPr lang="nb-NO" sz="2800" dirty="0"/>
              <a:t>Terapeuter rapporterer i hovedsak at de ikke forbedrer grunnleggende relasjonserfaringer i særlig grad etter hvert </a:t>
            </a:r>
            <a:r>
              <a:rPr lang="en-US" sz="2800" dirty="0" err="1"/>
              <a:t>som</a:t>
            </a:r>
            <a:r>
              <a:rPr lang="en-US" sz="2800" dirty="0"/>
              <a:t> de </a:t>
            </a:r>
            <a:r>
              <a:rPr lang="en-US" sz="2800" dirty="0" err="1"/>
              <a:t>opparbeider</a:t>
            </a:r>
            <a:r>
              <a:rPr lang="en-US" sz="2800" dirty="0"/>
              <a:t> </a:t>
            </a:r>
            <a:r>
              <a:rPr lang="en-US" sz="2800" dirty="0" err="1"/>
              <a:t>seg</a:t>
            </a:r>
            <a:r>
              <a:rPr lang="en-US" sz="2800" dirty="0"/>
              <a:t> </a:t>
            </a:r>
            <a:r>
              <a:rPr lang="en-US" sz="2800" dirty="0" err="1"/>
              <a:t>erfaring</a:t>
            </a:r>
            <a:r>
              <a:rPr lang="en-US" sz="2800" dirty="0"/>
              <a:t> </a:t>
            </a:r>
          </a:p>
          <a:p>
            <a:pPr lvl="8"/>
            <a:r>
              <a:rPr lang="en-US" sz="1600" dirty="0"/>
              <a:t>Ref.: </a:t>
            </a:r>
            <a:r>
              <a:rPr lang="en-US" sz="1600" dirty="0" err="1"/>
              <a:t>Orlinsky</a:t>
            </a:r>
            <a:r>
              <a:rPr lang="en-US" sz="1600" dirty="0"/>
              <a:t> &amp; </a:t>
            </a:r>
            <a:r>
              <a:rPr lang="en-US" sz="1600" dirty="0" err="1"/>
              <a:t>Rønnestad</a:t>
            </a:r>
            <a:r>
              <a:rPr lang="en-US" sz="1600" dirty="0"/>
              <a:t>, 2005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3015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CBCA9CE-FD94-4EFD-85DA-F90DC44FB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8A9CDF-9360-40E0-B975-F41344AAE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Best </a:t>
            </a:r>
            <a:r>
              <a:rPr lang="en-US" sz="2800" dirty="0" err="1"/>
              <a:t>effekt</a:t>
            </a:r>
            <a:r>
              <a:rPr lang="en-US" sz="2800" dirty="0"/>
              <a:t> </a:t>
            </a:r>
            <a:r>
              <a:rPr lang="en-US" sz="2800" dirty="0" err="1" smtClean="0"/>
              <a:t>når</a:t>
            </a:r>
            <a:r>
              <a:rPr lang="en-US" sz="2800" dirty="0" smtClean="0"/>
              <a:t> </a:t>
            </a:r>
            <a:r>
              <a:rPr lang="en-US" sz="2800" dirty="0" err="1"/>
              <a:t>det</a:t>
            </a:r>
            <a:r>
              <a:rPr lang="en-US" sz="2800" dirty="0"/>
              <a:t> </a:t>
            </a:r>
            <a:r>
              <a:rPr lang="en-US" sz="2800" dirty="0" err="1" smtClean="0"/>
              <a:t>gjelder</a:t>
            </a:r>
            <a:r>
              <a:rPr lang="en-US" sz="2800" dirty="0" smtClean="0"/>
              <a:t> å</a:t>
            </a:r>
            <a:r>
              <a:rPr lang="nb-NO" sz="2800" dirty="0" smtClean="0"/>
              <a:t> påvirke </a:t>
            </a:r>
            <a:r>
              <a:rPr lang="nb-NO" sz="2800" dirty="0"/>
              <a:t>utviklingen av slike </a:t>
            </a:r>
            <a:r>
              <a:rPr lang="nb-NO" sz="2800" dirty="0" smtClean="0"/>
              <a:t>personlighetstrekk viktig for å lykkes i profesjonelle samtaler, få</a:t>
            </a:r>
            <a:r>
              <a:rPr lang="en-US" sz="2800" dirty="0" smtClean="0"/>
              <a:t>r </a:t>
            </a:r>
            <a:r>
              <a:rPr lang="en-US" sz="2800" dirty="0"/>
              <a:t>man via </a:t>
            </a:r>
            <a:r>
              <a:rPr lang="en-US" sz="2800" dirty="0" err="1"/>
              <a:t>direkte</a:t>
            </a:r>
            <a:r>
              <a:rPr lang="en-US" sz="2800" dirty="0"/>
              <a:t> </a:t>
            </a:r>
            <a:r>
              <a:rPr lang="en-US" sz="2800" dirty="0" err="1"/>
              <a:t>undervisning</a:t>
            </a:r>
            <a:r>
              <a:rPr lang="en-US" sz="2800" dirty="0"/>
              <a:t> </a:t>
            </a:r>
            <a:r>
              <a:rPr lang="en-US" sz="2800" dirty="0" smtClean="0"/>
              <a:t>med </a:t>
            </a:r>
            <a:r>
              <a:rPr lang="en-US" sz="2800" dirty="0" err="1" smtClean="0"/>
              <a:t>påfølgende</a:t>
            </a:r>
            <a:r>
              <a:rPr lang="en-US" sz="2800" dirty="0" smtClean="0"/>
              <a:t> </a:t>
            </a:r>
            <a:r>
              <a:rPr lang="en-US" sz="2800" dirty="0" err="1"/>
              <a:t>praktisering</a:t>
            </a:r>
            <a:r>
              <a:rPr lang="en-US" sz="2800" dirty="0"/>
              <a:t>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/>
              <a:t>tilbakemeldinger</a:t>
            </a:r>
            <a:r>
              <a:rPr lang="en-US" sz="2800" dirty="0" smtClean="0"/>
              <a:t>, </a:t>
            </a:r>
            <a:r>
              <a:rPr lang="nb-NO" sz="2800" dirty="0" smtClean="0"/>
              <a:t>mer </a:t>
            </a:r>
            <a:r>
              <a:rPr lang="nb-NO" sz="2800" dirty="0"/>
              <a:t>enn usystematisk oppmerksomhet </a:t>
            </a:r>
            <a:r>
              <a:rPr lang="nb-NO" sz="2800" dirty="0" smtClean="0"/>
              <a:t>rettet mot </a:t>
            </a:r>
            <a:r>
              <a:rPr lang="nb-NO" sz="2800" dirty="0"/>
              <a:t>dette i </a:t>
            </a:r>
            <a:r>
              <a:rPr lang="nb-NO" sz="2800" dirty="0" smtClean="0"/>
              <a:t> tradisjonell </a:t>
            </a:r>
            <a:r>
              <a:rPr lang="nb-NO" sz="2800" dirty="0"/>
              <a:t>veiledning av </a:t>
            </a:r>
            <a:r>
              <a:rPr lang="nb-NO" sz="2800" dirty="0" smtClean="0"/>
              <a:t>profesjonelle</a:t>
            </a:r>
            <a:endParaRPr lang="nb-NO" sz="2800" dirty="0"/>
          </a:p>
          <a:p>
            <a:pPr lvl="8"/>
            <a:r>
              <a:rPr lang="en-US" sz="1600" dirty="0" smtClean="0"/>
              <a:t>Ref.: Lambert &amp;g </a:t>
            </a:r>
            <a:r>
              <a:rPr lang="en-US" sz="1600" dirty="0"/>
              <a:t>Simon, </a:t>
            </a:r>
            <a:r>
              <a:rPr lang="en-US" sz="1600" dirty="0" smtClean="0"/>
              <a:t>2008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3715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7FFEC05-E130-4A0D-A5D7-1A29C0622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71142CA-C92E-473D-A022-A45698C74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509819" cy="4751439"/>
          </a:xfrm>
        </p:spPr>
        <p:txBody>
          <a:bodyPr>
            <a:normAutofit lnSpcReduction="10000"/>
          </a:bodyPr>
          <a:lstStyle/>
          <a:p>
            <a:r>
              <a:rPr lang="nb-NO" sz="2800" dirty="0"/>
              <a:t>En studie viste at effekten av </a:t>
            </a:r>
            <a:r>
              <a:rPr lang="nb-NO" sz="2800" dirty="0" smtClean="0"/>
              <a:t>veiledning/terapi </a:t>
            </a:r>
            <a:r>
              <a:rPr lang="nb-NO" sz="2800" dirty="0"/>
              <a:t>ikke </a:t>
            </a:r>
            <a:r>
              <a:rPr lang="nb-NO" sz="2800" dirty="0" smtClean="0"/>
              <a:t>ble bedre </a:t>
            </a:r>
            <a:r>
              <a:rPr lang="nb-NO" sz="2800" dirty="0"/>
              <a:t>ved at </a:t>
            </a:r>
            <a:r>
              <a:rPr lang="nb-NO" sz="2800" dirty="0" smtClean="0"/>
              <a:t>terapeuten </a:t>
            </a:r>
            <a:r>
              <a:rPr lang="nb-NO" sz="2800" dirty="0"/>
              <a:t>ble veiledet i </a:t>
            </a:r>
            <a:r>
              <a:rPr lang="nb-NO" sz="2800" dirty="0" smtClean="0"/>
              <a:t>ferdigheter </a:t>
            </a:r>
            <a:r>
              <a:rPr lang="en-US" sz="2800" dirty="0" err="1" smtClean="0"/>
              <a:t>eller</a:t>
            </a:r>
            <a:r>
              <a:rPr lang="en-US" sz="2800" dirty="0" smtClean="0"/>
              <a:t> </a:t>
            </a:r>
            <a:r>
              <a:rPr lang="en-US" sz="2800" dirty="0" err="1" smtClean="0"/>
              <a:t>behandlingsprosessen</a:t>
            </a:r>
            <a:r>
              <a:rPr lang="en-US" sz="2800" dirty="0"/>
              <a:t>, men </a:t>
            </a:r>
            <a:r>
              <a:rPr lang="en-US" sz="2800" dirty="0" err="1" smtClean="0"/>
              <a:t>hvordan</a:t>
            </a:r>
            <a:r>
              <a:rPr lang="en-US" sz="2800" dirty="0" smtClean="0"/>
              <a:t> man </a:t>
            </a:r>
            <a:r>
              <a:rPr lang="en-US" sz="2800" dirty="0" err="1" smtClean="0"/>
              <a:t>skaper</a:t>
            </a:r>
            <a:r>
              <a:rPr lang="en-US" sz="2800" dirty="0" smtClean="0"/>
              <a:t> god </a:t>
            </a:r>
            <a:r>
              <a:rPr lang="en-US" sz="2800" u="sng" dirty="0" err="1" smtClean="0"/>
              <a:t>allianse</a:t>
            </a:r>
            <a:endParaRPr lang="en-US" sz="2800" u="sng" dirty="0"/>
          </a:p>
          <a:p>
            <a:pPr lvl="8"/>
            <a:r>
              <a:rPr lang="en-US" sz="1600" dirty="0"/>
              <a:t>Ref.: </a:t>
            </a:r>
            <a:r>
              <a:rPr lang="en-US" sz="1600" dirty="0" err="1"/>
              <a:t>Bambling</a:t>
            </a:r>
            <a:r>
              <a:rPr lang="en-US" sz="1600" dirty="0"/>
              <a:t>, King, </a:t>
            </a:r>
            <a:r>
              <a:rPr lang="en-US" sz="1600" dirty="0" err="1"/>
              <a:t>Raue</a:t>
            </a:r>
            <a:r>
              <a:rPr lang="en-US" sz="1600" dirty="0"/>
              <a:t>, Schweitzer &amp; </a:t>
            </a:r>
            <a:r>
              <a:rPr lang="nb-NO" sz="1600" dirty="0"/>
              <a:t>Lambert, 2006</a:t>
            </a:r>
          </a:p>
          <a:p>
            <a:r>
              <a:rPr lang="nb-NO" sz="2800" dirty="0" smtClean="0"/>
              <a:t>Veiledning </a:t>
            </a:r>
            <a:r>
              <a:rPr lang="nb-NO" sz="2800" dirty="0"/>
              <a:t>av terapeuter </a:t>
            </a:r>
            <a:r>
              <a:rPr lang="nb-NO" sz="2800" dirty="0" smtClean="0"/>
              <a:t>rettet mot </a:t>
            </a:r>
            <a:r>
              <a:rPr lang="nb-NO" sz="2800" u="sng" dirty="0"/>
              <a:t>endringsprinsipper</a:t>
            </a:r>
            <a:r>
              <a:rPr lang="nb-NO" sz="2800" dirty="0"/>
              <a:t> mer enn teknikker, </a:t>
            </a:r>
            <a:r>
              <a:rPr lang="nb-NO" sz="2800" dirty="0" smtClean="0"/>
              <a:t>altså kunnskap </a:t>
            </a:r>
            <a:r>
              <a:rPr lang="nb-NO" sz="2800" dirty="0"/>
              <a:t>om hva som fremmer vekst, </a:t>
            </a:r>
            <a:r>
              <a:rPr lang="nb-NO" sz="2800" dirty="0" smtClean="0"/>
              <a:t>framfor fiffige spørsmålsformer</a:t>
            </a:r>
            <a:r>
              <a:rPr lang="nb-NO" sz="2800" dirty="0"/>
              <a:t>, </a:t>
            </a:r>
            <a:r>
              <a:rPr lang="nb-NO" sz="2800" dirty="0" smtClean="0"/>
              <a:t>gjør </a:t>
            </a:r>
            <a:r>
              <a:rPr lang="nb-NO" sz="2800" dirty="0"/>
              <a:t>at klientene </a:t>
            </a:r>
            <a:r>
              <a:rPr lang="nb-NO" sz="2800" dirty="0" smtClean="0"/>
              <a:t>får mer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/>
              <a:t>av</a:t>
            </a:r>
            <a:r>
              <a:rPr lang="en-US" sz="2800" dirty="0"/>
              <a:t> </a:t>
            </a:r>
            <a:r>
              <a:rPr lang="en-US" sz="2800" dirty="0" err="1"/>
              <a:t>terapien</a:t>
            </a:r>
            <a:r>
              <a:rPr lang="en-US" sz="2800" dirty="0"/>
              <a:t> </a:t>
            </a:r>
            <a:endParaRPr lang="en-US" sz="2800" dirty="0" smtClean="0"/>
          </a:p>
          <a:p>
            <a:pPr lvl="8"/>
            <a:r>
              <a:rPr lang="en-US" sz="1600" dirty="0" smtClean="0"/>
              <a:t>Ref.: </a:t>
            </a:r>
            <a:r>
              <a:rPr lang="en-US" sz="1600" dirty="0" err="1" smtClean="0"/>
              <a:t>Rønnestad</a:t>
            </a:r>
            <a:r>
              <a:rPr lang="en-US" sz="1600" dirty="0" smtClean="0"/>
              <a:t> &amp; </a:t>
            </a:r>
            <a:r>
              <a:rPr lang="en-US" sz="1600" dirty="0" err="1"/>
              <a:t>Ladany</a:t>
            </a:r>
            <a:r>
              <a:rPr lang="en-US" sz="1600" dirty="0"/>
              <a:t>, </a:t>
            </a:r>
            <a:r>
              <a:rPr lang="en-US" sz="1600" dirty="0" smtClean="0"/>
              <a:t>2006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5631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75407E6-77EA-4B9F-A021-3D686293C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(… forts.)</a:t>
            </a:r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5477E1-AC5A-4429-ACBF-CE5D11E34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2277"/>
          </a:xfrm>
        </p:spPr>
        <p:txBody>
          <a:bodyPr>
            <a:normAutofit/>
          </a:bodyPr>
          <a:lstStyle/>
          <a:p>
            <a:r>
              <a:rPr lang="en-US" sz="2800" dirty="0"/>
              <a:t>Nest </a:t>
            </a:r>
            <a:r>
              <a:rPr lang="en-US" sz="2800" dirty="0" err="1" smtClean="0"/>
              <a:t>etter</a:t>
            </a:r>
            <a:r>
              <a:rPr lang="en-US" sz="2800" dirty="0" smtClean="0"/>
              <a:t> </a:t>
            </a:r>
            <a:r>
              <a:rPr lang="nb-NO" sz="2800" dirty="0" smtClean="0"/>
              <a:t>ressurser knyttet til klienten (forklarer omkring 40% av utfallet), </a:t>
            </a:r>
            <a:r>
              <a:rPr lang="nb-NO" sz="2800" dirty="0"/>
              <a:t>er </a:t>
            </a:r>
            <a:r>
              <a:rPr lang="nb-NO" sz="2800" dirty="0" smtClean="0"/>
              <a:t>det alliansen </a:t>
            </a:r>
            <a:r>
              <a:rPr lang="nb-NO" sz="2800" dirty="0"/>
              <a:t>mellom terapeut og klient som </a:t>
            </a:r>
            <a:r>
              <a:rPr lang="nb-NO" sz="2800" dirty="0" smtClean="0"/>
              <a:t>sterkest forklarer </a:t>
            </a:r>
            <a:r>
              <a:rPr lang="nb-NO" sz="2800" dirty="0"/>
              <a:t>utfallet av </a:t>
            </a:r>
            <a:r>
              <a:rPr lang="nb-NO" sz="2800" dirty="0" smtClean="0"/>
              <a:t>veiledning/terapi</a:t>
            </a:r>
          </a:p>
          <a:p>
            <a:pPr lvl="8"/>
            <a:r>
              <a:rPr lang="nb-NO" sz="1600" dirty="0"/>
              <a:t>Ref.: Hersoug, </a:t>
            </a:r>
            <a:r>
              <a:rPr lang="en-US" sz="1600" dirty="0" err="1"/>
              <a:t>Hoglend</a:t>
            </a:r>
            <a:r>
              <a:rPr lang="en-US" sz="1600" dirty="0"/>
              <a:t>, </a:t>
            </a:r>
            <a:r>
              <a:rPr lang="en-US" sz="1600" dirty="0" err="1"/>
              <a:t>Gabbard</a:t>
            </a:r>
            <a:r>
              <a:rPr lang="en-US" sz="1600" dirty="0"/>
              <a:t> &amp; Lorentzen, 2013</a:t>
            </a:r>
          </a:p>
          <a:p>
            <a:r>
              <a:rPr lang="en-US" sz="2800" dirty="0" err="1" smtClean="0"/>
              <a:t>Allianse</a:t>
            </a:r>
            <a:r>
              <a:rPr lang="en-US" sz="2800" dirty="0" smtClean="0"/>
              <a:t> </a:t>
            </a:r>
            <a:r>
              <a:rPr lang="nb-NO" sz="2800" dirty="0" smtClean="0"/>
              <a:t>anses å </a:t>
            </a:r>
            <a:r>
              <a:rPr lang="nb-NO" sz="2800" dirty="0"/>
              <a:t>forklare omkring </a:t>
            </a:r>
            <a:r>
              <a:rPr lang="nb-NO" sz="2800" dirty="0" smtClean="0"/>
              <a:t>¼ av hvor godt </a:t>
            </a:r>
            <a:r>
              <a:rPr lang="nb-NO" sz="2800" dirty="0"/>
              <a:t>personer blir hjulpet av </a:t>
            </a:r>
            <a:r>
              <a:rPr lang="nb-NO" sz="2800" dirty="0" smtClean="0"/>
              <a:t>slike profesjonelle samtaler (15 % til teknikker og 15% placebo)</a:t>
            </a:r>
            <a:endParaRPr lang="nb-NO" sz="2800" dirty="0"/>
          </a:p>
          <a:p>
            <a:pPr lvl="8"/>
            <a:r>
              <a:rPr lang="en-US" sz="1600" dirty="0" smtClean="0"/>
              <a:t>Ref.: Horvath</a:t>
            </a:r>
            <a:r>
              <a:rPr lang="en-US" sz="1600" dirty="0"/>
              <a:t>, Del Re, </a:t>
            </a:r>
            <a:r>
              <a:rPr lang="en-US" sz="1600" dirty="0" err="1"/>
              <a:t>Fluckiger</a:t>
            </a:r>
            <a:r>
              <a:rPr lang="en-US" sz="1600" dirty="0"/>
              <a:t> </a:t>
            </a:r>
            <a:r>
              <a:rPr lang="en-US" sz="1600" dirty="0" smtClean="0"/>
              <a:t>&amp; </a:t>
            </a:r>
            <a:r>
              <a:rPr lang="en-US" sz="1600" dirty="0"/>
              <a:t>Symonds</a:t>
            </a:r>
            <a:r>
              <a:rPr lang="en-US" sz="1600" dirty="0" smtClean="0"/>
              <a:t>, 2011</a:t>
            </a:r>
            <a:r>
              <a:rPr lang="en-US" sz="1600" dirty="0"/>
              <a:t>; Lambert </a:t>
            </a:r>
            <a:r>
              <a:rPr lang="en-US" sz="1600" dirty="0" smtClean="0"/>
              <a:t>&amp; </a:t>
            </a:r>
            <a:r>
              <a:rPr lang="en-US" sz="1600" dirty="0"/>
              <a:t>Archer, </a:t>
            </a:r>
            <a:r>
              <a:rPr lang="en-US" sz="1600" dirty="0" smtClean="0"/>
              <a:t>2006; </a:t>
            </a:r>
            <a:r>
              <a:rPr lang="nb-NO" sz="1600" dirty="0"/>
              <a:t>Martin et al., 2000</a:t>
            </a:r>
          </a:p>
          <a:p>
            <a:pPr marL="3657600" lvl="8" indent="0">
              <a:buNone/>
            </a:pPr>
            <a:endParaRPr lang="en-US" sz="1600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12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Siden</a:t>
            </a:r>
            <a:r>
              <a:rPr lang="en-US" sz="2800" dirty="0"/>
              <a:t> </a:t>
            </a:r>
            <a:r>
              <a:rPr lang="en-US" sz="2800" dirty="0" err="1"/>
              <a:t>det</a:t>
            </a:r>
            <a:r>
              <a:rPr lang="en-US" sz="2800" dirty="0"/>
              <a:t> </a:t>
            </a:r>
            <a:r>
              <a:rPr lang="en-US" sz="2800" dirty="0" err="1" smtClean="0"/>
              <a:t>er</a:t>
            </a:r>
            <a:r>
              <a:rPr lang="en-US" sz="2800" dirty="0" smtClean="0"/>
              <a:t> </a:t>
            </a:r>
            <a:r>
              <a:rPr lang="en-US" sz="2800" dirty="0" err="1" smtClean="0"/>
              <a:t>metodiske</a:t>
            </a:r>
            <a:r>
              <a:rPr lang="en-US" sz="2800" dirty="0" smtClean="0"/>
              <a:t> </a:t>
            </a:r>
            <a:r>
              <a:rPr lang="en-US" sz="2800" dirty="0" err="1"/>
              <a:t>problemer</a:t>
            </a:r>
            <a:r>
              <a:rPr lang="en-US" sz="2800" dirty="0"/>
              <a:t> </a:t>
            </a:r>
            <a:r>
              <a:rPr lang="en-US" sz="2800" dirty="0" err="1"/>
              <a:t>knyttet</a:t>
            </a:r>
            <a:r>
              <a:rPr lang="en-US" sz="2800" dirty="0"/>
              <a:t> </a:t>
            </a:r>
            <a:r>
              <a:rPr lang="en-US" sz="2800" dirty="0" err="1"/>
              <a:t>til</a:t>
            </a:r>
            <a:r>
              <a:rPr lang="en-US" sz="2800" dirty="0"/>
              <a:t> </a:t>
            </a:r>
            <a:r>
              <a:rPr lang="en-US" sz="2800" dirty="0" smtClean="0"/>
              <a:t>å </a:t>
            </a:r>
            <a:r>
              <a:rPr lang="en-US" sz="2800" dirty="0" err="1" smtClean="0"/>
              <a:t>skille</a:t>
            </a:r>
            <a:r>
              <a:rPr lang="en-US" sz="2800" dirty="0"/>
              <a:t> </a:t>
            </a:r>
            <a:r>
              <a:rPr lang="en-US" sz="2800" dirty="0" err="1" smtClean="0"/>
              <a:t>mellom</a:t>
            </a:r>
            <a:r>
              <a:rPr lang="en-US" sz="2800" dirty="0" smtClean="0"/>
              <a:t> </a:t>
            </a:r>
            <a:r>
              <a:rPr lang="en-US" sz="2800" dirty="0" err="1" smtClean="0"/>
              <a:t>teknikker</a:t>
            </a:r>
            <a:r>
              <a:rPr lang="en-US" sz="2800" dirty="0" smtClean="0"/>
              <a:t> (</a:t>
            </a:r>
            <a:r>
              <a:rPr lang="en-US" sz="2800" dirty="0" err="1" smtClean="0"/>
              <a:t>f.eks</a:t>
            </a:r>
            <a:r>
              <a:rPr lang="en-US" sz="2800" dirty="0" smtClean="0"/>
              <a:t>. </a:t>
            </a:r>
            <a:r>
              <a:rPr lang="en-US" sz="2800" dirty="0" err="1" smtClean="0"/>
              <a:t>spørsmålsformer</a:t>
            </a:r>
            <a:r>
              <a:rPr lang="en-US" sz="2800" dirty="0" smtClean="0"/>
              <a:t>, </a:t>
            </a:r>
            <a:r>
              <a:rPr lang="en-US" sz="2800" dirty="0" err="1" smtClean="0"/>
              <a:t>bruk</a:t>
            </a:r>
            <a:r>
              <a:rPr lang="en-US" sz="2800" dirty="0" smtClean="0"/>
              <a:t> </a:t>
            </a:r>
            <a:r>
              <a:rPr lang="en-US" sz="2800" dirty="0" err="1" smtClean="0"/>
              <a:t>av</a:t>
            </a:r>
            <a:r>
              <a:rPr lang="en-US" sz="2800" dirty="0" smtClean="0"/>
              <a:t> </a:t>
            </a:r>
            <a:r>
              <a:rPr lang="en-US" sz="2800" dirty="0" err="1" smtClean="0"/>
              <a:t>materiale</a:t>
            </a:r>
            <a:r>
              <a:rPr lang="en-US" sz="2800" dirty="0" smtClean="0"/>
              <a:t> </a:t>
            </a:r>
            <a:r>
              <a:rPr lang="en-US" sz="2800" dirty="0" err="1" smtClean="0"/>
              <a:t>osv</a:t>
            </a:r>
            <a:r>
              <a:rPr lang="en-US" sz="2800" dirty="0" smtClean="0"/>
              <a:t>.) </a:t>
            </a:r>
            <a:r>
              <a:rPr lang="en-US" sz="2800" dirty="0" err="1" smtClean="0"/>
              <a:t>og</a:t>
            </a:r>
            <a:r>
              <a:rPr lang="en-US" sz="2800" dirty="0" smtClean="0"/>
              <a:t> </a:t>
            </a:r>
            <a:r>
              <a:rPr lang="en-US" sz="2800" dirty="0" err="1"/>
              <a:t>relasjonsfaktorer</a:t>
            </a:r>
            <a:r>
              <a:rPr lang="en-US" sz="2800" dirty="0"/>
              <a:t> </a:t>
            </a:r>
            <a:r>
              <a:rPr lang="en-US" sz="2800" dirty="0" err="1"/>
              <a:t>som</a:t>
            </a:r>
            <a:r>
              <a:rPr lang="en-US" sz="2800" dirty="0"/>
              <a:t> </a:t>
            </a:r>
            <a:r>
              <a:rPr lang="en-US" sz="2800" dirty="0" err="1" smtClean="0"/>
              <a:t>inngår</a:t>
            </a:r>
            <a:r>
              <a:rPr lang="en-US" sz="2800" dirty="0" smtClean="0"/>
              <a:t> </a:t>
            </a:r>
            <a:r>
              <a:rPr lang="en-US" sz="2800" dirty="0"/>
              <a:t>i </a:t>
            </a:r>
            <a:r>
              <a:rPr lang="en-US" sz="2800" dirty="0" err="1" smtClean="0"/>
              <a:t>en</a:t>
            </a:r>
            <a:r>
              <a:rPr lang="en-US" sz="2800" dirty="0" smtClean="0"/>
              <a:t> </a:t>
            </a:r>
            <a:r>
              <a:rPr lang="nb-NO" sz="2800" dirty="0" smtClean="0"/>
              <a:t>prosess</a:t>
            </a:r>
            <a:r>
              <a:rPr lang="nb-NO" sz="2800" dirty="0"/>
              <a:t>, skal nevnte styrkeforhold anses </a:t>
            </a:r>
            <a:r>
              <a:rPr lang="nb-NO" sz="2800" dirty="0" smtClean="0"/>
              <a:t>som </a:t>
            </a:r>
            <a:r>
              <a:rPr lang="en-US" sz="2800" dirty="0" err="1" smtClean="0"/>
              <a:t>retningsgivende</a:t>
            </a:r>
            <a:r>
              <a:rPr lang="en-US" sz="2800" dirty="0"/>
              <a:t>, 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/>
              <a:t>ikke</a:t>
            </a:r>
            <a:r>
              <a:rPr lang="en-US" sz="2800" dirty="0"/>
              <a:t> </a:t>
            </a:r>
            <a:r>
              <a:rPr lang="en-US" sz="2800" dirty="0" err="1" smtClean="0"/>
              <a:t>forstås</a:t>
            </a:r>
            <a:r>
              <a:rPr lang="en-US" sz="2800" dirty="0" smtClean="0"/>
              <a:t> </a:t>
            </a:r>
            <a:r>
              <a:rPr lang="en-US" sz="2800" dirty="0"/>
              <a:t>i </a:t>
            </a:r>
            <a:r>
              <a:rPr lang="en-US" sz="2800" dirty="0" err="1"/>
              <a:t>absolutt</a:t>
            </a:r>
            <a:r>
              <a:rPr lang="en-US" sz="2800" dirty="0"/>
              <a:t> </a:t>
            </a:r>
            <a:r>
              <a:rPr lang="en-US" sz="2800" dirty="0" smtClean="0"/>
              <a:t>form</a:t>
            </a:r>
          </a:p>
          <a:p>
            <a:pPr lvl="8"/>
            <a:r>
              <a:rPr lang="en-US" sz="1600" dirty="0" smtClean="0"/>
              <a:t>Ref.: Blow</a:t>
            </a:r>
            <a:r>
              <a:rPr lang="en-US" sz="1600" dirty="0"/>
              <a:t>, </a:t>
            </a:r>
            <a:r>
              <a:rPr lang="en-US" sz="1600" dirty="0" err="1"/>
              <a:t>Sprenkle</a:t>
            </a:r>
            <a:r>
              <a:rPr lang="en-US" sz="1600" dirty="0"/>
              <a:t> </a:t>
            </a:r>
            <a:r>
              <a:rPr lang="en-US" sz="1600" dirty="0" smtClean="0"/>
              <a:t>&amp; </a:t>
            </a:r>
            <a:r>
              <a:rPr lang="en-US" sz="1600" dirty="0"/>
              <a:t>Davis 2007; Sexton</a:t>
            </a:r>
            <a:r>
              <a:rPr lang="en-US" sz="1600" dirty="0" smtClean="0"/>
              <a:t>, Ridley &amp; </a:t>
            </a:r>
            <a:r>
              <a:rPr lang="en-US" sz="1600" dirty="0" err="1"/>
              <a:t>Kleiner</a:t>
            </a:r>
            <a:r>
              <a:rPr lang="en-US" sz="1600" dirty="0"/>
              <a:t>, 2004; Sexton, 2007; </a:t>
            </a:r>
            <a:r>
              <a:rPr lang="en-US" sz="1600" dirty="0" err="1" smtClean="0"/>
              <a:t>Sprenkle</a:t>
            </a:r>
            <a:r>
              <a:rPr lang="en-US" sz="1600" dirty="0" smtClean="0"/>
              <a:t> &amp; </a:t>
            </a:r>
            <a:r>
              <a:rPr lang="en-US" sz="1600" dirty="0"/>
              <a:t>Blow, </a:t>
            </a:r>
            <a:r>
              <a:rPr lang="en-US" sz="1600" dirty="0" smtClean="0"/>
              <a:t>2007</a:t>
            </a:r>
            <a:endParaRPr lang="en-US" sz="16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6852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199" y="1600200"/>
            <a:ext cx="8490155" cy="4721942"/>
          </a:xfrm>
        </p:spPr>
        <p:txBody>
          <a:bodyPr/>
          <a:lstStyle/>
          <a:p>
            <a:r>
              <a:rPr lang="nb-NO" sz="2800" dirty="0" smtClean="0"/>
              <a:t>Litt på tvers av bilde 4: </a:t>
            </a:r>
          </a:p>
          <a:p>
            <a:pPr lvl="1"/>
            <a:r>
              <a:rPr lang="nb-NO" sz="2400" dirty="0" smtClean="0"/>
              <a:t>Forskning </a:t>
            </a:r>
            <a:r>
              <a:rPr lang="nb-NO" sz="2400" dirty="0"/>
              <a:t>viser at allianse synes å være viktigere enn </a:t>
            </a:r>
            <a:r>
              <a:rPr lang="nb-NO" sz="2400" dirty="0" smtClean="0"/>
              <a:t>ressurser hos klienten </a:t>
            </a:r>
            <a:r>
              <a:rPr lang="nb-NO" sz="2400" dirty="0"/>
              <a:t>for utfallet av </a:t>
            </a:r>
            <a:r>
              <a:rPr lang="nb-NO" sz="2400" dirty="0" smtClean="0"/>
              <a:t>veiledning/psykoterapien</a:t>
            </a:r>
            <a:endParaRPr lang="nb-NO" sz="2400" dirty="0"/>
          </a:p>
          <a:p>
            <a:pPr lvl="8"/>
            <a:r>
              <a:rPr lang="nb-NO" sz="1600" dirty="0"/>
              <a:t>Ref.: Del Re </a:t>
            </a:r>
            <a:r>
              <a:rPr lang="nb-NO" sz="1600" dirty="0" smtClean="0"/>
              <a:t>et al., </a:t>
            </a:r>
            <a:r>
              <a:rPr lang="nb-NO" sz="1600" dirty="0"/>
              <a:t>2012</a:t>
            </a:r>
          </a:p>
          <a:p>
            <a:pPr lvl="1"/>
            <a:r>
              <a:rPr lang="nb-NO" sz="2400" dirty="0"/>
              <a:t>Forskning viser at kvaliteten på alliansen i sterkere grad preges av karakteristika ved den profesjonelle (terapeut, </a:t>
            </a:r>
            <a:r>
              <a:rPr lang="nb-NO" sz="2400" dirty="0" err="1"/>
              <a:t>coach</a:t>
            </a:r>
            <a:r>
              <a:rPr lang="nb-NO" sz="2400" dirty="0"/>
              <a:t>, rådgiver, veileder osv.) enn av karakteristika ved den som søker bistand (pasient, bruker, klient osv.) </a:t>
            </a:r>
          </a:p>
          <a:p>
            <a:pPr lvl="8"/>
            <a:r>
              <a:rPr lang="nb-NO" sz="1600" dirty="0"/>
              <a:t>Ref.: Marcus et al., 2011; </a:t>
            </a:r>
            <a:r>
              <a:rPr lang="nb-NO" sz="1600" dirty="0" err="1"/>
              <a:t>Zuroff</a:t>
            </a:r>
            <a:r>
              <a:rPr lang="nb-NO" sz="1600" dirty="0"/>
              <a:t> et al., 2010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2464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 smtClean="0"/>
              <a:t>Siden </a:t>
            </a:r>
            <a:r>
              <a:rPr lang="nb-NO" sz="2800" dirty="0"/>
              <a:t>definisjonen av allianse er noe diffus og prosessene som inngår i </a:t>
            </a:r>
            <a:r>
              <a:rPr lang="nb-NO" sz="2800" dirty="0" err="1"/>
              <a:t>allianseskaping</a:t>
            </a:r>
            <a:r>
              <a:rPr lang="nb-NO" sz="2800" dirty="0"/>
              <a:t> er komplekse, spriker forskningsfunnene i hvilken betydning den har </a:t>
            </a:r>
          </a:p>
          <a:p>
            <a:pPr lvl="8"/>
            <a:r>
              <a:rPr lang="nb-NO" sz="1600" dirty="0"/>
              <a:t>Ref.: McLeod, 2011</a:t>
            </a:r>
          </a:p>
          <a:p>
            <a:r>
              <a:rPr lang="nb-NO" sz="2800" dirty="0" smtClean="0"/>
              <a:t>Enkelte </a:t>
            </a:r>
            <a:r>
              <a:rPr lang="nb-NO" sz="2800" dirty="0"/>
              <a:t>studier viser at det bare er moderat sammenheng mellom kvaliteten på alliansen og hvordan resultatet av intervensjonen ble </a:t>
            </a:r>
          </a:p>
          <a:p>
            <a:pPr lvl="8"/>
            <a:r>
              <a:rPr lang="nb-NO" sz="1600" dirty="0"/>
              <a:t>Ref</a:t>
            </a:r>
            <a:r>
              <a:rPr lang="nb-NO" sz="1600" dirty="0" smtClean="0"/>
              <a:t>.: f.eks. </a:t>
            </a:r>
            <a:r>
              <a:rPr lang="nb-NO" sz="1600" dirty="0" err="1" smtClean="0"/>
              <a:t>Korfmacher</a:t>
            </a:r>
            <a:r>
              <a:rPr lang="nb-NO" sz="1600" dirty="0" smtClean="0"/>
              <a:t> </a:t>
            </a:r>
            <a:r>
              <a:rPr lang="nb-NO" sz="1600" dirty="0"/>
              <a:t>et al., 2007</a:t>
            </a:r>
          </a:p>
          <a:p>
            <a:pPr marL="3657600" lvl="8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3078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440994" cy="4692445"/>
          </a:xfrm>
        </p:spPr>
        <p:txBody>
          <a:bodyPr>
            <a:normAutofit/>
          </a:bodyPr>
          <a:lstStyle/>
          <a:p>
            <a:r>
              <a:rPr lang="nb-NO" sz="2900" dirty="0"/>
              <a:t>Betydningen av allianse varierer noe med personlighetstyper, den generelle livssituasjonen og tilgangen personen har til sosial støtte i det sosiale nettverket, så vel som typen av og alvorligheten i de psykiske lidelsene, osv. </a:t>
            </a:r>
          </a:p>
        </p:txBody>
      </p:sp>
    </p:spTree>
    <p:extLst>
      <p:ext uri="{BB962C8B-B14F-4D97-AF65-F5344CB8AC3E}">
        <p14:creationId xmlns:p14="http://schemas.microsoft.com/office/powerpoint/2010/main" val="77472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(… 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900" dirty="0"/>
              <a:t>Studier av voksne viser f.eks. at terapeutisk allianse ikke var så sterkt utslagsgivende for å lykkes i å hjelpe personer med panikklidelse og agorafobi </a:t>
            </a:r>
          </a:p>
          <a:p>
            <a:pPr lvl="8"/>
            <a:r>
              <a:rPr lang="nb-NO" sz="1700" dirty="0"/>
              <a:t>Ref.: </a:t>
            </a:r>
            <a:r>
              <a:rPr lang="nb-NO" sz="1700" dirty="0" err="1" smtClean="0"/>
              <a:t>Rammerö</a:t>
            </a:r>
            <a:r>
              <a:rPr lang="nb-NO" sz="1700" dirty="0" smtClean="0"/>
              <a:t> &amp; </a:t>
            </a:r>
            <a:r>
              <a:rPr lang="nb-NO" sz="1700" dirty="0" err="1" smtClean="0"/>
              <a:t>Öst</a:t>
            </a:r>
            <a:r>
              <a:rPr lang="nb-NO" sz="1700" dirty="0"/>
              <a:t>, 2007</a:t>
            </a:r>
          </a:p>
          <a:p>
            <a:r>
              <a:rPr lang="nb-NO" sz="2900" dirty="0"/>
              <a:t>viktigere for pasienter med tvangslidelser</a:t>
            </a:r>
          </a:p>
          <a:p>
            <a:pPr lvl="8"/>
            <a:r>
              <a:rPr lang="nb-NO" sz="1700" dirty="0"/>
              <a:t>Ref.: Vogel et al., 2006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9210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1920</Words>
  <Application>Microsoft Office PowerPoint</Application>
  <PresentationFormat>Skjermfremvisning (4:3)</PresentationFormat>
  <Paragraphs>128</Paragraphs>
  <Slides>33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33</vt:i4>
      </vt:variant>
    </vt:vector>
  </HeadingPairs>
  <TitlesOfParts>
    <vt:vector size="36" baseType="lpstr">
      <vt:lpstr>Arial</vt:lpstr>
      <vt:lpstr>Calibri</vt:lpstr>
      <vt:lpstr>Office-tema</vt:lpstr>
      <vt:lpstr>Betydningen av allianse for effekten av hjelpetiltak i familier med  sped- og småbarn</vt:lpstr>
      <vt:lpstr>Hva er terapeutisk allianse?</vt:lpstr>
      <vt:lpstr>Å oppleve seg sett, forstått og hjulpet</vt:lpstr>
      <vt:lpstr>(… forts.)</vt:lpstr>
      <vt:lpstr>(… forts.)</vt:lpstr>
      <vt:lpstr>(… forts.)</vt:lpstr>
      <vt:lpstr>(… forts.)</vt:lpstr>
      <vt:lpstr>(… forts.)</vt:lpstr>
      <vt:lpstr>(… forts.)</vt:lpstr>
      <vt:lpstr>(… forts.)</vt:lpstr>
      <vt:lpstr>(… forts.)</vt:lpstr>
      <vt:lpstr>(… forts.)</vt:lpstr>
      <vt:lpstr>(… forts., litt om begrepet tilknytning)</vt:lpstr>
      <vt:lpstr>(… forts., 3 bilder som et lite sidesprang)</vt:lpstr>
      <vt:lpstr>(… forts.)</vt:lpstr>
      <vt:lpstr>(… forts., slutt på sidesprang)</vt:lpstr>
      <vt:lpstr>(… forts.)</vt:lpstr>
      <vt:lpstr>(… forts.)</vt:lpstr>
      <vt:lpstr>(… forts.)</vt:lpstr>
      <vt:lpstr>Terapeut / veileder</vt:lpstr>
      <vt:lpstr>(… forts.)</vt:lpstr>
      <vt:lpstr>(… forts.)</vt:lpstr>
      <vt:lpstr>(… forts.)</vt:lpstr>
      <vt:lpstr>(… forts.)</vt:lpstr>
      <vt:lpstr>Ulik oppfatning</vt:lpstr>
      <vt:lpstr>Den gyldne middelvei</vt:lpstr>
      <vt:lpstr>(… forts.)</vt:lpstr>
      <vt:lpstr>(… forts.)</vt:lpstr>
      <vt:lpstr>(… forts.)</vt:lpstr>
      <vt:lpstr>Hvordan bli god?</vt:lpstr>
      <vt:lpstr>(… forts.)</vt:lpstr>
      <vt:lpstr>(… forts.)</vt:lpstr>
      <vt:lpstr>(… forts.)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Kolbjørn Skarpnes</dc:creator>
  <cp:lastModifiedBy>Øyvind Kvello</cp:lastModifiedBy>
  <cp:revision>137</cp:revision>
  <dcterms:created xsi:type="dcterms:W3CDTF">2013-06-10T16:56:09Z</dcterms:created>
  <dcterms:modified xsi:type="dcterms:W3CDTF">2017-11-13T20:16:29Z</dcterms:modified>
</cp:coreProperties>
</file>