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4"/>
  </p:notesMasterIdLst>
  <p:sldIdLst>
    <p:sldId id="446" r:id="rId2"/>
    <p:sldId id="447" r:id="rId3"/>
    <p:sldId id="285" r:id="rId4"/>
    <p:sldId id="286" r:id="rId5"/>
    <p:sldId id="287" r:id="rId6"/>
    <p:sldId id="448" r:id="rId7"/>
    <p:sldId id="356" r:id="rId8"/>
    <p:sldId id="394" r:id="rId9"/>
    <p:sldId id="397" r:id="rId10"/>
    <p:sldId id="395" r:id="rId11"/>
    <p:sldId id="449" r:id="rId12"/>
    <p:sldId id="452" r:id="rId13"/>
    <p:sldId id="450" r:id="rId14"/>
    <p:sldId id="454" r:id="rId15"/>
    <p:sldId id="458" r:id="rId16"/>
    <p:sldId id="459" r:id="rId17"/>
    <p:sldId id="451" r:id="rId18"/>
    <p:sldId id="440" r:id="rId19"/>
    <p:sldId id="441" r:id="rId20"/>
    <p:sldId id="455" r:id="rId21"/>
    <p:sldId id="399" r:id="rId22"/>
    <p:sldId id="400" r:id="rId23"/>
    <p:sldId id="401" r:id="rId24"/>
    <p:sldId id="402" r:id="rId25"/>
    <p:sldId id="403" r:id="rId26"/>
    <p:sldId id="404" r:id="rId27"/>
    <p:sldId id="445" r:id="rId28"/>
    <p:sldId id="466" r:id="rId29"/>
    <p:sldId id="467" r:id="rId30"/>
    <p:sldId id="464" r:id="rId31"/>
    <p:sldId id="461" r:id="rId32"/>
    <p:sldId id="425" r:id="rId33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Sund Sjøvold" initials="M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1"/>
    <p:restoredTop sz="91419"/>
  </p:normalViewPr>
  <p:slideViewPr>
    <p:cSldViewPr snapToGrid="0" snapToObjects="1">
      <p:cViewPr>
        <p:scale>
          <a:sx n="87" d="100"/>
          <a:sy n="87" d="100"/>
        </p:scale>
        <p:origin x="152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4B58-4315-6A42-9F3C-07A874C0C98F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78DBBA0-EADD-034E-9FF7-48A50A5EFC23}">
      <dgm:prSet phldrT="[Tekst]"/>
      <dgm:spPr/>
      <dgm:t>
        <a:bodyPr/>
        <a:lstStyle/>
        <a:p>
          <a:r>
            <a:rPr lang="nb-NO" dirty="0" smtClean="0"/>
            <a:t>Opplevd fare</a:t>
          </a:r>
          <a:endParaRPr lang="nb-NO" dirty="0"/>
        </a:p>
      </dgm:t>
    </dgm:pt>
    <dgm:pt modelId="{B6D523FF-81B8-CC47-8765-44C0CF83B6FC}" type="parTrans" cxnId="{F55DC4C0-5DC0-1048-9ABE-866DDDC6FD2D}">
      <dgm:prSet/>
      <dgm:spPr/>
      <dgm:t>
        <a:bodyPr/>
        <a:lstStyle/>
        <a:p>
          <a:endParaRPr lang="nb-NO"/>
        </a:p>
      </dgm:t>
    </dgm:pt>
    <dgm:pt modelId="{8B98F050-998B-E24D-8C91-6D6DAA358A27}" type="sibTrans" cxnId="{F55DC4C0-5DC0-1048-9ABE-866DDDC6FD2D}">
      <dgm:prSet/>
      <dgm:spPr/>
      <dgm:t>
        <a:bodyPr/>
        <a:lstStyle/>
        <a:p>
          <a:endParaRPr lang="nb-NO"/>
        </a:p>
      </dgm:t>
    </dgm:pt>
    <dgm:pt modelId="{E7318AB5-9147-7845-98D0-761E69EC09A9}">
      <dgm:prSet phldrT="[Tekst]"/>
      <dgm:spPr/>
      <dgm:t>
        <a:bodyPr/>
        <a:lstStyle/>
        <a:p>
          <a:r>
            <a:rPr lang="nb-NO" dirty="0" smtClean="0"/>
            <a:t>Redd, lei seg, sliten, sulten, slått seg……</a:t>
          </a:r>
          <a:endParaRPr lang="nb-NO" dirty="0"/>
        </a:p>
      </dgm:t>
    </dgm:pt>
    <dgm:pt modelId="{1766CBA7-9211-7B4E-A924-4BC23FD6A82A}" type="parTrans" cxnId="{854D2FD2-6B27-9F41-A4D7-8DF1F788A5F4}">
      <dgm:prSet/>
      <dgm:spPr/>
      <dgm:t>
        <a:bodyPr/>
        <a:lstStyle/>
        <a:p>
          <a:endParaRPr lang="nb-NO"/>
        </a:p>
      </dgm:t>
    </dgm:pt>
    <dgm:pt modelId="{5E9AC940-F525-0C4F-B246-B0D17FE7B2C1}" type="sibTrans" cxnId="{854D2FD2-6B27-9F41-A4D7-8DF1F788A5F4}">
      <dgm:prSet/>
      <dgm:spPr/>
      <dgm:t>
        <a:bodyPr/>
        <a:lstStyle/>
        <a:p>
          <a:endParaRPr lang="nb-NO"/>
        </a:p>
      </dgm:t>
    </dgm:pt>
    <dgm:pt modelId="{25DA3E74-451E-8748-AE56-28644B8780CC}">
      <dgm:prSet phldrT="[Tekst]"/>
      <dgm:spPr/>
      <dgm:t>
        <a:bodyPr/>
        <a:lstStyle/>
        <a:p>
          <a:r>
            <a:rPr lang="nb-NO" dirty="0" smtClean="0"/>
            <a:t>Tilknytningssystemet aktiveres</a:t>
          </a:r>
          <a:endParaRPr lang="nb-NO" dirty="0"/>
        </a:p>
      </dgm:t>
    </dgm:pt>
    <dgm:pt modelId="{C02E0815-AB24-1D43-B875-C35DAAF25FFE}" type="parTrans" cxnId="{DC65906E-70C3-7C4E-999E-F59BC9B9AC53}">
      <dgm:prSet/>
      <dgm:spPr/>
      <dgm:t>
        <a:bodyPr/>
        <a:lstStyle/>
        <a:p>
          <a:endParaRPr lang="nb-NO"/>
        </a:p>
      </dgm:t>
    </dgm:pt>
    <dgm:pt modelId="{96ECD7A5-D814-DA4A-96A8-C2EAE7A2CAE1}" type="sibTrans" cxnId="{DC65906E-70C3-7C4E-999E-F59BC9B9AC53}">
      <dgm:prSet/>
      <dgm:spPr/>
      <dgm:t>
        <a:bodyPr/>
        <a:lstStyle/>
        <a:p>
          <a:endParaRPr lang="nb-NO"/>
        </a:p>
      </dgm:t>
    </dgm:pt>
    <dgm:pt modelId="{CAC6EA68-DDF8-9041-82D2-EC6B208D0B3C}">
      <dgm:prSet phldrT="[Tekst]"/>
      <dgm:spPr/>
      <dgm:t>
        <a:bodyPr/>
        <a:lstStyle/>
        <a:p>
          <a:r>
            <a:rPr lang="nb-NO" dirty="0" smtClean="0"/>
            <a:t>Dette er fælt, skummelt, vondt…. Jeg trenger </a:t>
          </a:r>
          <a:r>
            <a:rPr lang="nb-NO" dirty="0" err="1" smtClean="0"/>
            <a:t>pappa´n</a:t>
          </a:r>
          <a:r>
            <a:rPr lang="nb-NO" dirty="0" smtClean="0"/>
            <a:t>/</a:t>
          </a:r>
          <a:r>
            <a:rPr lang="nb-NO" dirty="0" err="1" smtClean="0"/>
            <a:t>mamma´n</a:t>
          </a:r>
          <a:r>
            <a:rPr lang="nb-NO" dirty="0" smtClean="0"/>
            <a:t> min!</a:t>
          </a:r>
          <a:endParaRPr lang="nb-NO" dirty="0"/>
        </a:p>
      </dgm:t>
    </dgm:pt>
    <dgm:pt modelId="{80D2CCBA-BF39-9049-BD9E-E55A12813BDD}" type="parTrans" cxnId="{44987EB2-F72E-7A4D-B77D-7D467F768124}">
      <dgm:prSet/>
      <dgm:spPr/>
      <dgm:t>
        <a:bodyPr/>
        <a:lstStyle/>
        <a:p>
          <a:endParaRPr lang="nb-NO"/>
        </a:p>
      </dgm:t>
    </dgm:pt>
    <dgm:pt modelId="{9227320F-F3FE-BF43-BA2C-90E1DF3FF7D7}" type="sibTrans" cxnId="{44987EB2-F72E-7A4D-B77D-7D467F768124}">
      <dgm:prSet/>
      <dgm:spPr/>
      <dgm:t>
        <a:bodyPr/>
        <a:lstStyle/>
        <a:p>
          <a:endParaRPr lang="nb-NO"/>
        </a:p>
      </dgm:t>
    </dgm:pt>
    <dgm:pt modelId="{C7518D44-6449-3C43-A7DD-A13C1DCC1C2A}">
      <dgm:prSet phldrT="[Tekst]"/>
      <dgm:spPr/>
      <dgm:t>
        <a:bodyPr/>
        <a:lstStyle/>
        <a:p>
          <a:r>
            <a:rPr lang="nb-NO" dirty="0" smtClean="0"/>
            <a:t>Tilknytningsatferd utløses</a:t>
          </a:r>
          <a:endParaRPr lang="nb-NO" dirty="0"/>
        </a:p>
      </dgm:t>
    </dgm:pt>
    <dgm:pt modelId="{52B34799-C350-A741-828F-56F5C2F68403}" type="parTrans" cxnId="{85B0CCFD-C517-E44A-B16B-9693537759C1}">
      <dgm:prSet/>
      <dgm:spPr/>
      <dgm:t>
        <a:bodyPr/>
        <a:lstStyle/>
        <a:p>
          <a:endParaRPr lang="nb-NO"/>
        </a:p>
      </dgm:t>
    </dgm:pt>
    <dgm:pt modelId="{1E8C5807-20D5-5546-A78E-C7E9A3263911}" type="sibTrans" cxnId="{85B0CCFD-C517-E44A-B16B-9693537759C1}">
      <dgm:prSet/>
      <dgm:spPr/>
      <dgm:t>
        <a:bodyPr/>
        <a:lstStyle/>
        <a:p>
          <a:endParaRPr lang="nb-NO"/>
        </a:p>
      </dgm:t>
    </dgm:pt>
    <dgm:pt modelId="{0329EE2D-67BC-5A4F-8F65-781BCAE601B3}">
      <dgm:prSet phldrT="[Tekst]"/>
      <dgm:spPr/>
      <dgm:t>
        <a:bodyPr/>
        <a:lstStyle/>
        <a:p>
          <a:r>
            <a:rPr lang="nb-NO" dirty="0" smtClean="0"/>
            <a:t>Atferd som øker sannsynligheten for beskyttelse. Ex.: gråt </a:t>
          </a:r>
          <a:endParaRPr lang="nb-NO" dirty="0"/>
        </a:p>
      </dgm:t>
    </dgm:pt>
    <dgm:pt modelId="{7C6196A2-E9D6-DD4F-AE1B-B4AADEE1EBD8}" type="parTrans" cxnId="{5874AABE-C4E8-344E-9094-0268E648DA38}">
      <dgm:prSet/>
      <dgm:spPr/>
      <dgm:t>
        <a:bodyPr/>
        <a:lstStyle/>
        <a:p>
          <a:endParaRPr lang="nb-NO"/>
        </a:p>
      </dgm:t>
    </dgm:pt>
    <dgm:pt modelId="{0409A983-29C8-B445-8767-877CCDA1348F}" type="sibTrans" cxnId="{5874AABE-C4E8-344E-9094-0268E648DA38}">
      <dgm:prSet/>
      <dgm:spPr/>
      <dgm:t>
        <a:bodyPr/>
        <a:lstStyle/>
        <a:p>
          <a:endParaRPr lang="nb-NO"/>
        </a:p>
      </dgm:t>
    </dgm:pt>
    <dgm:pt modelId="{660AC7F6-7453-5440-889E-9CF5646A6DFE}">
      <dgm:prSet phldrT="[Tekst]" phldr="1"/>
      <dgm:spPr/>
      <dgm:t>
        <a:bodyPr/>
        <a:lstStyle/>
        <a:p>
          <a:endParaRPr lang="nb-NO"/>
        </a:p>
      </dgm:t>
    </dgm:pt>
    <dgm:pt modelId="{0EFA28BC-390A-1D47-9863-7A188B7FF3E9}" type="parTrans" cxnId="{89F81631-1EDA-8547-8317-A135EC2C2A2E}">
      <dgm:prSet/>
      <dgm:spPr/>
      <dgm:t>
        <a:bodyPr/>
        <a:lstStyle/>
        <a:p>
          <a:endParaRPr lang="nb-NO"/>
        </a:p>
      </dgm:t>
    </dgm:pt>
    <dgm:pt modelId="{3A351D59-FC51-6A47-9959-7EDE7416E398}" type="sibTrans" cxnId="{89F81631-1EDA-8547-8317-A135EC2C2A2E}">
      <dgm:prSet/>
      <dgm:spPr/>
      <dgm:t>
        <a:bodyPr/>
        <a:lstStyle/>
        <a:p>
          <a:endParaRPr lang="nb-NO"/>
        </a:p>
      </dgm:t>
    </dgm:pt>
    <dgm:pt modelId="{EC2FF763-03DB-1C46-ACBC-13DAE2F239E2}" type="pres">
      <dgm:prSet presAssocID="{C5F64B58-4315-6A42-9F3C-07A874C0C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3ED594C-78C2-1C49-875D-D54E6EDF4575}" type="pres">
      <dgm:prSet presAssocID="{C7518D44-6449-3C43-A7DD-A13C1DCC1C2A}" presName="boxAndChildren" presStyleCnt="0"/>
      <dgm:spPr/>
    </dgm:pt>
    <dgm:pt modelId="{25BC8A3B-88B8-9443-8B03-A58101AA3C3D}" type="pres">
      <dgm:prSet presAssocID="{C7518D44-6449-3C43-A7DD-A13C1DCC1C2A}" presName="parentTextBox" presStyleLbl="node1" presStyleIdx="0" presStyleCnt="3"/>
      <dgm:spPr/>
      <dgm:t>
        <a:bodyPr/>
        <a:lstStyle/>
        <a:p>
          <a:endParaRPr lang="nb-NO"/>
        </a:p>
      </dgm:t>
    </dgm:pt>
    <dgm:pt modelId="{9BB2EF30-2F24-414B-953D-504D43B94B9D}" type="pres">
      <dgm:prSet presAssocID="{C7518D44-6449-3C43-A7DD-A13C1DCC1C2A}" presName="entireBox" presStyleLbl="node1" presStyleIdx="0" presStyleCnt="3"/>
      <dgm:spPr/>
      <dgm:t>
        <a:bodyPr/>
        <a:lstStyle/>
        <a:p>
          <a:endParaRPr lang="nb-NO"/>
        </a:p>
      </dgm:t>
    </dgm:pt>
    <dgm:pt modelId="{A87E533F-8AA3-B745-BD26-5744B1C55BF3}" type="pres">
      <dgm:prSet presAssocID="{C7518D44-6449-3C43-A7DD-A13C1DCC1C2A}" presName="descendantBox" presStyleCnt="0"/>
      <dgm:spPr/>
    </dgm:pt>
    <dgm:pt modelId="{1A6F0B17-8411-2A4D-8B61-73915BBEDC15}" type="pres">
      <dgm:prSet presAssocID="{0329EE2D-67BC-5A4F-8F65-781BCAE601B3}" presName="childTextBox" presStyleLbl="fg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441BC7-5FEF-324C-8BBF-4FF77E7D1D52}" type="pres">
      <dgm:prSet presAssocID="{660AC7F6-7453-5440-889E-9CF5646A6DF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8D5B5B-6DBC-2B48-B0DB-49256A59129E}" type="pres">
      <dgm:prSet presAssocID="{96ECD7A5-D814-DA4A-96A8-C2EAE7A2CAE1}" presName="sp" presStyleCnt="0"/>
      <dgm:spPr/>
    </dgm:pt>
    <dgm:pt modelId="{022A39CA-E94E-3D48-9B27-6E5D95030DA5}" type="pres">
      <dgm:prSet presAssocID="{25DA3E74-451E-8748-AE56-28644B8780CC}" presName="arrowAndChildren" presStyleCnt="0"/>
      <dgm:spPr/>
    </dgm:pt>
    <dgm:pt modelId="{A1EA7CF0-D8E3-9044-B26E-D10BC7EF943E}" type="pres">
      <dgm:prSet presAssocID="{25DA3E74-451E-8748-AE56-28644B8780CC}" presName="parentTextArrow" presStyleLbl="node1" presStyleIdx="0" presStyleCnt="3"/>
      <dgm:spPr/>
      <dgm:t>
        <a:bodyPr/>
        <a:lstStyle/>
        <a:p>
          <a:endParaRPr lang="nb-NO"/>
        </a:p>
      </dgm:t>
    </dgm:pt>
    <dgm:pt modelId="{020CA9ED-DCC9-6940-9BA4-E009339DDF76}" type="pres">
      <dgm:prSet presAssocID="{25DA3E74-451E-8748-AE56-28644B8780CC}" presName="arrow" presStyleLbl="node1" presStyleIdx="1" presStyleCnt="3"/>
      <dgm:spPr/>
      <dgm:t>
        <a:bodyPr/>
        <a:lstStyle/>
        <a:p>
          <a:endParaRPr lang="nb-NO"/>
        </a:p>
      </dgm:t>
    </dgm:pt>
    <dgm:pt modelId="{6AABC0CD-CC49-B544-861C-59B7AA28041F}" type="pres">
      <dgm:prSet presAssocID="{25DA3E74-451E-8748-AE56-28644B8780CC}" presName="descendantArrow" presStyleCnt="0"/>
      <dgm:spPr/>
    </dgm:pt>
    <dgm:pt modelId="{D31BC91D-B11D-6748-A9F1-A4A52E6ED0C1}" type="pres">
      <dgm:prSet presAssocID="{CAC6EA68-DDF8-9041-82D2-EC6B208D0B3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2468617-3F0E-0B4D-84F5-A02473732881}" type="pres">
      <dgm:prSet presAssocID="{8B98F050-998B-E24D-8C91-6D6DAA358A27}" presName="sp" presStyleCnt="0"/>
      <dgm:spPr/>
    </dgm:pt>
    <dgm:pt modelId="{98DE4912-4D8A-B442-8F43-3E09115ECC77}" type="pres">
      <dgm:prSet presAssocID="{978DBBA0-EADD-034E-9FF7-48A50A5EFC23}" presName="arrowAndChildren" presStyleCnt="0"/>
      <dgm:spPr/>
    </dgm:pt>
    <dgm:pt modelId="{230D142F-87BE-3B4D-B6D1-B7E9ADE05EAB}" type="pres">
      <dgm:prSet presAssocID="{978DBBA0-EADD-034E-9FF7-48A50A5EFC23}" presName="parentTextArrow" presStyleLbl="node1" presStyleIdx="1" presStyleCnt="3"/>
      <dgm:spPr/>
      <dgm:t>
        <a:bodyPr/>
        <a:lstStyle/>
        <a:p>
          <a:endParaRPr lang="nb-NO"/>
        </a:p>
      </dgm:t>
    </dgm:pt>
    <dgm:pt modelId="{3D49C194-53F4-6841-BED4-5EAB4CA21408}" type="pres">
      <dgm:prSet presAssocID="{978DBBA0-EADD-034E-9FF7-48A50A5EFC23}" presName="arrow" presStyleLbl="node1" presStyleIdx="2" presStyleCnt="3"/>
      <dgm:spPr/>
      <dgm:t>
        <a:bodyPr/>
        <a:lstStyle/>
        <a:p>
          <a:endParaRPr lang="nb-NO"/>
        </a:p>
      </dgm:t>
    </dgm:pt>
    <dgm:pt modelId="{FE16882C-10B9-0A42-85BD-136AADF7982D}" type="pres">
      <dgm:prSet presAssocID="{978DBBA0-EADD-034E-9FF7-48A50A5EFC23}" presName="descendantArrow" presStyleCnt="0"/>
      <dgm:spPr/>
    </dgm:pt>
    <dgm:pt modelId="{5B497CF8-B648-9F49-A726-835C87C5EAC4}" type="pres">
      <dgm:prSet presAssocID="{E7318AB5-9147-7845-98D0-761E69EC09A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EAC2A34-3647-1B4C-9954-151261464BE7}" type="presOf" srcId="{CAC6EA68-DDF8-9041-82D2-EC6B208D0B3C}" destId="{D31BC91D-B11D-6748-A9F1-A4A52E6ED0C1}" srcOrd="0" destOrd="0" presId="urn:microsoft.com/office/officeart/2005/8/layout/process4"/>
    <dgm:cxn modelId="{23E0424B-0C22-CC43-8FAC-5ED0CA6CCF1C}" type="presOf" srcId="{660AC7F6-7453-5440-889E-9CF5646A6DFE}" destId="{28441BC7-5FEF-324C-8BBF-4FF77E7D1D52}" srcOrd="0" destOrd="0" presId="urn:microsoft.com/office/officeart/2005/8/layout/process4"/>
    <dgm:cxn modelId="{85B0CCFD-C517-E44A-B16B-9693537759C1}" srcId="{C5F64B58-4315-6A42-9F3C-07A874C0C98F}" destId="{C7518D44-6449-3C43-A7DD-A13C1DCC1C2A}" srcOrd="2" destOrd="0" parTransId="{52B34799-C350-A741-828F-56F5C2F68403}" sibTransId="{1E8C5807-20D5-5546-A78E-C7E9A3263911}"/>
    <dgm:cxn modelId="{D481D99C-DC56-114B-8339-EEBEB5132ECA}" type="presOf" srcId="{978DBBA0-EADD-034E-9FF7-48A50A5EFC23}" destId="{3D49C194-53F4-6841-BED4-5EAB4CA21408}" srcOrd="1" destOrd="0" presId="urn:microsoft.com/office/officeart/2005/8/layout/process4"/>
    <dgm:cxn modelId="{854D2FD2-6B27-9F41-A4D7-8DF1F788A5F4}" srcId="{978DBBA0-EADD-034E-9FF7-48A50A5EFC23}" destId="{E7318AB5-9147-7845-98D0-761E69EC09A9}" srcOrd="0" destOrd="0" parTransId="{1766CBA7-9211-7B4E-A924-4BC23FD6A82A}" sibTransId="{5E9AC940-F525-0C4F-B246-B0D17FE7B2C1}"/>
    <dgm:cxn modelId="{B13643E3-E470-B943-858D-F60E8AEEA36A}" type="presOf" srcId="{25DA3E74-451E-8748-AE56-28644B8780CC}" destId="{A1EA7CF0-D8E3-9044-B26E-D10BC7EF943E}" srcOrd="0" destOrd="0" presId="urn:microsoft.com/office/officeart/2005/8/layout/process4"/>
    <dgm:cxn modelId="{859851F4-E699-2C47-B6C9-1C9334BE6070}" type="presOf" srcId="{C5F64B58-4315-6A42-9F3C-07A874C0C98F}" destId="{EC2FF763-03DB-1C46-ACBC-13DAE2F239E2}" srcOrd="0" destOrd="0" presId="urn:microsoft.com/office/officeart/2005/8/layout/process4"/>
    <dgm:cxn modelId="{DC65906E-70C3-7C4E-999E-F59BC9B9AC53}" srcId="{C5F64B58-4315-6A42-9F3C-07A874C0C98F}" destId="{25DA3E74-451E-8748-AE56-28644B8780CC}" srcOrd="1" destOrd="0" parTransId="{C02E0815-AB24-1D43-B875-C35DAAF25FFE}" sibTransId="{96ECD7A5-D814-DA4A-96A8-C2EAE7A2CAE1}"/>
    <dgm:cxn modelId="{F55DC4C0-5DC0-1048-9ABE-866DDDC6FD2D}" srcId="{C5F64B58-4315-6A42-9F3C-07A874C0C98F}" destId="{978DBBA0-EADD-034E-9FF7-48A50A5EFC23}" srcOrd="0" destOrd="0" parTransId="{B6D523FF-81B8-CC47-8765-44C0CF83B6FC}" sibTransId="{8B98F050-998B-E24D-8C91-6D6DAA358A27}"/>
    <dgm:cxn modelId="{15902F06-A98C-F542-B3CF-37C8948C8408}" type="presOf" srcId="{25DA3E74-451E-8748-AE56-28644B8780CC}" destId="{020CA9ED-DCC9-6940-9BA4-E009339DDF76}" srcOrd="1" destOrd="0" presId="urn:microsoft.com/office/officeart/2005/8/layout/process4"/>
    <dgm:cxn modelId="{9D94236E-158C-9646-9A2E-EF45AD7C9550}" type="presOf" srcId="{E7318AB5-9147-7845-98D0-761E69EC09A9}" destId="{5B497CF8-B648-9F49-A726-835C87C5EAC4}" srcOrd="0" destOrd="0" presId="urn:microsoft.com/office/officeart/2005/8/layout/process4"/>
    <dgm:cxn modelId="{E781A80E-7C98-614D-A5B6-188AF3D40A92}" type="presOf" srcId="{C7518D44-6449-3C43-A7DD-A13C1DCC1C2A}" destId="{25BC8A3B-88B8-9443-8B03-A58101AA3C3D}" srcOrd="0" destOrd="0" presId="urn:microsoft.com/office/officeart/2005/8/layout/process4"/>
    <dgm:cxn modelId="{89F81631-1EDA-8547-8317-A135EC2C2A2E}" srcId="{C7518D44-6449-3C43-A7DD-A13C1DCC1C2A}" destId="{660AC7F6-7453-5440-889E-9CF5646A6DFE}" srcOrd="1" destOrd="0" parTransId="{0EFA28BC-390A-1D47-9863-7A188B7FF3E9}" sibTransId="{3A351D59-FC51-6A47-9959-7EDE7416E398}"/>
    <dgm:cxn modelId="{938BA21D-DA47-6249-ADC4-9DC69ECDEA5D}" type="presOf" srcId="{C7518D44-6449-3C43-A7DD-A13C1DCC1C2A}" destId="{9BB2EF30-2F24-414B-953D-504D43B94B9D}" srcOrd="1" destOrd="0" presId="urn:microsoft.com/office/officeart/2005/8/layout/process4"/>
    <dgm:cxn modelId="{44987EB2-F72E-7A4D-B77D-7D467F768124}" srcId="{25DA3E74-451E-8748-AE56-28644B8780CC}" destId="{CAC6EA68-DDF8-9041-82D2-EC6B208D0B3C}" srcOrd="0" destOrd="0" parTransId="{80D2CCBA-BF39-9049-BD9E-E55A12813BDD}" sibTransId="{9227320F-F3FE-BF43-BA2C-90E1DF3FF7D7}"/>
    <dgm:cxn modelId="{4BB56194-4AC3-B649-A0AC-D00AE41CDA03}" type="presOf" srcId="{978DBBA0-EADD-034E-9FF7-48A50A5EFC23}" destId="{230D142F-87BE-3B4D-B6D1-B7E9ADE05EAB}" srcOrd="0" destOrd="0" presId="urn:microsoft.com/office/officeart/2005/8/layout/process4"/>
    <dgm:cxn modelId="{5874AABE-C4E8-344E-9094-0268E648DA38}" srcId="{C7518D44-6449-3C43-A7DD-A13C1DCC1C2A}" destId="{0329EE2D-67BC-5A4F-8F65-781BCAE601B3}" srcOrd="0" destOrd="0" parTransId="{7C6196A2-E9D6-DD4F-AE1B-B4AADEE1EBD8}" sibTransId="{0409A983-29C8-B445-8767-877CCDA1348F}"/>
    <dgm:cxn modelId="{2B8BCD6F-CCD7-AB42-A239-F6410F6A6CE3}" type="presOf" srcId="{0329EE2D-67BC-5A4F-8F65-781BCAE601B3}" destId="{1A6F0B17-8411-2A4D-8B61-73915BBEDC15}" srcOrd="0" destOrd="0" presId="urn:microsoft.com/office/officeart/2005/8/layout/process4"/>
    <dgm:cxn modelId="{8B6641E1-5376-6243-9A74-9412674B0B4D}" type="presParOf" srcId="{EC2FF763-03DB-1C46-ACBC-13DAE2F239E2}" destId="{63ED594C-78C2-1C49-875D-D54E6EDF4575}" srcOrd="0" destOrd="0" presId="urn:microsoft.com/office/officeart/2005/8/layout/process4"/>
    <dgm:cxn modelId="{C89A3413-C8C0-FB47-8A71-1083CE81B052}" type="presParOf" srcId="{63ED594C-78C2-1C49-875D-D54E6EDF4575}" destId="{25BC8A3B-88B8-9443-8B03-A58101AA3C3D}" srcOrd="0" destOrd="0" presId="urn:microsoft.com/office/officeart/2005/8/layout/process4"/>
    <dgm:cxn modelId="{BD9E9BB2-57B7-AE47-96AB-E233B41E43B7}" type="presParOf" srcId="{63ED594C-78C2-1C49-875D-D54E6EDF4575}" destId="{9BB2EF30-2F24-414B-953D-504D43B94B9D}" srcOrd="1" destOrd="0" presId="urn:microsoft.com/office/officeart/2005/8/layout/process4"/>
    <dgm:cxn modelId="{8FD41DB0-A414-984F-93D3-B541EC9F4A78}" type="presParOf" srcId="{63ED594C-78C2-1C49-875D-D54E6EDF4575}" destId="{A87E533F-8AA3-B745-BD26-5744B1C55BF3}" srcOrd="2" destOrd="0" presId="urn:microsoft.com/office/officeart/2005/8/layout/process4"/>
    <dgm:cxn modelId="{1B707BB4-07D7-AF4C-8842-014894357443}" type="presParOf" srcId="{A87E533F-8AA3-B745-BD26-5744B1C55BF3}" destId="{1A6F0B17-8411-2A4D-8B61-73915BBEDC15}" srcOrd="0" destOrd="0" presId="urn:microsoft.com/office/officeart/2005/8/layout/process4"/>
    <dgm:cxn modelId="{35162CEE-19A4-3E4C-9C4E-6A5E5A5A10F3}" type="presParOf" srcId="{A87E533F-8AA3-B745-BD26-5744B1C55BF3}" destId="{28441BC7-5FEF-324C-8BBF-4FF77E7D1D52}" srcOrd="1" destOrd="0" presId="urn:microsoft.com/office/officeart/2005/8/layout/process4"/>
    <dgm:cxn modelId="{C17C7539-FF21-274E-9780-3FD97DB5032C}" type="presParOf" srcId="{EC2FF763-03DB-1C46-ACBC-13DAE2F239E2}" destId="{6B8D5B5B-6DBC-2B48-B0DB-49256A59129E}" srcOrd="1" destOrd="0" presId="urn:microsoft.com/office/officeart/2005/8/layout/process4"/>
    <dgm:cxn modelId="{6B073106-B044-CF40-A687-C6B6E7E3D4FC}" type="presParOf" srcId="{EC2FF763-03DB-1C46-ACBC-13DAE2F239E2}" destId="{022A39CA-E94E-3D48-9B27-6E5D95030DA5}" srcOrd="2" destOrd="0" presId="urn:microsoft.com/office/officeart/2005/8/layout/process4"/>
    <dgm:cxn modelId="{F930DC4E-8FA3-5140-B6F1-9E24DAD8D192}" type="presParOf" srcId="{022A39CA-E94E-3D48-9B27-6E5D95030DA5}" destId="{A1EA7CF0-D8E3-9044-B26E-D10BC7EF943E}" srcOrd="0" destOrd="0" presId="urn:microsoft.com/office/officeart/2005/8/layout/process4"/>
    <dgm:cxn modelId="{557218E1-A45F-2C47-8A86-ADB953AC1905}" type="presParOf" srcId="{022A39CA-E94E-3D48-9B27-6E5D95030DA5}" destId="{020CA9ED-DCC9-6940-9BA4-E009339DDF76}" srcOrd="1" destOrd="0" presId="urn:microsoft.com/office/officeart/2005/8/layout/process4"/>
    <dgm:cxn modelId="{F2A8AFC3-D039-5C47-A7B3-78DE06E90684}" type="presParOf" srcId="{022A39CA-E94E-3D48-9B27-6E5D95030DA5}" destId="{6AABC0CD-CC49-B544-861C-59B7AA28041F}" srcOrd="2" destOrd="0" presId="urn:microsoft.com/office/officeart/2005/8/layout/process4"/>
    <dgm:cxn modelId="{901C63FC-4961-1148-B2B6-2DCBC3606EAF}" type="presParOf" srcId="{6AABC0CD-CC49-B544-861C-59B7AA28041F}" destId="{D31BC91D-B11D-6748-A9F1-A4A52E6ED0C1}" srcOrd="0" destOrd="0" presId="urn:microsoft.com/office/officeart/2005/8/layout/process4"/>
    <dgm:cxn modelId="{7FFE9C2C-C755-974A-87D7-5955E4A5A1C0}" type="presParOf" srcId="{EC2FF763-03DB-1C46-ACBC-13DAE2F239E2}" destId="{42468617-3F0E-0B4D-84F5-A02473732881}" srcOrd="3" destOrd="0" presId="urn:microsoft.com/office/officeart/2005/8/layout/process4"/>
    <dgm:cxn modelId="{06F1B715-EC35-D949-BAE0-18D683E98061}" type="presParOf" srcId="{EC2FF763-03DB-1C46-ACBC-13DAE2F239E2}" destId="{98DE4912-4D8A-B442-8F43-3E09115ECC77}" srcOrd="4" destOrd="0" presId="urn:microsoft.com/office/officeart/2005/8/layout/process4"/>
    <dgm:cxn modelId="{9493E507-F3B0-B843-B7B9-139C2BD9957A}" type="presParOf" srcId="{98DE4912-4D8A-B442-8F43-3E09115ECC77}" destId="{230D142F-87BE-3B4D-B6D1-B7E9ADE05EAB}" srcOrd="0" destOrd="0" presId="urn:microsoft.com/office/officeart/2005/8/layout/process4"/>
    <dgm:cxn modelId="{844420DC-341B-9B45-BF99-AF29D25A98CB}" type="presParOf" srcId="{98DE4912-4D8A-B442-8F43-3E09115ECC77}" destId="{3D49C194-53F4-6841-BED4-5EAB4CA21408}" srcOrd="1" destOrd="0" presId="urn:microsoft.com/office/officeart/2005/8/layout/process4"/>
    <dgm:cxn modelId="{775215AC-25F8-784B-B2DA-449CC69D9D42}" type="presParOf" srcId="{98DE4912-4D8A-B442-8F43-3E09115ECC77}" destId="{FE16882C-10B9-0A42-85BD-136AADF7982D}" srcOrd="2" destOrd="0" presId="urn:microsoft.com/office/officeart/2005/8/layout/process4"/>
    <dgm:cxn modelId="{5A95BF06-188C-FF43-94F5-7EAA78D91F31}" type="presParOf" srcId="{FE16882C-10B9-0A42-85BD-136AADF7982D}" destId="{5B497CF8-B648-9F49-A726-835C87C5EA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2EF30-2F24-414B-953D-504D43B94B9D}">
      <dsp:nvSpPr>
        <dsp:cNvPr id="0" name=""/>
        <dsp:cNvSpPr/>
      </dsp:nvSpPr>
      <dsp:spPr>
        <a:xfrm>
          <a:off x="0" y="3823984"/>
          <a:ext cx="7552267" cy="1255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Tilknytningsatferd utløses</a:t>
          </a:r>
          <a:endParaRPr lang="nb-NO" sz="2400" kern="1200" dirty="0"/>
        </a:p>
      </dsp:txBody>
      <dsp:txXfrm>
        <a:off x="0" y="3823984"/>
        <a:ext cx="7552267" cy="677763"/>
      </dsp:txXfrm>
    </dsp:sp>
    <dsp:sp modelId="{1A6F0B17-8411-2A4D-8B61-73915BBEDC15}">
      <dsp:nvSpPr>
        <dsp:cNvPr id="0" name=""/>
        <dsp:cNvSpPr/>
      </dsp:nvSpPr>
      <dsp:spPr>
        <a:xfrm>
          <a:off x="921" y="4476645"/>
          <a:ext cx="7190879" cy="577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Atferd som øker sannsynligheten for beskyttelse. Ex.: gråt </a:t>
          </a:r>
          <a:endParaRPr lang="nb-NO" sz="2000" kern="1200" dirty="0"/>
        </a:p>
      </dsp:txBody>
      <dsp:txXfrm>
        <a:off x="921" y="4476645"/>
        <a:ext cx="7190879" cy="577353"/>
      </dsp:txXfrm>
    </dsp:sp>
    <dsp:sp modelId="{28441BC7-5FEF-324C-8BBF-4FF77E7D1D52}">
      <dsp:nvSpPr>
        <dsp:cNvPr id="0" name=""/>
        <dsp:cNvSpPr/>
      </dsp:nvSpPr>
      <dsp:spPr>
        <a:xfrm>
          <a:off x="7191801" y="4476645"/>
          <a:ext cx="359543" cy="577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/>
        </a:p>
      </dsp:txBody>
      <dsp:txXfrm>
        <a:off x="7191801" y="4476645"/>
        <a:ext cx="359543" cy="577353"/>
      </dsp:txXfrm>
    </dsp:sp>
    <dsp:sp modelId="{020CA9ED-DCC9-6940-9BA4-E009339DDF76}">
      <dsp:nvSpPr>
        <dsp:cNvPr id="0" name=""/>
        <dsp:cNvSpPr/>
      </dsp:nvSpPr>
      <dsp:spPr>
        <a:xfrm rot="10800000">
          <a:off x="0" y="1912441"/>
          <a:ext cx="7552267" cy="19303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Tilknytningssystemet aktiveres</a:t>
          </a:r>
          <a:endParaRPr lang="nb-NO" sz="2400" kern="1200" dirty="0"/>
        </a:p>
      </dsp:txBody>
      <dsp:txXfrm rot="-10800000">
        <a:off x="0" y="1912441"/>
        <a:ext cx="7552267" cy="677559"/>
      </dsp:txXfrm>
    </dsp:sp>
    <dsp:sp modelId="{D31BC91D-B11D-6748-A9F1-A4A52E6ED0C1}">
      <dsp:nvSpPr>
        <dsp:cNvPr id="0" name=""/>
        <dsp:cNvSpPr/>
      </dsp:nvSpPr>
      <dsp:spPr>
        <a:xfrm>
          <a:off x="0" y="2590001"/>
          <a:ext cx="7552267" cy="577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Dette er fælt, skummelt, vondt…. Jeg trenger </a:t>
          </a:r>
          <a:r>
            <a:rPr lang="nb-NO" sz="2000" kern="1200" dirty="0" err="1" smtClean="0"/>
            <a:t>pappa´n</a:t>
          </a:r>
          <a:r>
            <a:rPr lang="nb-NO" sz="2000" kern="1200" dirty="0" smtClean="0"/>
            <a:t>/</a:t>
          </a:r>
          <a:r>
            <a:rPr lang="nb-NO" sz="2000" kern="1200" dirty="0" err="1" smtClean="0"/>
            <a:t>mamma´n</a:t>
          </a:r>
          <a:r>
            <a:rPr lang="nb-NO" sz="2000" kern="1200" dirty="0" smtClean="0"/>
            <a:t> min!</a:t>
          </a:r>
          <a:endParaRPr lang="nb-NO" sz="2000" kern="1200" dirty="0"/>
        </a:p>
      </dsp:txBody>
      <dsp:txXfrm>
        <a:off x="0" y="2590001"/>
        <a:ext cx="7552267" cy="577180"/>
      </dsp:txXfrm>
    </dsp:sp>
    <dsp:sp modelId="{3D49C194-53F4-6841-BED4-5EAB4CA21408}">
      <dsp:nvSpPr>
        <dsp:cNvPr id="0" name=""/>
        <dsp:cNvSpPr/>
      </dsp:nvSpPr>
      <dsp:spPr>
        <a:xfrm rot="10800000">
          <a:off x="0" y="897"/>
          <a:ext cx="7552267" cy="19303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Opplevd fare</a:t>
          </a:r>
          <a:endParaRPr lang="nb-NO" sz="2400" kern="1200" dirty="0"/>
        </a:p>
      </dsp:txBody>
      <dsp:txXfrm rot="-10800000">
        <a:off x="0" y="897"/>
        <a:ext cx="7552267" cy="677559"/>
      </dsp:txXfrm>
    </dsp:sp>
    <dsp:sp modelId="{5B497CF8-B648-9F49-A726-835C87C5EAC4}">
      <dsp:nvSpPr>
        <dsp:cNvPr id="0" name=""/>
        <dsp:cNvSpPr/>
      </dsp:nvSpPr>
      <dsp:spPr>
        <a:xfrm>
          <a:off x="0" y="678457"/>
          <a:ext cx="7552267" cy="577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Redd, lei seg, sliten, sulten, slått seg……</a:t>
          </a:r>
          <a:endParaRPr lang="nb-NO" sz="2000" kern="1200" dirty="0"/>
        </a:p>
      </dsp:txBody>
      <dsp:txXfrm>
        <a:off x="0" y="678457"/>
        <a:ext cx="7552267" cy="57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E946-CD27-4D4A-A9E1-C30EA7F84EBC}" type="datetimeFigureOut">
              <a:rPr lang="nn-NO" smtClean="0"/>
              <a:pPr/>
              <a:t>14.11.2017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556F7-2A52-FA46-99FE-E9D5647A33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121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9403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B5A27C-F34D-7C4D-BC27-15CE7C178862}" type="slidenum">
              <a:rPr lang="nb-NO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5974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1" y="4343839"/>
            <a:ext cx="5480313" cy="4108365"/>
          </a:xfrm>
          <a:noFill/>
          <a:ln/>
        </p:spPr>
        <p:txBody>
          <a:bodyPr wrap="none" anchor="ctr"/>
          <a:lstStyle/>
          <a:p>
            <a:endParaRPr lang="nb-N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3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F76555-00D6-A749-9EB6-8280629E315F}" type="slidenum">
              <a:rPr lang="nb-NO"/>
              <a:pPr/>
              <a:t>16</a:t>
            </a:fld>
            <a:endParaRPr lang="nb-NO"/>
          </a:p>
        </p:txBody>
      </p:sp>
      <p:sp>
        <p:nvSpPr>
          <p:cNvPr id="16179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09" y="4716384"/>
            <a:ext cx="5432107" cy="4460714"/>
          </a:xfrm>
          <a:noFill/>
          <a:ln/>
        </p:spPr>
        <p:txBody>
          <a:bodyPr wrap="none" anchor="ctr"/>
          <a:lstStyle/>
          <a:p>
            <a:r>
              <a:rPr lang="nb-NO" dirty="0" smtClean="0">
                <a:latin typeface="Times New Roman" charset="0"/>
              </a:rPr>
              <a:t>NB! </a:t>
            </a:r>
            <a:r>
              <a:rPr lang="nb-NO" dirty="0" err="1" smtClean="0">
                <a:latin typeface="Times New Roman" charset="0"/>
              </a:rPr>
              <a:t>Reperasjon</a:t>
            </a:r>
            <a:endParaRPr lang="nb-NO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tilknytning er etablert kan forutsetninger for tilknytning vurderes </a:t>
            </a:r>
            <a:r>
              <a:rPr lang="nb-NO" dirty="0" err="1" smtClean="0"/>
              <a:t>vha</a:t>
            </a:r>
            <a:r>
              <a:rPr lang="nb-NO" dirty="0" smtClean="0"/>
              <a:t> </a:t>
            </a:r>
            <a:r>
              <a:rPr lang="nb-NO" dirty="0" err="1" smtClean="0"/>
              <a:t>f.ex</a:t>
            </a:r>
            <a:r>
              <a:rPr lang="nb-NO" dirty="0" smtClean="0"/>
              <a:t>. WMCI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2955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760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vi ser etter ved bruk av Fremmedsituasjonen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944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1F2DADB1-77D2-461C-8659-0595AC098420}" type="slidenum">
              <a:rPr lang="nb-NO" altLang="nb-NO"/>
              <a:pPr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23</a:t>
            </a:fld>
            <a:endParaRPr lang="nb-NO" altLang="nb-NO"/>
          </a:p>
        </p:txBody>
      </p:sp>
      <p:sp>
        <p:nvSpPr>
          <p:cNvPr id="193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610" y="4716384"/>
            <a:ext cx="5432107" cy="4460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50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528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621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Viktig del av utredningen av eventuell omsorgssvikt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483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039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Når</a:t>
            </a:r>
            <a:r>
              <a:rPr lang="nb-NO" baseline="0" dirty="0" smtClean="0"/>
              <a:t> noe skummelt skjer, og når vi blir redde, kan vi flykte eller vi kan kjempe eller sloss eller vi kan gjøre oss usynlige. Fight, </a:t>
            </a:r>
            <a:r>
              <a:rPr lang="nb-NO" baseline="0" dirty="0" err="1" smtClean="0"/>
              <a:t>flight</a:t>
            </a:r>
            <a:r>
              <a:rPr lang="nb-NO" baseline="0" dirty="0" smtClean="0"/>
              <a:t> eller </a:t>
            </a:r>
            <a:r>
              <a:rPr lang="nb-NO" baseline="0" dirty="0" err="1" smtClean="0"/>
              <a:t>freeze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966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Evaluering av tiltak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811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A747-B169-443C-97FF-8B0C8357D89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5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Store omsorgsbehov, trassalder,</a:t>
            </a:r>
            <a:r>
              <a:rPr lang="nb-NO" baseline="0" dirty="0" smtClean="0"/>
              <a:t> dårlig utviklet språk, større grad av evne til tilpasning når eldre. </a:t>
            </a:r>
            <a:r>
              <a:rPr lang="nb-NO" dirty="0" smtClean="0"/>
              <a:t>Ny topp i 14-17 års alder. Rask endring og derigjennom stiller større krav til</a:t>
            </a:r>
            <a:r>
              <a:rPr lang="nb-NO" baseline="0" dirty="0" smtClean="0"/>
              <a:t> foreldre,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623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fører til særskilte </a:t>
            </a:r>
            <a:r>
              <a:rPr lang="nb-NO" dirty="0" err="1" smtClean="0"/>
              <a:t>omosrgsbehov</a:t>
            </a:r>
            <a:r>
              <a:rPr lang="nb-NO" dirty="0" smtClean="0"/>
              <a:t>? Før, under og etter fødsel.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255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414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Uavhengig av årsak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1272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utviklingsundersøkelse</a:t>
            </a:r>
            <a:r>
              <a:rPr lang="nb-NO" baseline="0" dirty="0" smtClean="0"/>
              <a:t> gir et resultat om barnets utvikling / hva barnet får til der og da, som må sammenholdes med annen info. Gir også info om foreldres støtte til barnet og hvordan barnet bruker </a:t>
            </a:r>
            <a:r>
              <a:rPr lang="nb-NO" baseline="0" dirty="0" err="1" smtClean="0"/>
              <a:t>foreldren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221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Prototypen på falsk smil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492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observasjon blir vi oppmerksomme på vår egen tilstedeværelse, noe som kan forstyrre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556F7-2A52-FA46-99FE-E9D5647A330F}" type="slidenum">
              <a:rPr lang="nn-NO" smtClean="0"/>
              <a:pPr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54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6B7368-03D6-514C-A12B-59DF69F5645B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Utvikling, samspill og tilknytning. </a:t>
            </a:r>
            <a:br>
              <a:rPr lang="nb-NO" sz="3600" dirty="0"/>
            </a:br>
            <a:r>
              <a:rPr lang="nb-NO" sz="3600" dirty="0"/>
              <a:t>Hvordan avdekke omsorgssvikt hos sped- og småbarn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Mette Sund Sjøvold</a:t>
            </a:r>
          </a:p>
          <a:p>
            <a:r>
              <a:rPr lang="nb-NO" dirty="0" smtClean="0"/>
              <a:t>Psykologspesialist</a:t>
            </a:r>
          </a:p>
          <a:p>
            <a:r>
              <a:rPr lang="nb-NO" dirty="0" smtClean="0"/>
              <a:t>Barnevernkonferansen 2017 Bergen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83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De minste barnas stemme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uttrykkes gjennom </a:t>
            </a:r>
          </a:p>
          <a:p>
            <a:pPr lvl="1"/>
            <a:r>
              <a:rPr lang="nb-NO" dirty="0" smtClean="0"/>
              <a:t>kropp, bevegelser, ansiktsuttrykk, lyder, regulering, samspill og relasjon til omsorgsgiver</a:t>
            </a:r>
          </a:p>
          <a:p>
            <a:endParaRPr lang="nb-NO" dirty="0"/>
          </a:p>
          <a:p>
            <a:r>
              <a:rPr lang="nb-NO" dirty="0" smtClean="0"/>
              <a:t>NB! Bruk av video er nødvendig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Utredning av barnets utvikling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Kunnskap om barns tidlige utvikling</a:t>
            </a:r>
          </a:p>
          <a:p>
            <a:r>
              <a:rPr lang="nb-NO" dirty="0" smtClean="0"/>
              <a:t>Samtale med foreldre om utviklingen – nødvendig, men ikke tilstrekkelig</a:t>
            </a:r>
          </a:p>
          <a:p>
            <a:r>
              <a:rPr lang="nb-NO" dirty="0" smtClean="0"/>
              <a:t>Bruk av standardiserte utviklingsobservasjoner/undersøkelser – </a:t>
            </a:r>
            <a:r>
              <a:rPr lang="nb-NO" dirty="0" err="1" smtClean="0"/>
              <a:t>f.ex</a:t>
            </a:r>
            <a:r>
              <a:rPr lang="nb-NO" dirty="0" smtClean="0"/>
              <a:t>.:</a:t>
            </a:r>
          </a:p>
          <a:p>
            <a:pPr lvl="1"/>
            <a:r>
              <a:rPr lang="nb-NO" dirty="0" err="1" smtClean="0"/>
              <a:t>Newborn</a:t>
            </a:r>
            <a:r>
              <a:rPr lang="nb-NO" dirty="0" smtClean="0"/>
              <a:t> </a:t>
            </a:r>
            <a:r>
              <a:rPr lang="nb-NO" dirty="0" err="1" smtClean="0"/>
              <a:t>Behaviour</a:t>
            </a:r>
            <a:r>
              <a:rPr lang="nb-NO" dirty="0" smtClean="0"/>
              <a:t> </a:t>
            </a:r>
            <a:r>
              <a:rPr lang="nb-NO" dirty="0" err="1" smtClean="0"/>
              <a:t>Observation</a:t>
            </a:r>
            <a:r>
              <a:rPr lang="nb-NO" dirty="0" smtClean="0"/>
              <a:t> (NBO)</a:t>
            </a:r>
          </a:p>
          <a:p>
            <a:pPr lvl="1"/>
            <a:r>
              <a:rPr lang="nb-NO" dirty="0" err="1" smtClean="0"/>
              <a:t>Bayley</a:t>
            </a:r>
            <a:r>
              <a:rPr lang="nb-NO" dirty="0" smtClean="0"/>
              <a:t> Scales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Infant</a:t>
            </a:r>
            <a:r>
              <a:rPr lang="nb-NO" dirty="0" smtClean="0"/>
              <a:t> Development</a:t>
            </a:r>
          </a:p>
          <a:p>
            <a:pPr lvl="1"/>
            <a:r>
              <a:rPr lang="nb-NO" dirty="0" smtClean="0"/>
              <a:t>Ages &amp; Stages </a:t>
            </a:r>
            <a:r>
              <a:rPr lang="nb-NO" dirty="0" err="1" smtClean="0"/>
              <a:t>Questionnaire</a:t>
            </a:r>
            <a:endParaRPr lang="nb-NO" dirty="0" smtClean="0"/>
          </a:p>
          <a:p>
            <a:pPr lvl="2"/>
            <a:r>
              <a:rPr lang="nb-NO" dirty="0" smtClean="0"/>
              <a:t>NB! Bruk video!</a:t>
            </a:r>
          </a:p>
          <a:p>
            <a:r>
              <a:rPr lang="nb-NO" dirty="0" smtClean="0"/>
              <a:t>Observasjoner</a:t>
            </a:r>
          </a:p>
          <a:p>
            <a:r>
              <a:rPr lang="nb-NO" dirty="0" smtClean="0"/>
              <a:t>Bruk av komparenter – helsesøster, barnehage, men ikke godt nok alene. NB! Barns tilpasning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2643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Samspillsobservasjon </a:t>
            </a:r>
            <a:r>
              <a:rPr lang="nb-NO" dirty="0" err="1" smtClean="0">
                <a:solidFill>
                  <a:srgbClr val="0070C0"/>
                </a:solidFill>
              </a:rPr>
              <a:t>vs</a:t>
            </a:r>
            <a:r>
              <a:rPr lang="nb-NO" dirty="0" smtClean="0">
                <a:solidFill>
                  <a:srgbClr val="0070C0"/>
                </a:solidFill>
              </a:rPr>
              <a:t> hjemmebesøk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u="sng" dirty="0" smtClean="0"/>
              <a:t>Hjemmebesøk</a:t>
            </a:r>
            <a:r>
              <a:rPr lang="nb-NO" dirty="0" smtClean="0"/>
              <a:t> gir informasjon om hjemmemiljø, struktur, orden m.m. Gir også informasjon om stemning og aktiviteter. </a:t>
            </a:r>
          </a:p>
          <a:p>
            <a:endParaRPr lang="nb-NO" dirty="0" smtClean="0"/>
          </a:p>
          <a:p>
            <a:r>
              <a:rPr lang="nb-NO" u="sng" dirty="0" smtClean="0"/>
              <a:t>Samspillsobservasjon</a:t>
            </a:r>
            <a:r>
              <a:rPr lang="nb-NO" dirty="0" smtClean="0"/>
              <a:t> (3 – 5 min. video-opptak) gir informasjon om samspillskvaliteten på mikronivå.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012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Utredning av samspill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Kunnskap om barns relasjonelle utvikling – inkl. barns tilpasning – </a:t>
            </a:r>
            <a:r>
              <a:rPr lang="nb-NO" dirty="0" err="1" smtClean="0"/>
              <a:t>f.ex</a:t>
            </a:r>
            <a:r>
              <a:rPr lang="nb-NO" dirty="0" smtClean="0"/>
              <a:t> at smil ikke nødvendigvis betyr glede – ytre atferd viser ikke alltid barnets indre tilstand</a:t>
            </a:r>
          </a:p>
          <a:p>
            <a:endParaRPr lang="nb-NO" dirty="0" smtClean="0"/>
          </a:p>
          <a:p>
            <a:r>
              <a:rPr lang="nb-NO" dirty="0" smtClean="0"/>
              <a:t>Kompetanse i analyse av samspill på mikronivå </a:t>
            </a:r>
          </a:p>
          <a:p>
            <a:pPr lvl="1"/>
            <a:r>
              <a:rPr lang="nb-NO" dirty="0" smtClean="0"/>
              <a:t>CARE-Index, MIM, PCERA, </a:t>
            </a:r>
            <a:r>
              <a:rPr lang="nb-NO" dirty="0" err="1" smtClean="0"/>
              <a:t>Crowell</a:t>
            </a:r>
            <a:r>
              <a:rPr lang="nb-NO" dirty="0" smtClean="0"/>
              <a:t>, </a:t>
            </a:r>
            <a:r>
              <a:rPr lang="nb-NO" dirty="0" err="1" smtClean="0"/>
              <a:t>utviklingsstøttende</a:t>
            </a:r>
            <a:r>
              <a:rPr lang="nb-NO" dirty="0" smtClean="0"/>
              <a:t> prinsipper i Marte </a:t>
            </a:r>
            <a:r>
              <a:rPr lang="nb-NO" dirty="0" err="1" smtClean="0"/>
              <a:t>meo</a:t>
            </a:r>
            <a:r>
              <a:rPr lang="nb-NO" dirty="0" smtClean="0"/>
              <a:t> m.m. – bruk av video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501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Samspillanalyse ved bruk av video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Filming gir en kunstig situasjon? </a:t>
            </a:r>
          </a:p>
          <a:p>
            <a:endParaRPr lang="nb-NO" dirty="0" smtClean="0"/>
          </a:p>
          <a:p>
            <a:r>
              <a:rPr lang="nb-NO" dirty="0" smtClean="0"/>
              <a:t>Små barns nonverbale språk kan være subtilt – et opptak kan sees flere ganger, også i sakte tempo</a:t>
            </a:r>
          </a:p>
          <a:p>
            <a:endParaRPr lang="nb-NO" dirty="0" smtClean="0"/>
          </a:p>
          <a:p>
            <a:r>
              <a:rPr lang="nb-NO" dirty="0" smtClean="0"/>
              <a:t>Analyse </a:t>
            </a:r>
            <a:r>
              <a:rPr lang="nb-NO" dirty="0"/>
              <a:t>av et video-opptak er som en ”biopsi”		</a:t>
            </a:r>
            <a:r>
              <a:rPr lang="nb-NO" sz="1800" dirty="0" smtClean="0"/>
              <a:t>(</a:t>
            </a:r>
            <a:r>
              <a:rPr lang="nb-NO" sz="1800" dirty="0"/>
              <a:t>Hafstad &amp; </a:t>
            </a:r>
            <a:r>
              <a:rPr lang="nb-NO" sz="1800" dirty="0" err="1"/>
              <a:t>Øvreeide</a:t>
            </a:r>
            <a:r>
              <a:rPr lang="nb-NO" sz="1800" dirty="0"/>
              <a:t>, 2004</a:t>
            </a:r>
            <a:r>
              <a:rPr lang="nb-NO" sz="1800" dirty="0" smtClean="0"/>
              <a:t>)</a:t>
            </a: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779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054100" y="571500"/>
            <a:ext cx="7076968" cy="1554584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sz="3600" dirty="0" smtClean="0">
                <a:solidFill>
                  <a:srgbClr val="0070C0"/>
                </a:solidFill>
              </a:rPr>
              <a:t>Ex.: 3-6 mnd. alder</a:t>
            </a:r>
            <a:br>
              <a:rPr lang="nb-NO" sz="3600" dirty="0" smtClean="0">
                <a:solidFill>
                  <a:srgbClr val="0070C0"/>
                </a:solidFill>
              </a:rPr>
            </a:br>
            <a:r>
              <a:rPr lang="nb-NO" sz="3600" dirty="0" smtClean="0">
                <a:solidFill>
                  <a:srgbClr val="0070C0"/>
                </a:solidFill>
              </a:rPr>
              <a:t>Utvikling av dialogferdigheter</a:t>
            </a:r>
            <a:br>
              <a:rPr lang="nb-NO" sz="3600" dirty="0" smtClean="0">
                <a:solidFill>
                  <a:srgbClr val="0070C0"/>
                </a:solidFill>
              </a:rPr>
            </a:br>
            <a:endParaRPr lang="nb-NO" sz="2800" dirty="0" smtClean="0">
              <a:solidFill>
                <a:srgbClr val="0070C0"/>
              </a:solidFill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idx="1"/>
          </p:nvPr>
        </p:nvSpPr>
        <p:spPr>
          <a:xfrm>
            <a:off x="1350964" y="2030506"/>
            <a:ext cx="6319238" cy="3442447"/>
          </a:xfrm>
        </p:spPr>
        <p:txBody>
          <a:bodyPr/>
          <a:lstStyle/>
          <a:p>
            <a:pPr marL="333375" indent="-333375" eaLnBrk="1" hangingPunct="1"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sz="3200" dirty="0" smtClean="0"/>
              <a:t>Barnets mest sosiale periode</a:t>
            </a:r>
          </a:p>
          <a:p>
            <a:pPr marL="333375" indent="-333375" eaLnBrk="1" hangingPunct="1"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sz="3200" dirty="0" smtClean="0"/>
              <a:t>Elsker ansikt-til-ansikt kontakt</a:t>
            </a:r>
          </a:p>
          <a:p>
            <a:pPr marL="333375" indent="-333375" eaLnBrk="1" hangingPunct="1"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sz="3200" dirty="0" smtClean="0"/>
              <a:t>Vokalisering, turtaking</a:t>
            </a:r>
          </a:p>
          <a:p>
            <a:pPr marL="333375" indent="-333375" eaLnBrk="1" hangingPunct="1"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sz="3200" dirty="0" smtClean="0"/>
              <a:t>Økende motorisk kontroll og styrke</a:t>
            </a:r>
          </a:p>
          <a:p>
            <a:pPr marL="333375" indent="-333375" eaLnBrk="1" hangingPunct="1">
              <a:buSzPct val="60000"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nb-NO" dirty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MSS 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4208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dirty="0" smtClean="0">
                <a:solidFill>
                  <a:srgbClr val="0070C0"/>
                </a:solidFill>
              </a:rPr>
              <a:t/>
            </a:r>
            <a:br>
              <a:rPr lang="nb-NO" dirty="0" smtClean="0">
                <a:solidFill>
                  <a:srgbClr val="0070C0"/>
                </a:solidFill>
              </a:rPr>
            </a:br>
            <a:r>
              <a:rPr lang="nb-NO" sz="3600" dirty="0" smtClean="0">
                <a:solidFill>
                  <a:srgbClr val="0070C0"/>
                </a:solidFill>
              </a:rPr>
              <a:t>I 3-6 måneders alder ser vi etter om </a:t>
            </a:r>
            <a:br>
              <a:rPr lang="nb-NO" sz="3600" dirty="0" smtClean="0">
                <a:solidFill>
                  <a:srgbClr val="0070C0"/>
                </a:solidFill>
              </a:rPr>
            </a:br>
            <a:endParaRPr lang="nb-NO" dirty="0" smtClean="0">
              <a:solidFill>
                <a:srgbClr val="0070C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MSS </a:t>
            </a:r>
            <a:endParaRPr lang="nb-NO"/>
          </a:p>
        </p:txBody>
      </p:sp>
      <p:sp>
        <p:nvSpPr>
          <p:cNvPr id="16077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95023" y="1995696"/>
            <a:ext cx="6852190" cy="3813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/>
              <a:t>b</a:t>
            </a:r>
            <a:r>
              <a:rPr lang="nb-NO" sz="2400" dirty="0" smtClean="0"/>
              <a:t>arnet søker  foreldrenes ansikt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 smtClean="0"/>
              <a:t>barnet har</a:t>
            </a:r>
            <a:r>
              <a:rPr lang="nb-NO" sz="2400" dirty="0" smtClean="0"/>
              <a:t> lyder</a:t>
            </a:r>
            <a:r>
              <a:rPr lang="nb-NO" dirty="0"/>
              <a:t> </a:t>
            </a:r>
            <a:r>
              <a:rPr lang="nb-NO" dirty="0" smtClean="0"/>
              <a:t>og hva slags</a:t>
            </a:r>
            <a:endParaRPr lang="nb-NO" dirty="0"/>
          </a:p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 smtClean="0"/>
              <a:t>det er t</a:t>
            </a:r>
            <a:r>
              <a:rPr lang="nb-NO" sz="2400" dirty="0" smtClean="0"/>
              <a:t>urtaking 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 smtClean="0"/>
              <a:t>b</a:t>
            </a:r>
            <a:r>
              <a:rPr lang="nb-NO" sz="2400" dirty="0" smtClean="0"/>
              <a:t>arnets mimikk er flat eller vital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sz="2400" dirty="0" smtClean="0"/>
              <a:t>foreldre og barn viser gjensidig positive følelser </a:t>
            </a:r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 smtClean="0"/>
              <a:t>det tilrettelegges </a:t>
            </a:r>
            <a:r>
              <a:rPr lang="nb-NO" dirty="0"/>
              <a:t>for sosial </a:t>
            </a:r>
            <a:r>
              <a:rPr lang="nb-NO" dirty="0" smtClean="0"/>
              <a:t>utveksling: blikk-kontakt</a:t>
            </a:r>
            <a:r>
              <a:rPr lang="nb-NO" dirty="0"/>
              <a:t>, bruk av stemme og mimikk, pause for å gi barnet rom for å </a:t>
            </a:r>
            <a:r>
              <a:rPr lang="nb-NO" dirty="0" smtClean="0"/>
              <a:t>svare</a:t>
            </a:r>
            <a:endParaRPr lang="nb-NO" dirty="0"/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dirty="0"/>
              <a:t>d</a:t>
            </a:r>
            <a:r>
              <a:rPr lang="nb-NO" dirty="0" smtClean="0"/>
              <a:t>et tilbys </a:t>
            </a:r>
            <a:r>
              <a:rPr lang="nb-NO" dirty="0" err="1" smtClean="0"/>
              <a:t>hovedsaklig</a:t>
            </a:r>
            <a:r>
              <a:rPr lang="nb-NO" dirty="0" smtClean="0"/>
              <a:t> leker eller ansikt 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2681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Utredning av tilknytning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Tilknytning utvikles gjennom kontakt og samspill med omsorgsgivere og er etablert rundt 8 – 10 måneders alder </a:t>
            </a:r>
          </a:p>
          <a:p>
            <a:r>
              <a:rPr lang="nb-NO" dirty="0"/>
              <a:t>Tilknytning er personspesifikk</a:t>
            </a:r>
          </a:p>
          <a:p>
            <a:r>
              <a:rPr lang="nb-NO" dirty="0"/>
              <a:t>Barn utvikler tilknytning til sine omsorgspersoner </a:t>
            </a:r>
          </a:p>
          <a:p>
            <a:pPr lvl="1"/>
            <a:r>
              <a:rPr lang="nb-NO" dirty="0"/>
              <a:t>uavhengig av slektskapsforhold </a:t>
            </a:r>
          </a:p>
          <a:p>
            <a:pPr lvl="1"/>
            <a:r>
              <a:rPr lang="nb-NO" dirty="0"/>
              <a:t>uavhengig av kvaliteten på omsorgen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38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Når tilknytning </a:t>
            </a:r>
            <a:r>
              <a:rPr lang="nb-NO" sz="4400" dirty="0">
                <a:solidFill>
                  <a:srgbClr val="0070C0"/>
                </a:solidFill>
              </a:rPr>
              <a:t>er </a:t>
            </a:r>
            <a:r>
              <a:rPr lang="nb-NO" sz="4400" dirty="0" smtClean="0">
                <a:solidFill>
                  <a:srgbClr val="0070C0"/>
                </a:solidFill>
              </a:rPr>
              <a:t>etablert…</a:t>
            </a:r>
            <a:endParaRPr lang="nb-NO" sz="44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Barnet er knyttet til sin(e) omsorgsperson(er) hele tiden og i alle situasjoner, men det synes ikke alltid</a:t>
            </a:r>
          </a:p>
          <a:p>
            <a:r>
              <a:rPr lang="nb-NO" b="1" dirty="0" smtClean="0"/>
              <a:t>Tilknytningssystemet</a:t>
            </a:r>
            <a:r>
              <a:rPr lang="nb-NO" dirty="0" smtClean="0"/>
              <a:t> aktiveres ved opplevd fare, eller når barnet er redd, syk, lei seg, sliten</a:t>
            </a:r>
          </a:p>
          <a:p>
            <a:r>
              <a:rPr lang="nb-NO" dirty="0" smtClean="0"/>
              <a:t>Da utløses </a:t>
            </a:r>
            <a:r>
              <a:rPr lang="nb-NO" b="1" dirty="0" smtClean="0"/>
              <a:t>tilknytningsatferd </a:t>
            </a:r>
            <a:endParaRPr lang="nb-NO" dirty="0"/>
          </a:p>
          <a:p>
            <a:r>
              <a:rPr lang="nb-NO" dirty="0" smtClean="0"/>
              <a:t>Tilknytningsatferd er alt som øker sannsynligheten for å oppnå nærhet til eller beskyttelse fra tilknytningspersonen. Kan være bevegelser </a:t>
            </a:r>
            <a:r>
              <a:rPr lang="nb-NO" dirty="0"/>
              <a:t>og</a:t>
            </a:r>
            <a:r>
              <a:rPr lang="nb-NO" dirty="0" smtClean="0"/>
              <a:t> atferdssignaler </a:t>
            </a:r>
            <a:r>
              <a:rPr lang="nb-NO" dirty="0"/>
              <a:t>som f.eks. </a:t>
            </a:r>
            <a:r>
              <a:rPr lang="nb-NO" dirty="0" smtClean="0"/>
              <a:t>smil, gråt eller sinneutbrudd</a:t>
            </a:r>
          </a:p>
          <a:p>
            <a:r>
              <a:rPr lang="nb-NO" dirty="0" smtClean="0"/>
              <a:t>Vurderes ved bruk av </a:t>
            </a:r>
            <a:r>
              <a:rPr lang="nb-NO" i="1" dirty="0" smtClean="0"/>
              <a:t>Fremmedsituasjonen</a:t>
            </a:r>
            <a:endParaRPr lang="nb-NO" i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64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711200"/>
          <a:ext cx="7552267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280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0070C0"/>
                </a:solidFill>
              </a:rPr>
              <a:t>S</a:t>
            </a:r>
            <a:r>
              <a:rPr lang="nb-NO" dirty="0" smtClean="0">
                <a:solidFill>
                  <a:srgbClr val="0070C0"/>
                </a:solidFill>
              </a:rPr>
              <a:t>kapt for å vekke beskyttelse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Vanskelig å tro at </a:t>
            </a:r>
          </a:p>
          <a:p>
            <a:pPr marL="365760" lvl="1" indent="0">
              <a:buNone/>
            </a:pPr>
            <a:r>
              <a:rPr lang="nb-NO" dirty="0" smtClean="0"/>
              <a:t>sped- og småbarn kan utsettes for manglende omsorg </a:t>
            </a:r>
            <a:r>
              <a:rPr lang="nb-NO" dirty="0"/>
              <a:t>/</a:t>
            </a:r>
            <a:r>
              <a:rPr lang="nb-NO" dirty="0" smtClean="0"/>
              <a:t> mishandling 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Lett å tro at </a:t>
            </a:r>
          </a:p>
          <a:p>
            <a:pPr lvl="1"/>
            <a:r>
              <a:rPr lang="nb-NO" dirty="0" smtClean="0"/>
              <a:t>de minste ikke får med seg hva som skjer </a:t>
            </a:r>
          </a:p>
          <a:p>
            <a:pPr lvl="1"/>
            <a:r>
              <a:rPr lang="nb-NO" dirty="0" smtClean="0"/>
              <a:t>for liten til å forstå 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ov da det skjedde...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3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Samspill </a:t>
            </a:r>
            <a:r>
              <a:rPr lang="nb-NO" dirty="0" err="1" smtClean="0">
                <a:solidFill>
                  <a:srgbClr val="0070C0"/>
                </a:solidFill>
              </a:rPr>
              <a:t>vs</a:t>
            </a:r>
            <a:r>
              <a:rPr lang="nb-NO" dirty="0" smtClean="0">
                <a:solidFill>
                  <a:srgbClr val="0070C0"/>
                </a:solidFill>
              </a:rPr>
              <a:t> tilknytning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7480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000" dirty="0" err="1" smtClean="0">
                <a:solidFill>
                  <a:srgbClr val="0070C0"/>
                </a:solidFill>
              </a:rPr>
              <a:t>Hva</a:t>
            </a:r>
            <a:r>
              <a:rPr lang="nn-NO" sz="4000" dirty="0" smtClean="0">
                <a:solidFill>
                  <a:srgbClr val="0070C0"/>
                </a:solidFill>
              </a:rPr>
              <a:t> </a:t>
            </a:r>
            <a:r>
              <a:rPr lang="nn-NO" sz="4000" dirty="0" err="1" smtClean="0">
                <a:solidFill>
                  <a:srgbClr val="0070C0"/>
                </a:solidFill>
              </a:rPr>
              <a:t>kjennetegner</a:t>
            </a:r>
            <a:r>
              <a:rPr lang="nn-NO" sz="4000" dirty="0" smtClean="0">
                <a:solidFill>
                  <a:srgbClr val="0070C0"/>
                </a:solidFill>
              </a:rPr>
              <a:t> trygg /helsefremmende </a:t>
            </a:r>
            <a:r>
              <a:rPr lang="nn-NO" sz="4000" dirty="0" err="1" smtClean="0">
                <a:solidFill>
                  <a:srgbClr val="0070C0"/>
                </a:solidFill>
              </a:rPr>
              <a:t>tilknytning</a:t>
            </a:r>
            <a:r>
              <a:rPr lang="nn-NO" sz="4000" dirty="0" smtClean="0">
                <a:solidFill>
                  <a:srgbClr val="0070C0"/>
                </a:solidFill>
              </a:rPr>
              <a:t>?</a:t>
            </a:r>
            <a:endParaRPr lang="nn-NO" sz="40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Barn med trygg tilknytning antas å oppleve tilknytningspersonen som forutsigbar, tilgjengelig og beskyttende </a:t>
            </a:r>
          </a:p>
          <a:p>
            <a:r>
              <a:rPr lang="nb-NO" dirty="0"/>
              <a:t>K</a:t>
            </a:r>
            <a:r>
              <a:rPr lang="nb-NO" dirty="0" smtClean="0"/>
              <a:t>ommer til uttrykk ved at de bruker omsorgspersonen aktivt både under lek og når de blir aktivert og stresset i forbindelse med atskillelse. Søker trøst og lar seg trøste</a:t>
            </a:r>
          </a:p>
          <a:p>
            <a:r>
              <a:rPr lang="nb-NO" dirty="0" smtClean="0"/>
              <a:t>Kan gi uttrykk for egne behov, snakke om det som skjer</a:t>
            </a:r>
          </a:p>
          <a:p>
            <a:r>
              <a:rPr lang="nb-NO" dirty="0" smtClean="0"/>
              <a:t>Har utviklet tillitt til seg selv og andre 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5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>
                <a:solidFill>
                  <a:srgbClr val="0070C0"/>
                </a:solidFill>
              </a:rPr>
              <a:t>Utrygg / </a:t>
            </a:r>
            <a:r>
              <a:rPr lang="nn-NO" dirty="0" err="1" smtClean="0">
                <a:solidFill>
                  <a:srgbClr val="0070C0"/>
                </a:solidFill>
              </a:rPr>
              <a:t>utviklingshemmende</a:t>
            </a:r>
            <a:r>
              <a:rPr lang="nn-NO" dirty="0" smtClean="0">
                <a:solidFill>
                  <a:srgbClr val="0070C0"/>
                </a:solidFill>
              </a:rPr>
              <a:t> </a:t>
            </a:r>
            <a:r>
              <a:rPr lang="nn-NO" dirty="0" err="1" smtClean="0">
                <a:solidFill>
                  <a:srgbClr val="0070C0"/>
                </a:solidFill>
              </a:rPr>
              <a:t>tilknytning</a:t>
            </a: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3040" y="2138082"/>
            <a:ext cx="6196405" cy="3584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3200" dirty="0" smtClean="0"/>
              <a:t>Barnets </a:t>
            </a:r>
            <a:r>
              <a:rPr lang="nn-NO" sz="3200" dirty="0" err="1" smtClean="0"/>
              <a:t>strategier</a:t>
            </a:r>
            <a:r>
              <a:rPr lang="nn-NO" sz="3200" dirty="0" smtClean="0"/>
              <a:t> </a:t>
            </a:r>
          </a:p>
          <a:p>
            <a:r>
              <a:rPr lang="nn-NO" sz="3200" dirty="0" err="1" smtClean="0"/>
              <a:t>virker</a:t>
            </a:r>
            <a:r>
              <a:rPr lang="nn-NO" sz="3200" dirty="0" smtClean="0"/>
              <a:t> </a:t>
            </a:r>
            <a:r>
              <a:rPr lang="nn-NO" sz="3200" dirty="0" err="1" smtClean="0"/>
              <a:t>ikke</a:t>
            </a:r>
            <a:endParaRPr lang="nn-NO" sz="3200" dirty="0" smtClean="0"/>
          </a:p>
          <a:p>
            <a:pPr marL="0" indent="0">
              <a:buNone/>
            </a:pPr>
            <a:r>
              <a:rPr lang="nn-NO" sz="3200" dirty="0" smtClean="0"/>
              <a:t>  eller </a:t>
            </a:r>
          </a:p>
          <a:p>
            <a:r>
              <a:rPr lang="nn-NO" sz="3200" dirty="0" smtClean="0"/>
              <a:t>er funksjonell i </a:t>
            </a:r>
            <a:r>
              <a:rPr lang="nn-NO" sz="3200" dirty="0" err="1" smtClean="0"/>
              <a:t>dyaden</a:t>
            </a:r>
            <a:r>
              <a:rPr lang="nn-NO" sz="3200" dirty="0" smtClean="0"/>
              <a:t>, men har store negative helse- og utviklingsmessige </a:t>
            </a:r>
            <a:r>
              <a:rPr lang="nn-NO" sz="3200" dirty="0" err="1" smtClean="0"/>
              <a:t>konsekvenser</a:t>
            </a:r>
            <a:endParaRPr lang="nn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38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981635"/>
            <a:ext cx="7309824" cy="69476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altLang="nb-NO" sz="4000" dirty="0" smtClean="0">
                <a:solidFill>
                  <a:srgbClr val="0070C0"/>
                </a:solidFill>
              </a:rPr>
              <a:t>Når kilden til trygghet </a:t>
            </a:r>
            <a:br>
              <a:rPr lang="nb-NO" altLang="nb-NO" sz="4000" dirty="0" smtClean="0">
                <a:solidFill>
                  <a:srgbClr val="0070C0"/>
                </a:solidFill>
              </a:rPr>
            </a:br>
            <a:r>
              <a:rPr lang="nb-NO" altLang="nb-NO" sz="4000" dirty="0" smtClean="0">
                <a:solidFill>
                  <a:srgbClr val="0070C0"/>
                </a:solidFill>
              </a:rPr>
              <a:t>er kilden til fare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idx="1"/>
          </p:nvPr>
        </p:nvSpPr>
        <p:spPr>
          <a:xfrm>
            <a:off x="1062318" y="1949824"/>
            <a:ext cx="6844554" cy="37248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Pct val="6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altLang="nb-NO" sz="2400" dirty="0" smtClean="0"/>
              <a:t>Tilknytningsatferd hos barn kan bidra til ”</a:t>
            </a:r>
            <a:r>
              <a:rPr lang="nb-NO" altLang="nb-NO" sz="2400" dirty="0" err="1" smtClean="0"/>
              <a:t>tåkelegging</a:t>
            </a:r>
            <a:r>
              <a:rPr lang="nb-NO" altLang="nb-NO" sz="2400" dirty="0" smtClean="0"/>
              <a:t>”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6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nb-NO" altLang="nb-NO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altLang="nb-NO" dirty="0"/>
              <a:t>B</a:t>
            </a:r>
            <a:r>
              <a:rPr lang="nb-NO" altLang="nb-NO" sz="2400" dirty="0" smtClean="0"/>
              <a:t>arnet undertrykker egne fryktresponser fordi åpen frykt vil irritere en labil omsorgsperson og i neste omgang utløse mer fare.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6000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altLang="nb-NO" sz="2400" dirty="0" smtClean="0"/>
              <a:t>Å smile og gi mor/far en klem vil således være mer adaptivt for barnet enn å gråte,- eller kanskje sitte musestille/usynlig for å unngå å tiltrekke seg oppmerksomhet.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6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nb-NO" altLang="nb-NO" sz="24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6000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nb-NO" altLang="nb-NO" sz="2400" dirty="0" smtClean="0"/>
              <a:t>Utsatt for denne typen kronisk stress bruker mange barn dissosiasjon. Fare for integrert selvutvikling og en helhetlig historie.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9714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Barnets tilpasningsevne bidrar til å tildekke</a:t>
            </a:r>
            <a:endParaRPr lang="nb-NO" sz="44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V</a:t>
            </a:r>
            <a:r>
              <a:rPr lang="nb-NO" sz="3600" dirty="0" smtClean="0"/>
              <a:t>iser atferd og følelsesuttrykk som er nyttige for overlevelse, men ikke nødvendigvis «sanne», i betydningen utrykk for barnets indre tilstand og behov.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1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3613" cy="1062318"/>
          </a:xfrm>
        </p:spPr>
        <p:txBody>
          <a:bodyPr/>
          <a:lstStyle/>
          <a:p>
            <a:r>
              <a:rPr lang="nb-NO" sz="3200" dirty="0" smtClean="0">
                <a:solidFill>
                  <a:srgbClr val="0070C0"/>
                </a:solidFill>
              </a:rPr>
              <a:t>Underkommunisere tilknytningsbehov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765" y="1748118"/>
            <a:ext cx="6911788" cy="4426159"/>
          </a:xfrm>
        </p:spPr>
        <p:txBody>
          <a:bodyPr>
            <a:normAutofit fontScale="47500" lnSpcReduction="20000"/>
          </a:bodyPr>
          <a:lstStyle/>
          <a:p>
            <a:r>
              <a:rPr lang="nb-NO" sz="3200" dirty="0"/>
              <a:t>V</a:t>
            </a:r>
            <a:r>
              <a:rPr lang="nb-NO" sz="3200" dirty="0" smtClean="0"/>
              <a:t>ise lite følelsesmessige behov og fokusere på lek, ikke være i veien, klare seg selv</a:t>
            </a:r>
          </a:p>
          <a:p>
            <a:endParaRPr lang="nb-NO" sz="3200" dirty="0" smtClean="0"/>
          </a:p>
          <a:p>
            <a:r>
              <a:rPr lang="nb-NO" sz="3200" dirty="0" smtClean="0"/>
              <a:t>Fokus på mor / far, gi dem oppmerksomhet, si pene ting til dem, gi dem leker, komplimenter eller trøst</a:t>
            </a:r>
          </a:p>
          <a:p>
            <a:endParaRPr lang="nb-NO" sz="3200" dirty="0" smtClean="0"/>
          </a:p>
          <a:p>
            <a:r>
              <a:rPr lang="nb-NO" sz="3200" dirty="0" smtClean="0"/>
              <a:t>Være svært flink, for mors og fars skyld, vise fram prestasjoner i tråd med foreldrenes ønsker</a:t>
            </a:r>
          </a:p>
          <a:p>
            <a:endParaRPr lang="nb-NO" sz="3200" dirty="0" smtClean="0"/>
          </a:p>
          <a:p>
            <a:r>
              <a:rPr lang="nb-NO" sz="3200" dirty="0" smtClean="0"/>
              <a:t>Være usynlig, følge nøye med på foreldrenes adferd og følelser, lydig og pliktoppfyllende for å unngå fare</a:t>
            </a:r>
          </a:p>
          <a:p>
            <a:endParaRPr lang="nb-NO" sz="3200" dirty="0" smtClean="0"/>
          </a:p>
          <a:p>
            <a:r>
              <a:rPr lang="nb-NO" sz="3200" dirty="0" smtClean="0"/>
              <a:t>Slutte å forvente noe av noen, det er tryggest kun å stole på seg selv og trekke seg fra menneskelig relasjon, eller være ustadig,  stadig videre til nye (overfladiske) relasjoner</a:t>
            </a:r>
          </a:p>
          <a:p>
            <a:pPr marL="0" indent="0">
              <a:buNone/>
            </a:pPr>
            <a:endParaRPr lang="nb-NO" sz="3200" dirty="0" smtClean="0"/>
          </a:p>
          <a:p>
            <a:pPr marL="0" indent="0">
              <a:buNone/>
            </a:pPr>
            <a:endParaRPr lang="nb-NO" sz="3200" dirty="0" smtClean="0"/>
          </a:p>
          <a:p>
            <a:pPr marL="0" indent="0">
              <a:buNone/>
            </a:pPr>
            <a:r>
              <a:rPr lang="nb-NO" sz="3200" dirty="0" smtClean="0"/>
              <a:t>OFTE OVERSETT SOM PROBLEMATISK I FØRSTE OMGANG, SER BRA UT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06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>
                <a:solidFill>
                  <a:srgbClr val="0070C0"/>
                </a:solidFill>
              </a:rPr>
              <a:t>Overkommunisere</a:t>
            </a:r>
            <a:r>
              <a:rPr lang="nb-NO" dirty="0" smtClean="0">
                <a:solidFill>
                  <a:srgbClr val="0070C0"/>
                </a:solidFill>
              </a:rPr>
              <a:t> tilknytningsbehov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sutrete og klamrende eller sint, trassig </a:t>
            </a:r>
          </a:p>
          <a:p>
            <a:pPr marL="0" indent="0">
              <a:buNone/>
            </a:pPr>
            <a:r>
              <a:rPr lang="nb-NO" dirty="0" smtClean="0"/>
              <a:t>	eller </a:t>
            </a:r>
          </a:p>
          <a:p>
            <a:r>
              <a:rPr lang="nb-NO" dirty="0"/>
              <a:t>f</a:t>
            </a:r>
            <a:r>
              <a:rPr lang="nb-NO" dirty="0" smtClean="0"/>
              <a:t>ramstå med utstrakt grad av lært hjelpeløshet</a:t>
            </a:r>
          </a:p>
          <a:p>
            <a:r>
              <a:rPr lang="nb-NO" dirty="0"/>
              <a:t>v</a:t>
            </a:r>
            <a:r>
              <a:rPr lang="nb-NO" dirty="0" smtClean="0"/>
              <a:t>ære truende og appellerende og intenst tilstede, men alltid i et konfliktfylt forhold</a:t>
            </a:r>
          </a:p>
          <a:p>
            <a:r>
              <a:rPr lang="nb-NO" dirty="0"/>
              <a:t>t</a:t>
            </a:r>
            <a:r>
              <a:rPr lang="nb-NO" dirty="0" smtClean="0"/>
              <a:t>erroriserer omgivelsene</a:t>
            </a:r>
          </a:p>
          <a:p>
            <a:pPr marL="0" indent="0">
              <a:buNone/>
            </a:pPr>
            <a:r>
              <a:rPr lang="nb-NO" dirty="0" smtClean="0"/>
              <a:t>BLIR ETTER HVERT OPPFATTET SOM ET PROBLEM HOS BARNET ALENE, FORELDRENES BIDRAG KAN GÅ HUS FORBI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5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>
                <a:solidFill>
                  <a:srgbClr val="0070C0"/>
                </a:solidFill>
              </a:rPr>
              <a:t>Amanda 2 år</a:t>
            </a:r>
            <a:endParaRPr lang="nb-NO" sz="4800" dirty="0">
              <a:solidFill>
                <a:srgbClr val="0070C0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MSS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9283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Utredning av omsorgs- og </a:t>
            </a:r>
            <a:r>
              <a:rPr lang="nb-NO" dirty="0" err="1" smtClean="0">
                <a:solidFill>
                  <a:srgbClr val="0070C0"/>
                </a:solidFill>
              </a:rPr>
              <a:t>endringskapasiet</a:t>
            </a:r>
            <a:r>
              <a:rPr lang="nb-NO" dirty="0" smtClean="0">
                <a:solidFill>
                  <a:srgbClr val="0070C0"/>
                </a:solidFill>
              </a:rPr>
              <a:t> hos foreldre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</a:t>
            </a:r>
            <a:r>
              <a:rPr lang="nb-NO" dirty="0" smtClean="0"/>
              <a:t>nnebærer vurdering </a:t>
            </a:r>
            <a:r>
              <a:rPr lang="nb-NO" dirty="0"/>
              <a:t>av om foreldrenes totale ressurser er nok til å dekke barnets </a:t>
            </a:r>
            <a:r>
              <a:rPr lang="nb-NO" dirty="0" smtClean="0"/>
              <a:t>omsorgsbehov –nå </a:t>
            </a:r>
            <a:r>
              <a:rPr lang="nb-NO" dirty="0"/>
              <a:t>o</a:t>
            </a:r>
            <a:r>
              <a:rPr lang="nb-NO" dirty="0" smtClean="0"/>
              <a:t>g i framtiden. </a:t>
            </a:r>
          </a:p>
          <a:p>
            <a:endParaRPr lang="nb-NO" dirty="0" smtClean="0"/>
          </a:p>
          <a:p>
            <a:r>
              <a:rPr lang="nb-NO" dirty="0" smtClean="0"/>
              <a:t>Vi må altså </a:t>
            </a:r>
            <a:r>
              <a:rPr lang="nb-NO" dirty="0"/>
              <a:t>foreta </a:t>
            </a:r>
            <a:r>
              <a:rPr lang="nb-NO" b="1" dirty="0"/>
              <a:t>prognostiske vurderinger</a:t>
            </a:r>
            <a:r>
              <a:rPr lang="nb-NO" dirty="0"/>
              <a:t>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Vurdering av om det er </a:t>
            </a:r>
            <a:r>
              <a:rPr lang="nb-NO" b="1" dirty="0" smtClean="0"/>
              <a:t>mulig </a:t>
            </a:r>
            <a:r>
              <a:rPr lang="nb-NO" b="1" dirty="0"/>
              <a:t>å skape endring raskt nok </a:t>
            </a:r>
            <a:r>
              <a:rPr lang="nb-NO" dirty="0"/>
              <a:t>til at det kommer barnet til </a:t>
            </a:r>
            <a:r>
              <a:rPr lang="nb-NO" dirty="0" smtClean="0"/>
              <a:t>gode. 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55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800" dirty="0" smtClean="0">
                <a:solidFill>
                  <a:srgbClr val="0070C0"/>
                </a:solidFill>
              </a:rPr>
              <a:t>Foreldres omsorgshistorie</a:t>
            </a:r>
            <a:endParaRPr lang="nn-NO" sz="48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800" dirty="0" smtClean="0"/>
              <a:t>Våre erfaringer fra oppvekst i egen opprinnelsesfamilie har stor betydning for hva slags omsorg vi selv gir til våre barn. Spesielt våre relasjonelle erfaringer har stor innvirkning. </a:t>
            </a:r>
          </a:p>
          <a:p>
            <a:endParaRPr lang="nb-NO" sz="1800" dirty="0" smtClean="0"/>
          </a:p>
          <a:p>
            <a:r>
              <a:rPr lang="nb-NO" sz="1800" i="1" dirty="0" smtClean="0"/>
              <a:t>Implisitt relasjonell kunnskap</a:t>
            </a:r>
            <a:r>
              <a:rPr lang="nb-NO" sz="1800" dirty="0" smtClean="0"/>
              <a:t> (</a:t>
            </a:r>
            <a:r>
              <a:rPr lang="nb-NO" sz="1800" dirty="0" err="1" smtClean="0"/>
              <a:t>Tronick</a:t>
            </a:r>
            <a:r>
              <a:rPr lang="nb-NO" sz="1800" dirty="0" smtClean="0"/>
              <a:t>, 2007) – vår kunnskap om hvordan det er å være sammen med andre mennesker. Kunnskap som erverves før vi har utviklet språk og som forblir implisitt gjennom hele livet. </a:t>
            </a:r>
          </a:p>
          <a:p>
            <a:endParaRPr lang="nb-NO" sz="1800" dirty="0" smtClean="0"/>
          </a:p>
          <a:p>
            <a:r>
              <a:rPr lang="nb-NO" sz="1800" dirty="0" smtClean="0"/>
              <a:t>Som foreldre har vi tendens til å gi den omsorg vi selv har fått.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66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Risikofylt å være liten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Omsorgssvikt og mishandling er på sitt aller mest </a:t>
            </a:r>
            <a:r>
              <a:rPr lang="nb-NO" b="1" dirty="0" smtClean="0"/>
              <a:t>alvorlige</a:t>
            </a:r>
            <a:r>
              <a:rPr lang="nb-NO" dirty="0" smtClean="0"/>
              <a:t> og </a:t>
            </a:r>
            <a:r>
              <a:rPr lang="nb-NO" b="1" dirty="0" smtClean="0"/>
              <a:t>omfattende</a:t>
            </a:r>
            <a:r>
              <a:rPr lang="nb-NO" dirty="0" smtClean="0"/>
              <a:t> i sped- og småbarnsalder, fra ca. 3 mnd. til 3 – 5 år. </a:t>
            </a:r>
          </a:p>
          <a:p>
            <a:pPr marL="0" indent="0">
              <a:buFont typeface="Wingdings" charset="2"/>
              <a:buChar char="²"/>
            </a:pPr>
            <a:endParaRPr lang="nb-NO" sz="1800" dirty="0"/>
          </a:p>
          <a:p>
            <a:pPr marL="0" indent="0">
              <a:buFont typeface="Wingdings" charset="2"/>
              <a:buChar char="²"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(Goldheim et al., 2003, Wu </a:t>
            </a:r>
            <a:r>
              <a:rPr lang="nb-NO" sz="1800" dirty="0"/>
              <a:t>e</a:t>
            </a:r>
            <a:r>
              <a:rPr lang="nb-NO" sz="1800" dirty="0" smtClean="0"/>
              <a:t>t al., 2004, Kvello, 2010)</a:t>
            </a:r>
          </a:p>
          <a:p>
            <a:pPr marL="0" indent="0">
              <a:buFont typeface="Wingdings" charset="2"/>
              <a:buChar char="²"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8619" y="109780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nn-NO" dirty="0" smtClean="0">
                <a:solidFill>
                  <a:srgbClr val="0070C0"/>
                </a:solidFill>
              </a:rPr>
              <a:t>Generasjonsoverført </a:t>
            </a:r>
            <a:r>
              <a:rPr lang="nn-NO" dirty="0" err="1" smtClean="0">
                <a:solidFill>
                  <a:srgbClr val="0070C0"/>
                </a:solidFill>
              </a:rPr>
              <a:t>lidelse</a:t>
            </a:r>
            <a:r>
              <a:rPr lang="nn-NO" dirty="0" smtClean="0">
                <a:solidFill>
                  <a:srgbClr val="0070C0"/>
                </a:solidFill>
              </a:rPr>
              <a:t> – </a:t>
            </a:r>
            <a:br>
              <a:rPr lang="nn-NO" dirty="0" smtClean="0">
                <a:solidFill>
                  <a:srgbClr val="0070C0"/>
                </a:solidFill>
              </a:rPr>
            </a:br>
            <a:r>
              <a:rPr lang="nn-NO" dirty="0" err="1" smtClean="0">
                <a:solidFill>
                  <a:srgbClr val="0070C0"/>
                </a:solidFill>
              </a:rPr>
              <a:t>hvordan</a:t>
            </a:r>
            <a:r>
              <a:rPr lang="nn-NO" dirty="0" smtClean="0">
                <a:solidFill>
                  <a:srgbClr val="0070C0"/>
                </a:solidFill>
              </a:rPr>
              <a:t> bryte den</a:t>
            </a: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	</a:t>
            </a:r>
          </a:p>
          <a:p>
            <a:r>
              <a:rPr lang="nb-NO" dirty="0" smtClean="0"/>
              <a:t>Foreldres </a:t>
            </a:r>
            <a:r>
              <a:rPr lang="nb-NO" dirty="0"/>
              <a:t>kapasitet til å reflektere over egne og barnets mentale erfaringer, er sentralt for å bryte overføring </a:t>
            </a:r>
            <a:r>
              <a:rPr lang="nb-NO" dirty="0" smtClean="0"/>
              <a:t>av omsorgssvikt mellom generasjoner</a:t>
            </a:r>
          </a:p>
          <a:p>
            <a:pPr>
              <a:buNone/>
            </a:pPr>
            <a:endParaRPr lang="nb-NO" dirty="0"/>
          </a:p>
          <a:p>
            <a:r>
              <a:rPr lang="nb-NO" dirty="0" smtClean="0"/>
              <a:t>Jobbe direkte med relasjonen / samspillet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67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>
                <a:solidFill>
                  <a:srgbClr val="0070C0"/>
                </a:solidFill>
              </a:rPr>
              <a:t>Behandling </a:t>
            </a:r>
            <a:r>
              <a:rPr lang="nn-NO" b="1" dirty="0" smtClean="0">
                <a:solidFill>
                  <a:srgbClr val="0070C0"/>
                </a:solidFill>
              </a:rPr>
              <a:t>MÅ</a:t>
            </a:r>
            <a:r>
              <a:rPr lang="nn-NO" dirty="0" smtClean="0">
                <a:solidFill>
                  <a:srgbClr val="0070C0"/>
                </a:solidFill>
              </a:rPr>
              <a:t> komme barnet til gode!</a:t>
            </a: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Tiltak </a:t>
            </a:r>
            <a:r>
              <a:rPr lang="nb-NO" dirty="0"/>
              <a:t>må </a:t>
            </a:r>
            <a:r>
              <a:rPr lang="nb-NO" b="1" dirty="0"/>
              <a:t>evalueres </a:t>
            </a:r>
            <a:r>
              <a:rPr lang="nb-NO" dirty="0"/>
              <a:t>ved å undersøke </a:t>
            </a:r>
          </a:p>
          <a:p>
            <a:pPr lvl="1"/>
            <a:r>
              <a:rPr lang="nb-NO" dirty="0"/>
              <a:t>barnets utvikling,</a:t>
            </a:r>
          </a:p>
          <a:p>
            <a:pPr lvl="1"/>
            <a:r>
              <a:rPr lang="nb-NO" dirty="0"/>
              <a:t>samspill </a:t>
            </a:r>
            <a:r>
              <a:rPr lang="nb-NO" dirty="0" smtClean="0"/>
              <a:t>med / tilknytning til  </a:t>
            </a:r>
            <a:r>
              <a:rPr lang="nb-NO" dirty="0"/>
              <a:t>mor / far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NB! Evaluering av hjelpetiltak viktig del av utredningen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dirty="0" smtClean="0">
                <a:solidFill>
                  <a:srgbClr val="FF0000"/>
                </a:solidFill>
              </a:rPr>
              <a:t/>
            </a:r>
            <a:br>
              <a:rPr lang="nb-NO" sz="4900" dirty="0" smtClean="0">
                <a:solidFill>
                  <a:srgbClr val="FF0000"/>
                </a:solidFill>
              </a:rPr>
            </a:br>
            <a:r>
              <a:rPr lang="nb-NO" sz="4900" dirty="0" smtClean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nb-NO" sz="4900" dirty="0">
                <a:solidFill>
                  <a:schemeClr val="bg2">
                    <a:lumMod val="50000"/>
                  </a:schemeClr>
                </a:solidFill>
              </a:rPr>
              <a:t>minste barnas stemme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0" y="1858297"/>
            <a:ext cx="2600022" cy="3875128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4294967295"/>
          </p:nvPr>
        </p:nvSpPr>
        <p:spPr>
          <a:xfrm>
            <a:off x="4601497" y="2020067"/>
            <a:ext cx="3068705" cy="34073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Utredning og tiltak for </a:t>
            </a:r>
            <a:r>
              <a:rPr lang="nb-NO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isikoutsatte sped- og småbarn</a:t>
            </a:r>
          </a:p>
          <a:p>
            <a:pPr marL="0" indent="0" algn="ctr">
              <a:buNone/>
            </a:pP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</a:p>
          <a:p>
            <a:pPr marL="0" indent="0" algn="ctr">
              <a:buNone/>
            </a:pP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Universitetsforlaget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MSS </a:t>
            </a:r>
            <a:endParaRPr lang="nn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1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Liten med særskilte behov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nb-NO" sz="2000" dirty="0" smtClean="0"/>
          </a:p>
          <a:p>
            <a:pPr marL="0" indent="0" algn="ctr">
              <a:buNone/>
            </a:pPr>
            <a:r>
              <a:rPr lang="nb-NO" sz="3500" b="1" dirty="0" smtClean="0"/>
              <a:t>Risikoen </a:t>
            </a:r>
            <a:r>
              <a:rPr lang="nb-NO" sz="3500" b="1" dirty="0"/>
              <a:t>øker </a:t>
            </a:r>
            <a:endParaRPr lang="nb-NO" sz="3500" b="1" dirty="0" smtClean="0"/>
          </a:p>
          <a:p>
            <a:pPr marL="0" indent="0" algn="ctr">
              <a:buNone/>
            </a:pPr>
            <a:r>
              <a:rPr lang="nb-NO" sz="3500" dirty="0" smtClean="0"/>
              <a:t>dersom </a:t>
            </a:r>
            <a:r>
              <a:rPr lang="nb-NO" sz="3500" dirty="0"/>
              <a:t>barnet har </a:t>
            </a:r>
            <a:endParaRPr lang="nb-NO" sz="3500" dirty="0" smtClean="0"/>
          </a:p>
          <a:p>
            <a:pPr marL="0" indent="0" algn="ctr">
              <a:buNone/>
            </a:pPr>
            <a:r>
              <a:rPr lang="nb-NO" sz="3500" b="1" dirty="0" smtClean="0"/>
              <a:t>særskilte omsorgsbehov</a:t>
            </a:r>
            <a:r>
              <a:rPr lang="nb-NO" sz="3500" dirty="0" smtClean="0"/>
              <a:t> </a:t>
            </a:r>
            <a:endParaRPr lang="nb-NO" sz="3500" dirty="0"/>
          </a:p>
          <a:p>
            <a:endParaRPr lang="nb-NO" sz="2000" dirty="0"/>
          </a:p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6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>
                <a:solidFill>
                  <a:srgbClr val="0070C0"/>
                </a:solidFill>
              </a:rPr>
              <a:t>De </a:t>
            </a:r>
            <a:r>
              <a:rPr lang="nb-NO" sz="3600" dirty="0">
                <a:solidFill>
                  <a:srgbClr val="0070C0"/>
                </a:solidFill>
              </a:rPr>
              <a:t>mest skadelige stressbelastningene for et menneske er de </a:t>
            </a:r>
            <a:r>
              <a:rPr lang="nb-NO" sz="3600" dirty="0" smtClean="0">
                <a:solidFill>
                  <a:srgbClr val="0070C0"/>
                </a:solidFill>
              </a:rPr>
              <a:t>som...</a:t>
            </a:r>
            <a:r>
              <a:rPr lang="nb-NO" dirty="0">
                <a:solidFill>
                  <a:srgbClr val="0070C0"/>
                </a:solidFill>
              </a:rPr>
              <a:t/>
            </a:r>
            <a:br>
              <a:rPr lang="nb-NO" dirty="0">
                <a:solidFill>
                  <a:srgbClr val="0070C0"/>
                </a:solidFill>
              </a:rPr>
            </a:b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1510" y="2235200"/>
            <a:ext cx="7642579" cy="3890962"/>
          </a:xfrm>
        </p:spPr>
        <p:txBody>
          <a:bodyPr>
            <a:normAutofit/>
          </a:bodyPr>
          <a:lstStyle/>
          <a:p>
            <a:pPr lvl="1"/>
            <a:r>
              <a:rPr lang="nb-NO" sz="2800" dirty="0" smtClean="0"/>
              <a:t>skjer i tidlig levealder </a:t>
            </a:r>
          </a:p>
          <a:p>
            <a:pPr lvl="1"/>
            <a:r>
              <a:rPr lang="nb-NO" sz="2800" dirty="0" smtClean="0"/>
              <a:t>pågår over lang tid  </a:t>
            </a:r>
          </a:p>
          <a:p>
            <a:pPr lvl="1"/>
            <a:r>
              <a:rPr lang="nb-NO" sz="2800" dirty="0" smtClean="0"/>
              <a:t>skjer i hjemmet</a:t>
            </a:r>
            <a:r>
              <a:rPr lang="nb-NO" dirty="0" smtClean="0"/>
              <a:t>								</a:t>
            </a:r>
            <a:r>
              <a:rPr lang="nb-NO" sz="1800" dirty="0" smtClean="0"/>
              <a:t>(</a:t>
            </a:r>
            <a:r>
              <a:rPr lang="nb-NO" sz="1800" dirty="0" err="1" smtClean="0"/>
              <a:t>Braarud</a:t>
            </a:r>
            <a:r>
              <a:rPr lang="nb-NO" sz="1800" dirty="0" smtClean="0"/>
              <a:t> &amp; Nordanger, 2011)</a:t>
            </a:r>
          </a:p>
          <a:p>
            <a:pPr lvl="1">
              <a:buNone/>
            </a:pPr>
            <a:r>
              <a:rPr lang="nb-NO" dirty="0" smtClean="0"/>
              <a:t>NB! Fravær av omsorg er også en stressbelastning for et lite barn. </a:t>
            </a:r>
          </a:p>
          <a:p>
            <a:pPr lvl="1">
              <a:buNone/>
            </a:pPr>
            <a:endParaRPr lang="nb-NO" dirty="0" smtClean="0"/>
          </a:p>
          <a:p>
            <a:pPr lvl="1">
              <a:buNone/>
            </a:pPr>
            <a:r>
              <a:rPr lang="nb-NO" dirty="0" smtClean="0"/>
              <a:t>Kan føre til utviklingstraumer.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58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600" dirty="0">
                <a:solidFill>
                  <a:srgbClr val="0070C0"/>
                </a:solidFill>
              </a:rPr>
              <a:t>God</a:t>
            </a:r>
            <a:r>
              <a:rPr lang="nb-NO" sz="4600" dirty="0" smtClean="0">
                <a:solidFill>
                  <a:srgbClr val="0070C0"/>
                </a:solidFill>
              </a:rPr>
              <a:t> utvikling </a:t>
            </a:r>
            <a:r>
              <a:rPr lang="nb-NO" sz="4600" dirty="0">
                <a:solidFill>
                  <a:srgbClr val="0070C0"/>
                </a:solidFill>
              </a:rPr>
              <a:t>er avhengig av god omsorg</a:t>
            </a: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Nervesystemets utvikling er avhengig av at barnet utsettes for </a:t>
            </a:r>
            <a:r>
              <a:rPr lang="nb-NO" b="1" dirty="0"/>
              <a:t>relevant og tilstrekkelig </a:t>
            </a:r>
            <a:r>
              <a:rPr lang="nb-NO" b="1" dirty="0" smtClean="0"/>
              <a:t>stimulering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Både </a:t>
            </a:r>
            <a:r>
              <a:rPr lang="nb-NO" b="1" dirty="0" smtClean="0"/>
              <a:t>mangel på stimulering </a:t>
            </a:r>
          </a:p>
          <a:p>
            <a:pPr marL="0" indent="0" algn="ctr">
              <a:buNone/>
            </a:pPr>
            <a:r>
              <a:rPr lang="nb-NO" dirty="0" smtClean="0"/>
              <a:t>eller </a:t>
            </a:r>
          </a:p>
          <a:p>
            <a:pPr algn="ctr">
              <a:buNone/>
            </a:pPr>
            <a:r>
              <a:rPr lang="nb-NO" dirty="0" smtClean="0"/>
              <a:t>	for </a:t>
            </a:r>
            <a:r>
              <a:rPr lang="nb-NO" b="1" dirty="0" smtClean="0"/>
              <a:t>intens stimulering </a:t>
            </a:r>
            <a:r>
              <a:rPr lang="nb-NO" dirty="0" smtClean="0"/>
              <a:t>	</a:t>
            </a:r>
          </a:p>
          <a:p>
            <a:pPr algn="ctr">
              <a:buNone/>
            </a:pPr>
            <a:r>
              <a:rPr lang="nb-NO" dirty="0" smtClean="0"/>
              <a:t>vil føre til </a:t>
            </a:r>
            <a:r>
              <a:rPr lang="nb-NO" b="1" dirty="0" smtClean="0"/>
              <a:t>avvikende nevrologisk utvikling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7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«Du blir det du erfarer»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Hjernen er bruksavhengig. </a:t>
            </a:r>
            <a:r>
              <a:rPr lang="nn-NO" sz="1800" dirty="0"/>
              <a:t>(Perry et al., 1995; </a:t>
            </a:r>
            <a:r>
              <a:rPr lang="nn-NO" sz="1800" dirty="0" err="1"/>
              <a:t>Siegel</a:t>
            </a:r>
            <a:r>
              <a:rPr lang="nn-NO" sz="1800" dirty="0"/>
              <a:t>, 1999)</a:t>
            </a:r>
            <a:r>
              <a:rPr lang="nn-NO" dirty="0"/>
              <a:t> De områder i hjernen som </a:t>
            </a:r>
            <a:r>
              <a:rPr lang="nn-NO" dirty="0" err="1"/>
              <a:t>stimuleres</a:t>
            </a:r>
            <a:r>
              <a:rPr lang="nn-NO" dirty="0"/>
              <a:t>, utvikles. </a:t>
            </a:r>
            <a:endParaRPr lang="nb-NO" dirty="0" smtClean="0"/>
          </a:p>
          <a:p>
            <a:pPr marL="640080" lvl="2" indent="0">
              <a:buNone/>
            </a:pPr>
            <a:r>
              <a:rPr lang="nb-NO" dirty="0" smtClean="0"/>
              <a:t>Eks.: Ved </a:t>
            </a:r>
            <a:r>
              <a:rPr lang="nb-NO" dirty="0"/>
              <a:t>skremmende omsorg / mangel på beskyttelse, utvikles den delen av hjernen som varsler om fare på bekostning av andre deler av hjernen.  </a:t>
            </a:r>
            <a:endParaRPr lang="nb-NO" dirty="0" smtClean="0"/>
          </a:p>
          <a:p>
            <a:r>
              <a:rPr lang="nn-NO" dirty="0"/>
              <a:t>Hjernen er mest plastisk (</a:t>
            </a:r>
            <a:r>
              <a:rPr lang="nn-NO" dirty="0" err="1"/>
              <a:t>påvirkbar</a:t>
            </a:r>
            <a:r>
              <a:rPr lang="nn-NO" dirty="0"/>
              <a:t>) i tidlig levealder – på godt og vondt.</a:t>
            </a:r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Vanskelig å oppdage skjevutvikling hos de minste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De kan ikke </a:t>
            </a:r>
            <a:r>
              <a:rPr lang="nb-NO" dirty="0" smtClean="0"/>
              <a:t>med </a:t>
            </a:r>
            <a:r>
              <a:rPr lang="nb-NO" dirty="0"/>
              <a:t>verbalspråk formidle hvordan de har det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Symptomer hos de minste barna er mer globale enn hos eldre barn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Barns medfødte evne til tilpasning tildekker hvordan de har det</a:t>
            </a:r>
          </a:p>
          <a:p>
            <a:endParaRPr lang="nb-NO" dirty="0"/>
          </a:p>
          <a:p>
            <a:r>
              <a:rPr lang="nb-NO" dirty="0" smtClean="0"/>
              <a:t>Tidlig utvikling skjer i en relasjon, må derfor alltid vurdere samspill og relasjon også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Trengs </a:t>
            </a:r>
            <a:r>
              <a:rPr lang="nb-NO" dirty="0"/>
              <a:t>god kunnskap om tidlig utvikling, metoder for å «få tak i barnets språk» … og </a:t>
            </a:r>
            <a:r>
              <a:rPr lang="nb-NO" dirty="0" smtClean="0"/>
              <a:t>mengdetrening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0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023" y="817580"/>
            <a:ext cx="6965245" cy="1215593"/>
          </a:xfrm>
        </p:spPr>
        <p:txBody>
          <a:bodyPr>
            <a:normAutofit fontScale="90000"/>
          </a:bodyPr>
          <a:lstStyle/>
          <a:p>
            <a:r>
              <a:rPr lang="nn-NO" sz="3200" dirty="0" smtClean="0"/>
              <a:t/>
            </a:r>
            <a:br>
              <a:rPr lang="nn-NO" sz="3200" dirty="0" smtClean="0"/>
            </a:br>
            <a:r>
              <a:rPr lang="nn-NO" sz="3200" dirty="0" smtClean="0">
                <a:solidFill>
                  <a:srgbClr val="0070C0"/>
                </a:solidFill>
              </a:rPr>
              <a:t>Sped-</a:t>
            </a:r>
            <a:r>
              <a:rPr lang="nn-NO" sz="3200" dirty="0">
                <a:solidFill>
                  <a:srgbClr val="0070C0"/>
                </a:solidFill>
              </a:rPr>
              <a:t>/små barn som </a:t>
            </a:r>
            <a:r>
              <a:rPr lang="nn-NO" sz="3200" dirty="0" err="1">
                <a:solidFill>
                  <a:srgbClr val="0070C0"/>
                </a:solidFill>
              </a:rPr>
              <a:t>ikke</a:t>
            </a:r>
            <a:r>
              <a:rPr lang="nn-NO" sz="3200" dirty="0">
                <a:solidFill>
                  <a:srgbClr val="0070C0"/>
                </a:solidFill>
              </a:rPr>
              <a:t> har det bra – </a:t>
            </a:r>
            <a:r>
              <a:rPr lang="nn-NO" sz="3200" b="1" dirty="0" err="1">
                <a:solidFill>
                  <a:srgbClr val="0070C0"/>
                </a:solidFill>
              </a:rPr>
              <a:t>problemer</a:t>
            </a:r>
            <a:r>
              <a:rPr lang="nn-NO" sz="3200" b="1" dirty="0">
                <a:solidFill>
                  <a:srgbClr val="0070C0"/>
                </a:solidFill>
              </a:rPr>
              <a:t> med </a:t>
            </a:r>
            <a:r>
              <a:rPr lang="nn-NO" sz="3200" b="1" dirty="0" smtClean="0">
                <a:solidFill>
                  <a:srgbClr val="0070C0"/>
                </a:solidFill>
              </a:rPr>
              <a:t>regulering</a:t>
            </a:r>
            <a:br>
              <a:rPr lang="nn-NO" sz="3200" b="1" dirty="0" smtClean="0">
                <a:solidFill>
                  <a:srgbClr val="0070C0"/>
                </a:solidFill>
              </a:rPr>
            </a:br>
            <a:r>
              <a:rPr lang="nn-NO" sz="3200" dirty="0" err="1" smtClean="0">
                <a:solidFill>
                  <a:srgbClr val="0070C0"/>
                </a:solidFill>
              </a:rPr>
              <a:t>uavh</a:t>
            </a:r>
            <a:r>
              <a:rPr lang="nn-NO" sz="3200" dirty="0" smtClean="0">
                <a:solidFill>
                  <a:srgbClr val="0070C0"/>
                </a:solidFill>
              </a:rPr>
              <a:t>. </a:t>
            </a:r>
            <a:r>
              <a:rPr lang="nn-NO" sz="3200" dirty="0">
                <a:solidFill>
                  <a:srgbClr val="0070C0"/>
                </a:solidFill>
              </a:rPr>
              <a:t>a</a:t>
            </a:r>
            <a:r>
              <a:rPr lang="nn-NO" sz="3200" dirty="0" smtClean="0">
                <a:solidFill>
                  <a:srgbClr val="0070C0"/>
                </a:solidFill>
              </a:rPr>
              <a:t>v årsak</a:t>
            </a:r>
            <a:r>
              <a:rPr lang="nn-NO" sz="3200" b="1" dirty="0">
                <a:solidFill>
                  <a:srgbClr val="0070C0"/>
                </a:solidFill>
              </a:rPr>
              <a:t/>
            </a:r>
            <a:br>
              <a:rPr lang="nn-NO" sz="3200" b="1" dirty="0">
                <a:solidFill>
                  <a:srgbClr val="0070C0"/>
                </a:solidFill>
              </a:rPr>
            </a:br>
            <a:endParaRPr lang="nn-NO" sz="3111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nn-NO" dirty="0" smtClean="0"/>
          </a:p>
          <a:p>
            <a:pPr lvl="1"/>
            <a:r>
              <a:rPr lang="nn-NO" dirty="0" smtClean="0"/>
              <a:t>spesielt </a:t>
            </a:r>
            <a:r>
              <a:rPr lang="nn-NO" dirty="0" err="1" smtClean="0"/>
              <a:t>mht</a:t>
            </a:r>
            <a:r>
              <a:rPr lang="nn-NO" dirty="0" smtClean="0"/>
              <a:t> tilstander og sosial kapasitet</a:t>
            </a:r>
          </a:p>
          <a:p>
            <a:pPr lvl="2"/>
            <a:r>
              <a:rPr lang="nn-NO" dirty="0" err="1" smtClean="0"/>
              <a:t>mangler</a:t>
            </a:r>
            <a:r>
              <a:rPr lang="nn-NO" dirty="0" smtClean="0"/>
              <a:t> både gode </a:t>
            </a:r>
            <a:r>
              <a:rPr lang="nn-NO" dirty="0" err="1" smtClean="0"/>
              <a:t>søvnperioder</a:t>
            </a:r>
            <a:r>
              <a:rPr lang="nn-NO" dirty="0" smtClean="0"/>
              <a:t> og gode </a:t>
            </a:r>
            <a:r>
              <a:rPr lang="nn-NO" dirty="0" err="1" smtClean="0"/>
              <a:t>våkenperioder</a:t>
            </a:r>
            <a:endParaRPr lang="nn-NO" dirty="0" smtClean="0"/>
          </a:p>
          <a:p>
            <a:pPr lvl="2"/>
            <a:r>
              <a:rPr lang="nn-NO" dirty="0" smtClean="0"/>
              <a:t>utilpass og </a:t>
            </a:r>
            <a:r>
              <a:rPr lang="nn-NO" dirty="0" err="1" smtClean="0"/>
              <a:t>gråter/surver</a:t>
            </a:r>
            <a:r>
              <a:rPr lang="nn-NO" dirty="0" smtClean="0"/>
              <a:t> eller </a:t>
            </a:r>
          </a:p>
          <a:p>
            <a:pPr lvl="2"/>
            <a:r>
              <a:rPr lang="nn-NO" dirty="0" smtClean="0"/>
              <a:t>rolig, døser mye, </a:t>
            </a:r>
            <a:r>
              <a:rPr lang="nn-NO" dirty="0" err="1" smtClean="0"/>
              <a:t>våkner</a:t>
            </a:r>
            <a:r>
              <a:rPr lang="nn-NO" dirty="0" smtClean="0"/>
              <a:t> </a:t>
            </a:r>
            <a:r>
              <a:rPr lang="nn-NO" dirty="0" err="1" smtClean="0"/>
              <a:t>ikke</a:t>
            </a:r>
            <a:r>
              <a:rPr lang="nn-NO" dirty="0" smtClean="0"/>
              <a:t> ordentlig, vanskelig med sosial kontakt</a:t>
            </a:r>
          </a:p>
          <a:p>
            <a:pPr lvl="1"/>
            <a:endParaRPr lang="nn-NO" dirty="0" smtClean="0"/>
          </a:p>
          <a:p>
            <a:pPr lvl="1"/>
            <a:r>
              <a:rPr lang="nn-NO" dirty="0" smtClean="0"/>
              <a:t>også </a:t>
            </a:r>
            <a:r>
              <a:rPr lang="nn-NO" dirty="0" err="1" smtClean="0"/>
              <a:t>ift</a:t>
            </a:r>
            <a:r>
              <a:rPr lang="nn-NO" dirty="0" smtClean="0"/>
              <a:t> motorikk og </a:t>
            </a:r>
            <a:r>
              <a:rPr lang="nn-NO" dirty="0" err="1" smtClean="0"/>
              <a:t>bevegelser</a:t>
            </a:r>
            <a:endParaRPr lang="nn-NO" dirty="0" smtClean="0"/>
          </a:p>
          <a:p>
            <a:pPr lvl="2"/>
            <a:r>
              <a:rPr lang="nn-NO" dirty="0" err="1"/>
              <a:t>a</a:t>
            </a:r>
            <a:r>
              <a:rPr lang="nn-NO" dirty="0" err="1" smtClean="0"/>
              <a:t>nspent</a:t>
            </a:r>
            <a:r>
              <a:rPr lang="nn-NO" dirty="0" smtClean="0"/>
              <a:t> eller </a:t>
            </a:r>
            <a:r>
              <a:rPr lang="nn-NO" dirty="0" err="1" smtClean="0"/>
              <a:t>hypoton</a:t>
            </a:r>
            <a:r>
              <a:rPr lang="nn-NO" dirty="0" smtClean="0"/>
              <a:t> i kroppen</a:t>
            </a:r>
          </a:p>
          <a:p>
            <a:pPr lvl="2">
              <a:buNone/>
            </a:pPr>
            <a:endParaRPr lang="nn-NO" dirty="0" smtClean="0"/>
          </a:p>
          <a:p>
            <a:pPr marL="446400" lvl="2">
              <a:buNone/>
            </a:pPr>
            <a:r>
              <a:rPr lang="nn-NO" sz="2800" dirty="0" smtClean="0"/>
              <a:t>NB! Barn tilpasser seg det omsorgsmiljøet de lever i.</a:t>
            </a:r>
          </a:p>
          <a:p>
            <a:pPr marL="446400" lvl="2">
              <a:buNone/>
            </a:pPr>
            <a:endParaRPr lang="nn-NO" sz="2800" dirty="0" smtClean="0"/>
          </a:p>
          <a:p>
            <a:pPr marL="446400" lvl="2">
              <a:buNone/>
            </a:pPr>
            <a:r>
              <a:rPr lang="nn-NO" sz="2800" dirty="0" smtClean="0"/>
              <a:t>Et stille, </a:t>
            </a:r>
            <a:r>
              <a:rPr lang="nn-NO" sz="2800" dirty="0" err="1" smtClean="0"/>
              <a:t>døsende</a:t>
            </a:r>
            <a:r>
              <a:rPr lang="nn-NO" sz="2800" dirty="0" smtClean="0"/>
              <a:t> spedbarn </a:t>
            </a:r>
            <a:r>
              <a:rPr lang="nn-NO" sz="2800" dirty="0" err="1" smtClean="0"/>
              <a:t>sammen</a:t>
            </a:r>
            <a:r>
              <a:rPr lang="nn-NO" sz="2800" dirty="0" smtClean="0"/>
              <a:t> med en </a:t>
            </a:r>
            <a:r>
              <a:rPr lang="nn-NO" sz="2800" dirty="0" err="1" smtClean="0"/>
              <a:t>tilsynelatende</a:t>
            </a:r>
            <a:r>
              <a:rPr lang="nn-NO" sz="2800" dirty="0" smtClean="0"/>
              <a:t> omsorgsfull mor kan framstå </a:t>
            </a:r>
            <a:r>
              <a:rPr lang="nn-NO" sz="2800" dirty="0" err="1" smtClean="0"/>
              <a:t>upåfallende</a:t>
            </a:r>
            <a:r>
              <a:rPr lang="nn-NO" sz="2800" dirty="0" smtClean="0"/>
              <a:t>. </a:t>
            </a:r>
          </a:p>
          <a:p>
            <a:endParaRPr lang="nn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MSS 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Bergen 10.11.2017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50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ift">
  <a:themeElements>
    <a:clrScheme name="Stift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tift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4942</TotalTime>
  <Words>1653</Words>
  <Application>Microsoft Macintosh PowerPoint</Application>
  <PresentationFormat>Skjermfremvisning (4:3)</PresentationFormat>
  <Paragraphs>296</Paragraphs>
  <Slides>32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2" baseType="lpstr">
      <vt:lpstr>Brush Script MT</vt:lpstr>
      <vt:lpstr>Calibri</vt:lpstr>
      <vt:lpstr>Constantia</vt:lpstr>
      <vt:lpstr>Franklin Gothic Book</vt:lpstr>
      <vt:lpstr>ＭＳ Ｐゴシック</vt:lpstr>
      <vt:lpstr>Rage Italic</vt:lpstr>
      <vt:lpstr>Times New Roman</vt:lpstr>
      <vt:lpstr>Wingdings</vt:lpstr>
      <vt:lpstr>Arial</vt:lpstr>
      <vt:lpstr>Stift</vt:lpstr>
      <vt:lpstr>Utvikling, samspill og tilknytning.  Hvordan avdekke omsorgssvikt hos sped- og småbarn</vt:lpstr>
      <vt:lpstr>Skapt for å vekke beskyttelse</vt:lpstr>
      <vt:lpstr>Risikofylt å være liten</vt:lpstr>
      <vt:lpstr>Liten med særskilte behov</vt:lpstr>
      <vt:lpstr> De mest skadelige stressbelastningene for et menneske er de som... </vt:lpstr>
      <vt:lpstr>God utvikling er avhengig av god omsorg</vt:lpstr>
      <vt:lpstr>«Du blir det du erfarer»</vt:lpstr>
      <vt:lpstr>Vanskelig å oppdage skjevutvikling hos de minste </vt:lpstr>
      <vt:lpstr> Sped-/små barn som ikke har det bra – problemer med regulering uavh. av årsak </vt:lpstr>
      <vt:lpstr>De minste barnas stemme</vt:lpstr>
      <vt:lpstr>Utredning av barnets utvikling</vt:lpstr>
      <vt:lpstr>Samspillsobservasjon vs hjemmebesøk</vt:lpstr>
      <vt:lpstr>Utredning av samspill</vt:lpstr>
      <vt:lpstr>Samspillanalyse ved bruk av video</vt:lpstr>
      <vt:lpstr>Ex.: 3-6 mnd. alder Utvikling av dialogferdigheter </vt:lpstr>
      <vt:lpstr> I 3-6 måneders alder ser vi etter om  </vt:lpstr>
      <vt:lpstr>Utredning av tilknytning</vt:lpstr>
      <vt:lpstr>Når tilknytning er etablert…</vt:lpstr>
      <vt:lpstr>PowerPoint-presentasjon</vt:lpstr>
      <vt:lpstr>Samspill vs tilknytning</vt:lpstr>
      <vt:lpstr>Hva kjennetegner trygg /helsefremmende tilknytning?</vt:lpstr>
      <vt:lpstr>Utrygg / utviklingshemmende tilknytning</vt:lpstr>
      <vt:lpstr>Når kilden til trygghet  er kilden til fare</vt:lpstr>
      <vt:lpstr>Barnets tilpasningsevne bidrar til å tildekke</vt:lpstr>
      <vt:lpstr>Underkommunisere tilknytningsbehov</vt:lpstr>
      <vt:lpstr>Overkommunisere tilknytningsbehov </vt:lpstr>
      <vt:lpstr>Amanda 2 år</vt:lpstr>
      <vt:lpstr>Utredning av omsorgs- og endringskapasiet hos foreldre</vt:lpstr>
      <vt:lpstr>Foreldres omsorgshistorie</vt:lpstr>
      <vt:lpstr>Generasjonsoverført lidelse –  hvordan bryte den</vt:lpstr>
      <vt:lpstr>Behandling MÅ komme barnet til gode!</vt:lpstr>
      <vt:lpstr> De minste barnas stemme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minste barnas stemme</dc:title>
  <dc:creator>Mette Sund Sjøvold</dc:creator>
  <cp:lastModifiedBy>Mette Sund Sjøvold</cp:lastModifiedBy>
  <cp:revision>186</cp:revision>
  <dcterms:created xsi:type="dcterms:W3CDTF">2015-12-10T21:00:50Z</dcterms:created>
  <dcterms:modified xsi:type="dcterms:W3CDTF">2017-11-14T07:16:03Z</dcterms:modified>
</cp:coreProperties>
</file>